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3"/>
  </p:notesMasterIdLst>
  <p:sldIdLst>
    <p:sldId id="256" r:id="rId2"/>
    <p:sldId id="257" r:id="rId3"/>
    <p:sldId id="258" r:id="rId4"/>
    <p:sldId id="260" r:id="rId5"/>
    <p:sldId id="326" r:id="rId6"/>
    <p:sldId id="329" r:id="rId7"/>
    <p:sldId id="327" r:id="rId8"/>
    <p:sldId id="389" r:id="rId9"/>
    <p:sldId id="330" r:id="rId10"/>
    <p:sldId id="269" r:id="rId11"/>
    <p:sldId id="331" r:id="rId12"/>
    <p:sldId id="332" r:id="rId13"/>
    <p:sldId id="390" r:id="rId14"/>
    <p:sldId id="333" r:id="rId15"/>
    <p:sldId id="335" r:id="rId16"/>
    <p:sldId id="336" r:id="rId17"/>
    <p:sldId id="337" r:id="rId18"/>
    <p:sldId id="338" r:id="rId19"/>
    <p:sldId id="342" r:id="rId20"/>
    <p:sldId id="340" r:id="rId21"/>
    <p:sldId id="339" r:id="rId22"/>
    <p:sldId id="261" r:id="rId23"/>
    <p:sldId id="341" r:id="rId24"/>
    <p:sldId id="343" r:id="rId25"/>
    <p:sldId id="344" r:id="rId26"/>
    <p:sldId id="348" r:id="rId27"/>
    <p:sldId id="345" r:id="rId28"/>
    <p:sldId id="391" r:id="rId29"/>
    <p:sldId id="346" r:id="rId30"/>
    <p:sldId id="347" r:id="rId31"/>
    <p:sldId id="349" r:id="rId32"/>
    <p:sldId id="378" r:id="rId33"/>
    <p:sldId id="392" r:id="rId34"/>
    <p:sldId id="351" r:id="rId35"/>
    <p:sldId id="393" r:id="rId36"/>
    <p:sldId id="370" r:id="rId37"/>
    <p:sldId id="394" r:id="rId38"/>
    <p:sldId id="369" r:id="rId39"/>
    <p:sldId id="350" r:id="rId40"/>
    <p:sldId id="371" r:id="rId41"/>
    <p:sldId id="372" r:id="rId42"/>
    <p:sldId id="352" r:id="rId43"/>
    <p:sldId id="353" r:id="rId44"/>
    <p:sldId id="354" r:id="rId45"/>
    <p:sldId id="395" r:id="rId46"/>
    <p:sldId id="376" r:id="rId47"/>
    <p:sldId id="355" r:id="rId48"/>
    <p:sldId id="379" r:id="rId49"/>
    <p:sldId id="396" r:id="rId50"/>
    <p:sldId id="380" r:id="rId51"/>
    <p:sldId id="373" r:id="rId52"/>
    <p:sldId id="397" r:id="rId53"/>
    <p:sldId id="398" r:id="rId54"/>
    <p:sldId id="387" r:id="rId55"/>
    <p:sldId id="382" r:id="rId56"/>
    <p:sldId id="357" r:id="rId57"/>
    <p:sldId id="358" r:id="rId58"/>
    <p:sldId id="259" r:id="rId59"/>
    <p:sldId id="359" r:id="rId60"/>
    <p:sldId id="360" r:id="rId61"/>
    <p:sldId id="361" r:id="rId62"/>
    <p:sldId id="362" r:id="rId63"/>
    <p:sldId id="363" r:id="rId64"/>
    <p:sldId id="364" r:id="rId65"/>
    <p:sldId id="399" r:id="rId66"/>
    <p:sldId id="374" r:id="rId67"/>
    <p:sldId id="375" r:id="rId68"/>
    <p:sldId id="384" r:id="rId69"/>
    <p:sldId id="385" r:id="rId70"/>
    <p:sldId id="383" r:id="rId71"/>
    <p:sldId id="318" r:id="rId72"/>
    <p:sldId id="366" r:id="rId73"/>
    <p:sldId id="367" r:id="rId74"/>
    <p:sldId id="368" r:id="rId75"/>
    <p:sldId id="303" r:id="rId76"/>
    <p:sldId id="328" r:id="rId77"/>
    <p:sldId id="388" r:id="rId78"/>
    <p:sldId id="319" r:id="rId79"/>
    <p:sldId id="320" r:id="rId80"/>
    <p:sldId id="321" r:id="rId81"/>
    <p:sldId id="323" r:id="rId8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F6A537C-CD7F-4844-B84F-DA643DFBC243}">
          <p14:sldIdLst>
            <p14:sldId id="256"/>
            <p14:sldId id="257"/>
            <p14:sldId id="258"/>
            <p14:sldId id="260"/>
            <p14:sldId id="326"/>
            <p14:sldId id="329"/>
            <p14:sldId id="327"/>
            <p14:sldId id="389"/>
            <p14:sldId id="330"/>
            <p14:sldId id="269"/>
            <p14:sldId id="331"/>
            <p14:sldId id="332"/>
            <p14:sldId id="390"/>
            <p14:sldId id="333"/>
            <p14:sldId id="335"/>
            <p14:sldId id="336"/>
            <p14:sldId id="337"/>
            <p14:sldId id="338"/>
            <p14:sldId id="342"/>
            <p14:sldId id="340"/>
            <p14:sldId id="339"/>
            <p14:sldId id="261"/>
            <p14:sldId id="341"/>
            <p14:sldId id="343"/>
            <p14:sldId id="344"/>
            <p14:sldId id="348"/>
            <p14:sldId id="345"/>
            <p14:sldId id="391"/>
            <p14:sldId id="346"/>
            <p14:sldId id="347"/>
            <p14:sldId id="349"/>
            <p14:sldId id="378"/>
            <p14:sldId id="392"/>
            <p14:sldId id="351"/>
            <p14:sldId id="393"/>
            <p14:sldId id="370"/>
            <p14:sldId id="394"/>
            <p14:sldId id="369"/>
            <p14:sldId id="350"/>
            <p14:sldId id="371"/>
            <p14:sldId id="372"/>
            <p14:sldId id="352"/>
            <p14:sldId id="353"/>
            <p14:sldId id="354"/>
            <p14:sldId id="395"/>
            <p14:sldId id="376"/>
            <p14:sldId id="355"/>
            <p14:sldId id="379"/>
            <p14:sldId id="396"/>
            <p14:sldId id="380"/>
            <p14:sldId id="373"/>
            <p14:sldId id="397"/>
            <p14:sldId id="398"/>
            <p14:sldId id="387"/>
            <p14:sldId id="382"/>
            <p14:sldId id="357"/>
            <p14:sldId id="358"/>
            <p14:sldId id="259"/>
            <p14:sldId id="359"/>
            <p14:sldId id="360"/>
            <p14:sldId id="361"/>
            <p14:sldId id="362"/>
            <p14:sldId id="363"/>
            <p14:sldId id="364"/>
            <p14:sldId id="399"/>
            <p14:sldId id="374"/>
            <p14:sldId id="375"/>
            <p14:sldId id="384"/>
            <p14:sldId id="385"/>
            <p14:sldId id="383"/>
            <p14:sldId id="318"/>
            <p14:sldId id="366"/>
            <p14:sldId id="367"/>
            <p14:sldId id="368"/>
            <p14:sldId id="303"/>
            <p14:sldId id="328"/>
            <p14:sldId id="388"/>
            <p14:sldId id="319"/>
            <p14:sldId id="320"/>
            <p14:sldId id="321"/>
            <p14:sldId id="32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30B4A1-FD30-9B48-97CE-1913B87AB89E}" v="136" dt="2026-09-26T21:29:34.2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432"/>
    <p:restoredTop sz="94737"/>
  </p:normalViewPr>
  <p:slideViewPr>
    <p:cSldViewPr snapToGrid="0" snapToObjects="1">
      <p:cViewPr>
        <p:scale>
          <a:sx n="155" d="100"/>
          <a:sy n="155" d="100"/>
        </p:scale>
        <p:origin x="-256" y="4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1823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Good morning, and thank you to the committee for being here: Dr. Pan, Dr. Zhan, Dr. Mengel, Dr. Wei, and Dr. Gorden representing the Graduate School. My dissertation argues that useful quantum computation is delivered by a co-designed stack, not by a quantum processor alone. Over the next fifty minutes I will walk through five layers of that stack and the ten papers behind them.</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thesis in one sentence, taken verbatim from the dissertation. The word to underline is co-designed: HPC is not a stopgap until hardware improves, it is a permanent part of how quantum programs are developed, run and trusted. Each of the following sections adds one layer to that stack.</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five cards are the map for the whole talk. Simulation: GPU-accelerated simulation to develop, verify and calibrate circuits at scales the hardware cannot yet reach. Algorithms: hardware-aware design that replaces black-box variational optimization with structure from the problem and the device. Data encoding: structured, vectorized encodings that make the classical–quantum interface efficient and learnable. Synthesis: AI/HPC-driven synthesis toward fault-tolerant resource budgets. Trust: security-aware error correction and post-quantum cryptography on shared cloud hardware. they will come back as a small rail on every section divider so you always know where we are. Layers one and two are about scale and noise, layer three is the data interface, layer four is synthesis and cost, and layer five is trust. Each layer maps onto exactly one research question.</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Exact state-vector simulation is the reference tool for developing and verifying circuits, but its memory doubles per qubit. At 42 qubits the state alone is about seventy terabytes in double precision, far beyond any single node. The question for RQ1 is how far HPC can push this and whether a Qiskit program can use that capability without being rewritten.</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4EB20-AC17-8A13-92BE-A8B2D3FA5A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EF1F67-A8C1-A4B0-1F35-5C7158253C8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6E47A5C-11F1-8A36-6409-C03BC71C7FC6}"/>
              </a:ext>
            </a:extLst>
          </p:cNvPr>
          <p:cNvSpPr>
            <a:spLocks noGrp="1"/>
          </p:cNvSpPr>
          <p:nvPr>
            <p:ph type="body" sz="quarter" idx="3"/>
          </p:nvPr>
        </p:nvSpPr>
        <p:spPr/>
        <p:txBody>
          <a:bodyPr/>
          <a:lstStyle/>
          <a:p>
            <a:r>
              <a:t>The second wall is noise. Even on the best Heron processor we used, the median two-qubit error is about one and a half per mille, so a 20-qubit optimization circuit stops improving after roughly forty CZ gates. Black-box variational loops multiply this cost by hundreds of executions. RQ2 asks how to exploit problem and hardware structure instead.</a:t>
            </a:r>
          </a:p>
        </p:txBody>
      </p:sp>
      <p:sp>
        <p:nvSpPr>
          <p:cNvPr id="4" name="Slide Number Placeholder 3">
            <a:extLst>
              <a:ext uri="{FF2B5EF4-FFF2-40B4-BE49-F238E27FC236}">
                <a16:creationId xmlns:a16="http://schemas.microsoft.com/office/drawing/2014/main" id="{32803D65-2980-0133-744E-04E74E5ABCD0}"/>
              </a:ext>
            </a:extLst>
          </p:cNvPr>
          <p:cNvSpPr>
            <a:spLocks noGrp="1"/>
          </p:cNvSpPr>
          <p:nvPr>
            <p:ph type="sldNum" sz="quarter" idx="5"/>
          </p:nvPr>
        </p:nvSpPr>
        <p:spPr/>
      </p:sp>
    </p:spTree>
    <p:extLst>
      <p:ext uri="{BB962C8B-B14F-4D97-AF65-F5344CB8AC3E}">
        <p14:creationId xmlns:p14="http://schemas.microsoft.com/office/powerpoint/2010/main" val="588035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DDA0A-FBF4-8C16-96DF-8FF3076913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1411BA-5734-D7FB-6C04-44EF6DA3764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CB17806-587C-2AA1-310A-C41B999E7635}"/>
              </a:ext>
            </a:extLst>
          </p:cNvPr>
          <p:cNvSpPr>
            <a:spLocks noGrp="1"/>
          </p:cNvSpPr>
          <p:nvPr>
            <p:ph type="body" sz="quarter" idx="3"/>
          </p:nvPr>
        </p:nvSpPr>
        <p:spPr/>
        <p:txBody>
          <a:bodyPr/>
          <a:lstStyle/>
          <a:p>
            <a:r>
              <a:t>These five cards are the map for the whole talk. Simulation: GPU-accelerated simulation to develop, verify and calibrate circuits at scales the hardware cannot yet reach. Algorithms: hardware-aware design that replaces black-box variational optimization with structure from the problem and the device. Data encoding: structured, vectorized encodings that make the classical–quantum interface efficient and learnable. Synthesis: AI/HPC-driven synthesis toward fault-tolerant resource budgets. Trust: security-aware error correction and post-quantum cryptography on shared cloud hardware. they will come back as a small rail on every section divider so you always know where we are. Layers one and two are about scale and noise, layer three is the data interface, layer four is synthesis and cost, and layer five is trust. Each layer maps onto exactly one research question.</a:t>
            </a:r>
          </a:p>
        </p:txBody>
      </p:sp>
      <p:sp>
        <p:nvSpPr>
          <p:cNvPr id="4" name="Slide Number Placeholder 3">
            <a:extLst>
              <a:ext uri="{FF2B5EF4-FFF2-40B4-BE49-F238E27FC236}">
                <a16:creationId xmlns:a16="http://schemas.microsoft.com/office/drawing/2014/main" id="{F9FB8D5B-F4B7-585C-AC29-A5A6AB8CF1F7}"/>
              </a:ext>
            </a:extLst>
          </p:cNvPr>
          <p:cNvSpPr>
            <a:spLocks noGrp="1"/>
          </p:cNvSpPr>
          <p:nvPr>
            <p:ph type="sldNum" sz="quarter" idx="5"/>
          </p:nvPr>
        </p:nvSpPr>
        <p:spPr/>
      </p:sp>
    </p:spTree>
    <p:extLst>
      <p:ext uri="{BB962C8B-B14F-4D97-AF65-F5344CB8AC3E}">
        <p14:creationId xmlns:p14="http://schemas.microsoft.com/office/powerpoint/2010/main" val="464526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Each Perlmutter GPU node has four 40-gigabyte A100s connected by NVLink, and CUDA-Q's multi-GPU backend shards the state vector across them. Beyond one node, MPI over the Slingshot interconnect lets us aggregate memory across nodes: 256 nodes give 1,024 GPUs, which is where the 42-qubit runs happened at close to full GPU utilization.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2737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C0068-6916-3058-8E0F-9C940FAB36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71312-1979-7AD4-4561-EC5653D8F89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76A7855-5300-2429-EFD5-867C0483011E}"/>
              </a:ext>
            </a:extLst>
          </p:cNvPr>
          <p:cNvSpPr>
            <a:spLocks noGrp="1"/>
          </p:cNvSpPr>
          <p:nvPr>
            <p:ph type="body" sz="quarter" idx="3"/>
          </p:nvPr>
        </p:nvSpPr>
        <p:spPr/>
        <p:txBody>
          <a:bodyPr/>
          <a:lstStyle/>
          <a:p>
            <a:r>
              <a:t>These five cards are the map for the whole talk. Simulation: GPU-accelerated simulation to develop, verify and calibrate circuits at scales the hardware cannot yet reach. Algorithms: hardware-aware design that replaces black-box variational optimization with structure from the problem and the device. Data encoding: structured, vectorized encodings that make the classical–quantum interface efficient and learnable. Synthesis: AI/HPC-driven synthesis toward fault-tolerant resource budgets. Trust: security-aware error correction and post-quantum cryptography on shared cloud hardware. they will come back as a small rail on every section divider so you always know where we are. Layers one and two are about scale and noise, layer three is the data interface, layer four is synthesis and cost, and layer five is trust. Each layer maps onto exactly one research question.</a:t>
            </a:r>
          </a:p>
        </p:txBody>
      </p:sp>
      <p:sp>
        <p:nvSpPr>
          <p:cNvPr id="4" name="Slide Number Placeholder 3">
            <a:extLst>
              <a:ext uri="{FF2B5EF4-FFF2-40B4-BE49-F238E27FC236}">
                <a16:creationId xmlns:a16="http://schemas.microsoft.com/office/drawing/2014/main" id="{354BD038-F165-BB04-AB57-DCAA1FBF79BD}"/>
              </a:ext>
            </a:extLst>
          </p:cNvPr>
          <p:cNvSpPr>
            <a:spLocks noGrp="1"/>
          </p:cNvSpPr>
          <p:nvPr>
            <p:ph type="sldNum" sz="quarter" idx="5"/>
          </p:nvPr>
        </p:nvSpPr>
        <p:spPr/>
      </p:sp>
    </p:spTree>
    <p:extLst>
      <p:ext uri="{BB962C8B-B14F-4D97-AF65-F5344CB8AC3E}">
        <p14:creationId xmlns:p14="http://schemas.microsoft.com/office/powerpoint/2010/main" val="3479544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second wall is noise. Even on the best Heron processor we used, the median two-qubit error is about one and a half per mille, so a 20-qubit optimization circuit stops improving after roughly forty CZ gates. Black-box variational loops multiply this cost by hundreds of executions. RQ2 asks how to exploit problem and hardware structure instead.</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8971F-6336-9F0E-A1F1-5E70812A64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7A94F6-20C4-0ED6-48F6-D4D4F7A387A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38D65A7-B0F9-89A1-5525-4AC5C2315C65}"/>
              </a:ext>
            </a:extLst>
          </p:cNvPr>
          <p:cNvSpPr>
            <a:spLocks noGrp="1"/>
          </p:cNvSpPr>
          <p:nvPr>
            <p:ph type="body" sz="quarter" idx="3"/>
          </p:nvPr>
        </p:nvSpPr>
        <p:spPr/>
        <p:txBody>
          <a:bodyPr/>
          <a:lstStyle/>
          <a:p>
            <a:r>
              <a:t>These five cards are the map for the whole talk. Simulation: GPU-accelerated simulation to develop, verify and calibrate circuits at scales the hardware cannot yet reach. Algorithms: hardware-aware design that replaces black-box variational optimization with structure from the problem and the device. Data encoding: structured, vectorized encodings that make the classical–quantum interface efficient and learnable. Synthesis: AI/HPC-driven synthesis toward fault-tolerant resource budgets. Trust: security-aware error correction and post-quantum cryptography on shared cloud hardware. they will come back as a small rail on every section divider so you always know where we are. Layers one and two are about scale and noise, layer three is the data interface, layer four is synthesis and cost, and layer five is trust. Each layer maps onto exactly one research question.</a:t>
            </a:r>
          </a:p>
        </p:txBody>
      </p:sp>
      <p:sp>
        <p:nvSpPr>
          <p:cNvPr id="4" name="Slide Number Placeholder 3">
            <a:extLst>
              <a:ext uri="{FF2B5EF4-FFF2-40B4-BE49-F238E27FC236}">
                <a16:creationId xmlns:a16="http://schemas.microsoft.com/office/drawing/2014/main" id="{8AA99A60-42D6-5564-C992-7FB600324E05}"/>
              </a:ext>
            </a:extLst>
          </p:cNvPr>
          <p:cNvSpPr>
            <a:spLocks noGrp="1"/>
          </p:cNvSpPr>
          <p:nvPr>
            <p:ph type="sldNum" sz="quarter" idx="5"/>
          </p:nvPr>
        </p:nvSpPr>
        <p:spPr/>
      </p:sp>
    </p:spTree>
    <p:extLst>
      <p:ext uri="{BB962C8B-B14F-4D97-AF65-F5344CB8AC3E}">
        <p14:creationId xmlns:p14="http://schemas.microsoft.com/office/powerpoint/2010/main" val="3793674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F4F80-DF57-4F2E-864C-AE96FBFD4C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15A7A-54EF-15A1-08B4-4FDAA466297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AE4795F-D9FF-275D-2AFC-62C17ED959DB}"/>
              </a:ext>
            </a:extLst>
          </p:cNvPr>
          <p:cNvSpPr>
            <a:spLocks noGrp="1"/>
          </p:cNvSpPr>
          <p:nvPr>
            <p:ph type="body" sz="quarter" idx="3"/>
          </p:nvPr>
        </p:nvSpPr>
        <p:spPr/>
        <p:txBody>
          <a:bodyPr/>
          <a:lstStyle/>
          <a:p>
            <a:r>
              <a:t>These five cards are the map for the whole talk. Simulation: GPU-accelerated simulation to develop, verify and calibrate circuits at scales the hardware cannot yet reach. Algorithms: hardware-aware design that replaces black-box variational optimization with structure from the problem and the device. Data encoding: structured, vectorized encodings that make the classical–quantum interface efficient and learnable. Synthesis: AI/HPC-driven synthesis toward fault-tolerant resource budgets. Trust: security-aware error correction and post-quantum cryptography on shared cloud hardware. they will come back as a small rail on every section divider so you always know where we are. Layers one and two are about scale and noise, layer three is the data interface, layer four is synthesis and cost, and layer five is trust. Each layer maps onto exactly one research question.</a:t>
            </a:r>
          </a:p>
        </p:txBody>
      </p:sp>
      <p:sp>
        <p:nvSpPr>
          <p:cNvPr id="4" name="Slide Number Placeholder 3">
            <a:extLst>
              <a:ext uri="{FF2B5EF4-FFF2-40B4-BE49-F238E27FC236}">
                <a16:creationId xmlns:a16="http://schemas.microsoft.com/office/drawing/2014/main" id="{913E1389-E882-156A-5713-4B9187EECD66}"/>
              </a:ext>
            </a:extLst>
          </p:cNvPr>
          <p:cNvSpPr>
            <a:spLocks noGrp="1"/>
          </p:cNvSpPr>
          <p:nvPr>
            <p:ph type="sldNum" sz="quarter" idx="5"/>
          </p:nvPr>
        </p:nvSpPr>
        <p:spPr/>
      </p:sp>
    </p:spTree>
    <p:extLst>
      <p:ext uri="{BB962C8B-B14F-4D97-AF65-F5344CB8AC3E}">
        <p14:creationId xmlns:p14="http://schemas.microsoft.com/office/powerpoint/2010/main" val="2543614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59058-B140-AB61-68BE-196F03F6E3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97A3E-0217-F3A2-4558-6AD3DC66CC5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864EB11-1570-954B-2EE9-B6B26D7F264B}"/>
              </a:ext>
            </a:extLst>
          </p:cNvPr>
          <p:cNvSpPr>
            <a:spLocks noGrp="1"/>
          </p:cNvSpPr>
          <p:nvPr>
            <p:ph type="body" sz="quarter" idx="3"/>
          </p:nvPr>
        </p:nvSpPr>
        <p:spPr/>
        <p:txBody>
          <a:bodyPr/>
          <a:lstStyle/>
          <a:p>
            <a:r>
              <a:t>These five cards are the map for the whole talk. Simulation: GPU-accelerated simulation to develop, verify and calibrate circuits at scales the hardware cannot yet reach. Algorithms: hardware-aware design that replaces black-box variational optimization with structure from the problem and the device. Data encoding: structured, vectorized encodings that make the classical–quantum interface efficient and learnable. Synthesis: AI/HPC-driven synthesis toward fault-tolerant resource budgets. Trust: security-aware error correction and post-quantum cryptography on shared cloud hardware. they will come back as a small rail on every section divider so you always know where we are. Layers one and two are about scale and noise, layer three is the data interface, layer four is synthesis and cost, and layer five is trust. Each layer maps onto exactly one research question.</a:t>
            </a:r>
          </a:p>
        </p:txBody>
      </p:sp>
      <p:sp>
        <p:nvSpPr>
          <p:cNvPr id="4" name="Slide Number Placeholder 3">
            <a:extLst>
              <a:ext uri="{FF2B5EF4-FFF2-40B4-BE49-F238E27FC236}">
                <a16:creationId xmlns:a16="http://schemas.microsoft.com/office/drawing/2014/main" id="{75ED6A59-1603-AD20-30A3-E4D148911180}"/>
              </a:ext>
            </a:extLst>
          </p:cNvPr>
          <p:cNvSpPr>
            <a:spLocks noGrp="1"/>
          </p:cNvSpPr>
          <p:nvPr>
            <p:ph type="sldNum" sz="quarter" idx="5"/>
          </p:nvPr>
        </p:nvSpPr>
        <p:spPr/>
      </p:sp>
    </p:spTree>
    <p:extLst>
      <p:ext uri="{BB962C8B-B14F-4D97-AF65-F5344CB8AC3E}">
        <p14:creationId xmlns:p14="http://schemas.microsoft.com/office/powerpoint/2010/main" val="294483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 name="Google Shape;8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Char char="●"/>
            </a:pPr>
            <a:r>
              <a:rPr lang="en-US" sz="1867" b="1">
                <a:solidFill>
                  <a:srgbClr val="00313C"/>
                </a:solidFill>
              </a:rPr>
              <a:t>A good gate is not enough</a:t>
            </a:r>
            <a:endParaRPr sz="1867"/>
          </a:p>
          <a:p>
            <a:pPr marL="457200" lvl="0" indent="-317500" algn="l" rtl="0">
              <a:lnSpc>
                <a:spcPct val="100000"/>
              </a:lnSpc>
              <a:spcBef>
                <a:spcPts val="0"/>
              </a:spcBef>
              <a:spcAft>
                <a:spcPts val="0"/>
              </a:spcAft>
              <a:buSzPts val="1400"/>
              <a:buChar char="●"/>
            </a:pPr>
            <a:endParaRPr/>
          </a:p>
          <a:p>
            <a:pPr marL="457200" lvl="0" indent="-317500" algn="l" rtl="0">
              <a:lnSpc>
                <a:spcPct val="100000"/>
              </a:lnSpc>
              <a:spcBef>
                <a:spcPts val="0"/>
              </a:spcBef>
              <a:spcAft>
                <a:spcPts val="0"/>
              </a:spcAft>
              <a:buSzPts val="1400"/>
              <a:buChar char="●"/>
            </a:pPr>
            <a:r>
              <a:rPr lang="en-US" sz="1100"/>
              <a:t>At the two-qubit error rate used in this study, independent faults imply a 98.2% chance of at least one two-qubit gate fault in a 10,000-gate workload: 1 - (1 - 4e-4)^10000. This is an illustrative scaling model, not measured application performance. The management point is that useful circuits cannot depend on every physical operation succeeding; QEC lets the computation continue through faults. The compact graph is an original design informed by the direct-axis, direct-label style of Extended Data Figure 1 in 'An entangling gate for dual-rail erasure qubits,' Nature 656, 47-53 (2026), https://www.nature.com/articles/s41586-026-10822-y.</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 name="Google Shape;9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US" sz="1100"/>
              <a:t>The distance series spans 17 to 127 data qubits per logical block. Distance d corrects up to t=(d-1)/2 errors under the code model. We use m=120 and 240 because both have many divisors. If the circuit is split into q=R+1 equal segments, q divides m, so every segment contains exactly m/q random Cliffords and the R QEC rounds are evenly spaced.</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f774970a8e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g3f774970a8e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US" sz="1100"/>
              <a:t>The distance series spans 17 to 127 data qubits per logical block. Distance d corrects up to t=(d-1)/2 errors under the code model. We use m=120 and 240 because both have many divisors. If the circuit is split into q=R+1 equal segments, q divides m, so every segment contains exactly m/q random Cliffords and the R QEC rounds are evenly spaced.</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US" sz="1100"/>
              <a:t>The physical 2Q RB figure is placed at its native 1190:343 aspect ratio. Apply m random Cliffords, append their exact inverse, and measure. For logical RB, decode the measured data and syndrome record first. The final logical fidelity is F_L = P(decoded output = 00), and LER = 1 - F_L. Every point uses 100 independent random RB sequences and 1,000 shots per sequence. The reported 95% interval is a Student-t interval across the 100 sequence-level error rates. At the worst-case Bernoulli probability p=0.5, 1,000 shots give standard error sqrt(0.25/1000)=1.58% per sequence; averaging 100 equally sampled sequences gives a shot-noise contribution of sqrt(0.25/100000)=0.158%.</a:t>
            </a:r>
            <a:endParaRPr sz="1100"/>
          </a:p>
          <a:p>
            <a:pPr marL="0" lvl="0" indent="0" algn="l" rtl="0">
              <a:lnSpc>
                <a:spcPct val="100000"/>
              </a:lnSpc>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US" sz="1100"/>
              <a:t>Walk from left to right. Divide the random Clifford list into R+1 segments, insert complete X- and Z-check cycles, append the exact inverse, measure data and syndrome records, then decode off chip. Only 00 is success.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f76fa4f1ef_1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f76fa4f1ef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f774970a8e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4" name="Google Shape;214;g3f774970a8e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US" sz="1100"/>
              <a:t>The curves show logical error rate versus R, where R is the number of inserted quantum error-correction rounds. The spatial baseline turns upward at smaller R. With Chromobius, higher-distance codes reach lower minima at larger R.</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f76fa4f1ef_1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g3f76fa4f1ef_1_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en-US" sz="1100"/>
              <a:t>Batch job 56338279 completed in 3 h 54 min with 100 workers on one Perlmutter CPU node. The 8-worker laptop value is a clearly labeled concurrency projection: about 48 h 45 min. The completed job supplies one aggregate wall time, not separate scaling coefficients. The next PM timing study should hold all other variables fixed and vary shots, RB depth and CNOT count, code distance and qubit count, QEC rounds and detector-history length, and decoder.</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f76fa4f1ef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6" name="Google Shape;256;g3f76fa4f1ef_1_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08000"/>
              </a:lnSpc>
              <a:spcBef>
                <a:spcPts val="0"/>
              </a:spcBef>
              <a:spcAft>
                <a:spcPts val="0"/>
              </a:spcAft>
              <a:buSzPts val="1400"/>
              <a:buChar char="●"/>
            </a:pPr>
            <a:r>
              <a:rPr lang="en-US" sz="960">
                <a:solidFill>
                  <a:srgbClr val="63666A"/>
                </a:solidFill>
              </a:rPr>
              <a:t>A surface-code ancilla reaches only nearest neighbours. The bivariate-bicycle check ancilla still touches exactly 8 data qubits, but two wrap-around wires and one twist wire must cross the block.</a:t>
            </a:r>
            <a:endParaRPr sz="1400">
              <a:solidFill>
                <a:schemeClr val="dk1"/>
              </a:solidFill>
            </a:endParaRPr>
          </a:p>
          <a:p>
            <a:pPr marL="457200" lvl="0" indent="-317500" algn="l" rtl="0">
              <a:lnSpc>
                <a:spcPct val="100000"/>
              </a:lnSpc>
              <a:spcBef>
                <a:spcPts val="0"/>
              </a:spcBef>
              <a:spcAft>
                <a:spcPts val="0"/>
              </a:spcAft>
              <a:buSzPts val="1400"/>
              <a:buChar char="●"/>
            </a:pPr>
            <a:endParaRPr/>
          </a:p>
          <a:p>
            <a:pPr marL="457200" lvl="0" indent="-317500" algn="l" rtl="0">
              <a:lnSpc>
                <a:spcPct val="100000"/>
              </a:lnSpc>
              <a:spcBef>
                <a:spcPts val="0"/>
              </a:spcBef>
              <a:spcAft>
                <a:spcPts val="0"/>
              </a:spcAft>
              <a:buSzPts val="1400"/>
              <a:buChar char="●"/>
            </a:pPr>
            <a:r>
              <a:rPr lang="en-US"/>
              <a:t>‘</a:t>
            </a:r>
            <a:r>
              <a:rPr lang="en-US" sz="1100"/>
              <a:t>The next scientific target is a higher-rate CSS QLDPC code with at least two logical qubits in one block. Select two internal logical qubits, verify their logical Pauli operators, verify that the proposed physical circuit implements the intended logical CNOT without acting on spectators, build full X and Z detector history, and only then run two-logical-qubit RB. Report final logical fidelity, LER with sequence-level confidence intervals, physical qubits per logical qubit, gate count, depth, detector volume, and Perlmutter time.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5160B-6FE7-1CC5-570C-14AF7D6363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A8A159-8132-2182-1946-8B328FA77A7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B877B30-D228-65D2-3349-91FD75030801}"/>
              </a:ext>
            </a:extLst>
          </p:cNvPr>
          <p:cNvSpPr>
            <a:spLocks noGrp="1"/>
          </p:cNvSpPr>
          <p:nvPr>
            <p:ph type="body" sz="quarter" idx="3"/>
          </p:nvPr>
        </p:nvSpPr>
        <p:spPr/>
        <p:txBody>
          <a:bodyPr/>
          <a:lstStyle/>
          <a:p>
            <a:r>
              <a:t>Two further walls motivate the later chapters. The data interface: loading N values needs Θ(N) CNOTs even with a vectorized QCrank-style loader, and reading n-qubit correlations back by tomography needs O(n²) measurements, so getting data into and out of a QPU dominates the cost of quantum learning. And trust: once error-corrected computation runs on shared cloud hardware, a fixed public encoder gives a co-located fault-injection adversary a reusable target. FIPS 140-3 and SP 800-90A govern classical randomness, but nothing yet audits the randomness inside quantum error correction. These motivate RQ3 and RQ5.</a:t>
            </a:r>
          </a:p>
        </p:txBody>
      </p:sp>
      <p:sp>
        <p:nvSpPr>
          <p:cNvPr id="4" name="Slide Number Placeholder 3">
            <a:extLst>
              <a:ext uri="{FF2B5EF4-FFF2-40B4-BE49-F238E27FC236}">
                <a16:creationId xmlns:a16="http://schemas.microsoft.com/office/drawing/2014/main" id="{E85FCC54-10B2-D28C-2FE6-84A69E88B2C3}"/>
              </a:ext>
            </a:extLst>
          </p:cNvPr>
          <p:cNvSpPr>
            <a:spLocks noGrp="1"/>
          </p:cNvSpPr>
          <p:nvPr>
            <p:ph type="sldNum" sz="quarter" idx="5"/>
          </p:nvPr>
        </p:nvSpPr>
        <p:spPr/>
      </p:sp>
    </p:spTree>
    <p:extLst>
      <p:ext uri="{BB962C8B-B14F-4D97-AF65-F5344CB8AC3E}">
        <p14:creationId xmlns:p14="http://schemas.microsoft.com/office/powerpoint/2010/main" val="2380047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9D64E-A976-9D2B-FBD6-5B141531DA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020C82-6A5C-6AED-6DE0-E8F31BFB1D6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4DD1139-67A9-B4C1-B4EC-8262A971E4D4}"/>
              </a:ext>
            </a:extLst>
          </p:cNvPr>
          <p:cNvSpPr>
            <a:spLocks noGrp="1"/>
          </p:cNvSpPr>
          <p:nvPr>
            <p:ph type="body" sz="quarter" idx="3"/>
          </p:nvPr>
        </p:nvSpPr>
        <p:spPr/>
        <p:txBody>
          <a:bodyPr/>
          <a:lstStyle/>
          <a:p>
            <a:r>
              <a:t>Two further walls motivate the later chapters. The data interface: loading N values needs Θ(N) CNOTs even with a vectorized QCrank-style loader, and reading n-qubit correlations back by tomography needs O(n²) measurements, so getting data into and out of a QPU dominates the cost of quantum learning. And trust: once error-corrected computation runs on shared cloud hardware, a fixed public encoder gives a co-located fault-injection adversary a reusable target. FIPS 140-3 and SP 800-90A govern classical randomness, but nothing yet audits the randomness inside quantum error correction. These motivate RQ3 and RQ5.</a:t>
            </a:r>
          </a:p>
        </p:txBody>
      </p:sp>
      <p:sp>
        <p:nvSpPr>
          <p:cNvPr id="4" name="Slide Number Placeholder 3">
            <a:extLst>
              <a:ext uri="{FF2B5EF4-FFF2-40B4-BE49-F238E27FC236}">
                <a16:creationId xmlns:a16="http://schemas.microsoft.com/office/drawing/2014/main" id="{8FD1ECC8-16D8-31E5-481F-13517D4CC0F9}"/>
              </a:ext>
            </a:extLst>
          </p:cNvPr>
          <p:cNvSpPr>
            <a:spLocks noGrp="1"/>
          </p:cNvSpPr>
          <p:nvPr>
            <p:ph type="sldNum" sz="quarter" idx="5"/>
          </p:nvPr>
        </p:nvSpPr>
        <p:spPr/>
      </p:sp>
    </p:spTree>
    <p:extLst>
      <p:ext uri="{BB962C8B-B14F-4D97-AF65-F5344CB8AC3E}">
        <p14:creationId xmlns:p14="http://schemas.microsoft.com/office/powerpoint/2010/main" val="1198811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7F7FC-D396-651C-F294-01320094EC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201A9-2C9D-2546-1F76-A1CD8E0A1FC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D3C004F-DF97-4D0D-7F69-14916A4D85F5}"/>
              </a:ext>
            </a:extLst>
          </p:cNvPr>
          <p:cNvSpPr>
            <a:spLocks noGrp="1"/>
          </p:cNvSpPr>
          <p:nvPr>
            <p:ph type="body" sz="quarter" idx="3"/>
          </p:nvPr>
        </p:nvSpPr>
        <p:spPr/>
        <p:txBody>
          <a:bodyPr/>
          <a:lstStyle/>
          <a:p>
            <a:r>
              <a:t>Two further walls motivate the later chapters. The data interface: loading N values needs Θ(N) CNOTs even with a vectorized QCrank-style loader, and reading n-qubit correlations back by tomography needs O(n²) measurements, so getting data into and out of a QPU dominates the cost of quantum learning. And trust: once error-corrected computation runs on shared cloud hardware, a fixed public encoder gives a co-located fault-injection adversary a reusable target. FIPS 140-3 and SP 800-90A govern classical randomness, but nothing yet audits the randomness inside quantum error correction. These motivate RQ3 and RQ5.</a:t>
            </a:r>
          </a:p>
        </p:txBody>
      </p:sp>
      <p:sp>
        <p:nvSpPr>
          <p:cNvPr id="4" name="Slide Number Placeholder 3">
            <a:extLst>
              <a:ext uri="{FF2B5EF4-FFF2-40B4-BE49-F238E27FC236}">
                <a16:creationId xmlns:a16="http://schemas.microsoft.com/office/drawing/2014/main" id="{B438C6B5-77B4-04B0-D97B-0E7FA048A3C6}"/>
              </a:ext>
            </a:extLst>
          </p:cNvPr>
          <p:cNvSpPr>
            <a:spLocks noGrp="1"/>
          </p:cNvSpPr>
          <p:nvPr>
            <p:ph type="sldNum" sz="quarter" idx="5"/>
          </p:nvPr>
        </p:nvSpPr>
        <p:spPr/>
      </p:sp>
    </p:spTree>
    <p:extLst>
      <p:ext uri="{BB962C8B-B14F-4D97-AF65-F5344CB8AC3E}">
        <p14:creationId xmlns:p14="http://schemas.microsoft.com/office/powerpoint/2010/main" val="4005422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you. I am happy to take questions; backup slides follow with the hardware table, the Q-GEAR gate mapping, the DEAL pseudo-code and the VQT hardware configurations.</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f76fa4f1ef_1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f76fa4f1ef_1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f76fa4f1ef_1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f76fa4f1ef_1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f76fa4f1ef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f76fa4f1e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setting is a shared cloud processor: your error-corrected job runs next to a co-tenant who can inject a single Pauli fault. If the encoder circuit is fixed and public, the adversary can learn exactly which physical fault produces a harmful logical action that the syndrome check will not catch, and reuse it every run. If the encoder is reseeded per run, the fault has to be chosen before the seed is known. The fault model is deliberately bounded: weight-one Paulis, all three-n locations enumerated.</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8611698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the hardware table. Ten backends across IBM Heron and Nighthawk processors, IonQ trapped-ion systems, the Braket simulator and Perlmutter. Where the papers state a calibration figure I reproduce it; otherwise the cell is a dash.</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the gate mapping. The eight supported Qiskit operations and the CUDA-Q kernel operations they become, plus the tensor row layout and the HDF5 metadata that make a run reproducible at any scale.</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DEAL as pseudo-code. The two things to notice are that the angles come from a direct map of the QUBO matrix with no optimizer loop, and that the zero-noise extrapolation wraps the whole circuit family rather than a single circuit.</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where everything lives. Every chapter has a public repository, and three artifacts are archived on Zenodo with DOIs. The QEC audit artifact is containerized and seeded so that the reported numbers are deterministic.</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5.xml"/><Relationship Id="rId16"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7.png"/></Relationships>
</file>

<file path=ppt/slides/_rels/slide16.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74.pn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8.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1.png"/><Relationship Id="rId2" Type="http://schemas.openxmlformats.org/officeDocument/2006/relationships/image" Target="../media/image81.png"/><Relationship Id="rId1" Type="http://schemas.openxmlformats.org/officeDocument/2006/relationships/slideLayout" Target="../slideLayouts/slideLayout7.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 Id="rId14" Type="http://schemas.openxmlformats.org/officeDocument/2006/relationships/image" Target="../media/image9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4.png"/></Relationships>
</file>

<file path=ppt/slides/_rels/slide20.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2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04.png"/><Relationship Id="rId4" Type="http://schemas.openxmlformats.org/officeDocument/2006/relationships/image" Target="../media/image103.png"/></Relationships>
</file>

<file path=ppt/slides/_rels/slide2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xml"/><Relationship Id="rId4" Type="http://schemas.openxmlformats.org/officeDocument/2006/relationships/image" Target="../media/image107.png"/></Relationships>
</file>

<file path=ppt/slides/_rels/slide2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14.png"/><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113.png"/><Relationship Id="rId4" Type="http://schemas.openxmlformats.org/officeDocument/2006/relationships/image" Target="../media/image11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15.png"/></Relationships>
</file>

<file path=ppt/slides/_rels/slide2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7.xml"/><Relationship Id="rId5" Type="http://schemas.openxmlformats.org/officeDocument/2006/relationships/image" Target="../media/image119.png"/><Relationship Id="rId4" Type="http://schemas.openxmlformats.org/officeDocument/2006/relationships/image" Target="../media/image118.png"/></Relationships>
</file>

<file path=ppt/slides/_rels/slide2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 Id="rId4" Type="http://schemas.openxmlformats.org/officeDocument/2006/relationships/image" Target="../media/image122.png"/></Relationships>
</file>

<file path=ppt/slides/_rels/slide2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26.png"/><Relationship Id="rId7" Type="http://schemas.openxmlformats.org/officeDocument/2006/relationships/image" Target="../media/image130.png"/><Relationship Id="rId2" Type="http://schemas.openxmlformats.org/officeDocument/2006/relationships/image" Target="../media/image125.png"/><Relationship Id="rId1" Type="http://schemas.openxmlformats.org/officeDocument/2006/relationships/slideLayout" Target="../slideLayouts/slideLayout7.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3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7.xml"/><Relationship Id="rId5" Type="http://schemas.openxmlformats.org/officeDocument/2006/relationships/image" Target="../media/image134.png"/><Relationship Id="rId4" Type="http://schemas.openxmlformats.org/officeDocument/2006/relationships/image" Target="../media/image133.png"/></Relationships>
</file>

<file path=ppt/slides/_rels/slide3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7.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s>
</file>

<file path=ppt/slides/_rels/slide3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3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s>
</file>

<file path=ppt/slides/_rels/slide35.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image" Target="../media/image147.png"/><Relationship Id="rId7" Type="http://schemas.openxmlformats.org/officeDocument/2006/relationships/image" Target="../media/image151.png"/><Relationship Id="rId2" Type="http://schemas.openxmlformats.org/officeDocument/2006/relationships/image" Target="../media/image146.png"/><Relationship Id="rId1" Type="http://schemas.openxmlformats.org/officeDocument/2006/relationships/slideLayout" Target="../slideLayouts/slideLayout7.xml"/><Relationship Id="rId6" Type="http://schemas.openxmlformats.org/officeDocument/2006/relationships/image" Target="../media/image150.png"/><Relationship Id="rId5" Type="http://schemas.openxmlformats.org/officeDocument/2006/relationships/image" Target="../media/image149.png"/><Relationship Id="rId4" Type="http://schemas.openxmlformats.org/officeDocument/2006/relationships/image" Target="../media/image148.png"/></Relationships>
</file>

<file path=ppt/slides/_rels/slide3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7.xml"/><Relationship Id="rId4" Type="http://schemas.openxmlformats.org/officeDocument/2006/relationships/image" Target="../media/image157.png"/></Relationships>
</file>

<file path=ppt/slides/_rels/slide39.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7.xml"/><Relationship Id="rId4" Type="http://schemas.openxmlformats.org/officeDocument/2006/relationships/image" Target="../media/image164.png"/></Relationships>
</file>

<file path=ppt/slides/_rels/slide42.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7.xml"/><Relationship Id="rId5" Type="http://schemas.openxmlformats.org/officeDocument/2006/relationships/image" Target="../media/image168.png"/><Relationship Id="rId4" Type="http://schemas.openxmlformats.org/officeDocument/2006/relationships/image" Target="../media/image167.png"/></Relationships>
</file>

<file path=ppt/slides/_rels/slide4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7.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1.png"/></Relationships>
</file>

<file path=ppt/slides/_rels/slide44.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46.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7.xml"/><Relationship Id="rId5" Type="http://schemas.openxmlformats.org/officeDocument/2006/relationships/image" Target="../media/image182.png"/><Relationship Id="rId4" Type="http://schemas.openxmlformats.org/officeDocument/2006/relationships/image" Target="../media/image181.png"/></Relationships>
</file>

<file path=ppt/slides/_rels/slide49.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7.xml"/><Relationship Id="rId4" Type="http://schemas.openxmlformats.org/officeDocument/2006/relationships/image" Target="../media/image185.png"/></Relationships>
</file>

<file path=ppt/slides/_rels/slide50.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7.xml"/><Relationship Id="rId4" Type="http://schemas.openxmlformats.org/officeDocument/2006/relationships/image" Target="../media/image189.png"/></Relationships>
</file>

<file path=ppt/slides/_rels/slide52.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7.xml"/><Relationship Id="rId4" Type="http://schemas.openxmlformats.org/officeDocument/2006/relationships/image" Target="../media/image192.png"/></Relationships>
</file>

<file path=ppt/slides/_rels/slide5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54.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7.xml"/><Relationship Id="rId5" Type="http://schemas.openxmlformats.org/officeDocument/2006/relationships/image" Target="../media/image196.png"/><Relationship Id="rId4" Type="http://schemas.openxmlformats.org/officeDocument/2006/relationships/image" Target="../media/image195.png"/></Relationships>
</file>

<file path=ppt/slides/_rels/slide55.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00.png"/><Relationship Id="rId4" Type="http://schemas.openxmlformats.org/officeDocument/2006/relationships/image" Target="../media/image199.png"/></Relationships>
</file>

<file path=ppt/slides/_rels/slide57.xml.rels><?xml version="1.0" encoding="UTF-8" standalone="yes"?>
<Relationships xmlns="http://schemas.openxmlformats.org/package/2006/relationships"><Relationship Id="rId3" Type="http://schemas.openxmlformats.org/officeDocument/2006/relationships/image" Target="../media/image201.png"/><Relationship Id="rId7" Type="http://schemas.openxmlformats.org/officeDocument/2006/relationships/image" Target="../media/image20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04.png"/><Relationship Id="rId5" Type="http://schemas.openxmlformats.org/officeDocument/2006/relationships/image" Target="../media/image203.png"/><Relationship Id="rId4" Type="http://schemas.openxmlformats.org/officeDocument/2006/relationships/image" Target="../media/image202.png"/></Relationships>
</file>

<file path=ppt/slides/_rels/slide58.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image" Target="../media/image206.png"/><Relationship Id="rId7" Type="http://schemas.openxmlformats.org/officeDocument/2006/relationships/image" Target="../media/image21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09.png"/><Relationship Id="rId5" Type="http://schemas.openxmlformats.org/officeDocument/2006/relationships/image" Target="../media/image208.png"/><Relationship Id="rId4" Type="http://schemas.openxmlformats.org/officeDocument/2006/relationships/image" Target="../media/image207.png"/><Relationship Id="rId9" Type="http://schemas.openxmlformats.org/officeDocument/2006/relationships/image" Target="../media/image212.png"/></Relationships>
</file>

<file path=ppt/slides/_rels/slide59.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4.png"/></Relationships>
</file>

<file path=ppt/slides/_rels/slide60.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19.png"/><Relationship Id="rId5" Type="http://schemas.openxmlformats.org/officeDocument/2006/relationships/image" Target="../media/image218.png"/><Relationship Id="rId4" Type="http://schemas.openxmlformats.org/officeDocument/2006/relationships/image" Target="../media/image217.png"/></Relationships>
</file>

<file path=ppt/slides/_rels/slide62.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24.png"/><Relationship Id="rId5" Type="http://schemas.openxmlformats.org/officeDocument/2006/relationships/image" Target="../media/image223.png"/><Relationship Id="rId4" Type="http://schemas.openxmlformats.org/officeDocument/2006/relationships/image" Target="../media/image222.png"/></Relationships>
</file>

<file path=ppt/slides/_rels/slide65.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7.xml"/><Relationship Id="rId5" Type="http://schemas.openxmlformats.org/officeDocument/2006/relationships/image" Target="../media/image228.png"/><Relationship Id="rId4" Type="http://schemas.openxmlformats.org/officeDocument/2006/relationships/image" Target="../media/image227.png"/></Relationships>
</file>

<file path=ppt/slides/_rels/slide66.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7.xml"/><Relationship Id="rId4" Type="http://schemas.openxmlformats.org/officeDocument/2006/relationships/image" Target="../media/image231.png"/></Relationships>
</file>

<file path=ppt/slides/_rels/slide67.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7.xml"/><Relationship Id="rId4" Type="http://schemas.openxmlformats.org/officeDocument/2006/relationships/image" Target="../media/image234.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hyperlink" Target="https://github.com/gzquse/qgear"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36.png"/></Relationships>
</file>

<file path=ppt/slides/_rels/slide73.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38.png"/></Relationships>
</file>

<file path=ppt/slides/_rels/slide74.xml.rels><?xml version="1.0" encoding="UTF-8" standalone="yes"?>
<Relationships xmlns="http://schemas.openxmlformats.org/package/2006/relationships"><Relationship Id="rId8" Type="http://schemas.openxmlformats.org/officeDocument/2006/relationships/image" Target="../media/image243.png"/><Relationship Id="rId13" Type="http://schemas.openxmlformats.org/officeDocument/2006/relationships/image" Target="../media/image248.png"/><Relationship Id="rId3" Type="http://schemas.openxmlformats.org/officeDocument/2006/relationships/image" Target="../media/image239.png"/><Relationship Id="rId7" Type="http://schemas.openxmlformats.org/officeDocument/2006/relationships/image" Target="../media/image242.png"/><Relationship Id="rId12" Type="http://schemas.openxmlformats.org/officeDocument/2006/relationships/image" Target="../media/image247.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241.png"/><Relationship Id="rId11" Type="http://schemas.openxmlformats.org/officeDocument/2006/relationships/image" Target="../media/image246.png"/><Relationship Id="rId5" Type="http://schemas.openxmlformats.org/officeDocument/2006/relationships/image" Target="../media/image219.png"/><Relationship Id="rId10" Type="http://schemas.openxmlformats.org/officeDocument/2006/relationships/image" Target="../media/image245.png"/><Relationship Id="rId4" Type="http://schemas.openxmlformats.org/officeDocument/2006/relationships/image" Target="../media/image240.png"/><Relationship Id="rId9" Type="http://schemas.openxmlformats.org/officeDocument/2006/relationships/image" Target="../media/image244.png"/></Relationships>
</file>

<file path=ppt/slides/_rels/slide75.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6.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8" Type="http://schemas.openxmlformats.org/officeDocument/2006/relationships/hyperlink" Target="https://arxiv.org/abs/0805.3202" TargetMode="External"/><Relationship Id="rId13" Type="http://schemas.openxmlformats.org/officeDocument/2006/relationships/hyperlink" Target="https://arxiv.org/abs/1208.0928" TargetMode="External"/><Relationship Id="rId3" Type="http://schemas.openxmlformats.org/officeDocument/2006/relationships/hyperlink" Target="https://arxiv.org/abs/quant-ph/0110143" TargetMode="External"/><Relationship Id="rId7" Type="http://schemas.openxmlformats.org/officeDocument/2006/relationships/hyperlink" Target="https://arxiv.org/abs/0803.0272" TargetMode="External"/><Relationship Id="rId12" Type="http://schemas.openxmlformats.org/officeDocument/2006/relationships/hyperlink" Target="https://arxiv.org/abs/1206.0800" TargetMode="External"/><Relationship Id="rId2" Type="http://schemas.openxmlformats.org/officeDocument/2006/relationships/hyperlink" Target="https://arxiv.org/abs/quant-ph/9811052" TargetMode="External"/><Relationship Id="rId1" Type="http://schemas.openxmlformats.org/officeDocument/2006/relationships/slideLayout" Target="../slideLayouts/slideLayout7.xml"/><Relationship Id="rId6" Type="http://schemas.openxmlformats.org/officeDocument/2006/relationships/hyperlink" Target="https://arxiv.org/abs/quant-ph/0703143" TargetMode="External"/><Relationship Id="rId11" Type="http://schemas.openxmlformats.org/officeDocument/2006/relationships/hyperlink" Target="https://arxiv.org/abs/1111.4022" TargetMode="External"/><Relationship Id="rId5" Type="http://schemas.openxmlformats.org/officeDocument/2006/relationships/hyperlink" Target="https://arxiv.org/abs/quant-ph/0610082" TargetMode="External"/><Relationship Id="rId10" Type="http://schemas.openxmlformats.org/officeDocument/2006/relationships/hyperlink" Target="https://arxiv.org/abs/1110.5133" TargetMode="External"/><Relationship Id="rId4" Type="http://schemas.openxmlformats.org/officeDocument/2006/relationships/hyperlink" Target="https://arxiv.org/abs/quant-ph/0510135" TargetMode="External"/><Relationship Id="rId9" Type="http://schemas.openxmlformats.org/officeDocument/2006/relationships/hyperlink" Target="https://arxiv.org/abs/1009.3686"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7"/>
        </a:solidFill>
        <a:effectLst/>
      </p:bgPr>
    </p:bg>
    <p:spTree>
      <p:nvGrpSpPr>
        <p:cNvPr id="1" name=""/>
        <p:cNvGrpSpPr/>
        <p:nvPr/>
      </p:nvGrpSpPr>
      <p:grpSpPr>
        <a:xfrm>
          <a:off x="0" y="0"/>
          <a:ext cx="0" cy="0"/>
          <a:chOff x="0" y="0"/>
          <a:chExt cx="0" cy="0"/>
        </a:xfrm>
      </p:grpSpPr>
      <p:sp>
        <p:nvSpPr>
          <p:cNvPr id="2" name="s1-glow-01"/>
          <p:cNvSpPr/>
          <p:nvPr/>
        </p:nvSpPr>
        <p:spPr>
          <a:xfrm>
            <a:off x="-2169704" y="-2468800"/>
            <a:ext cx="6857829" cy="6857829"/>
          </a:xfrm>
          <a:prstGeom prst="ellipse">
            <a:avLst/>
          </a:prstGeom>
          <a:gradFill rotWithShape="1">
            <a:gsLst>
              <a:gs pos="0">
                <a:srgbClr val="CC0000">
                  <a:alpha val="13000"/>
                </a:srgbClr>
              </a:gs>
              <a:gs pos="70000">
                <a:srgbClr val="CC0000">
                  <a:alpha val="0"/>
                </a:srgbClr>
              </a:gs>
              <a:gs pos="100000">
                <a:srgbClr val="CC0000">
                  <a:alpha val="0"/>
                </a:srgb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s1-image-01" descr="Texas Tech University Double T"/>
          <p:cNvPicPr>
            <a:picLocks noChangeAspect="1"/>
          </p:cNvPicPr>
          <p:nvPr/>
        </p:nvPicPr>
        <p:blipFill>
          <a:blip r:embed="rId3"/>
          <a:stretch>
            <a:fillRect/>
          </a:stretch>
        </p:blipFill>
        <p:spPr>
          <a:xfrm>
            <a:off x="1060423" y="727057"/>
            <a:ext cx="609585" cy="717532"/>
          </a:xfrm>
          <a:prstGeom prst="rect">
            <a:avLst/>
          </a:prstGeom>
        </p:spPr>
      </p:pic>
      <p:sp>
        <p:nvSpPr>
          <p:cNvPr id="5" name="s1-box-01"/>
          <p:cNvSpPr/>
          <p:nvPr/>
        </p:nvSpPr>
        <p:spPr>
          <a:xfrm>
            <a:off x="2031949" y="855343"/>
            <a:ext cx="12700" cy="460959"/>
          </a:xfrm>
          <a:prstGeom prst="rect">
            <a:avLst/>
          </a:prstGeom>
          <a:solidFill>
            <a:srgbClr val="0000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s1-text-01"/>
          <p:cNvSpPr txBox="1"/>
          <p:nvPr/>
        </p:nvSpPr>
        <p:spPr>
          <a:xfrm>
            <a:off x="2235144" y="855343"/>
            <a:ext cx="2901778" cy="209545"/>
          </a:xfrm>
          <a:prstGeom prst="rect">
            <a:avLst/>
          </a:prstGeom>
          <a:noFill/>
        </p:spPr>
        <p:txBody>
          <a:bodyPr wrap="none" lIns="0" tIns="0" rIns="0" bIns="0" anchor="t">
            <a:noAutofit/>
          </a:bodyPr>
          <a:lstStyle/>
          <a:p>
            <a:pPr algn="l">
              <a:lnSpc>
                <a:spcPts val="1650"/>
              </a:lnSpc>
              <a:spcBef>
                <a:spcPts val="0"/>
              </a:spcBef>
              <a:spcAft>
                <a:spcPts val="0"/>
              </a:spcAft>
            </a:pPr>
            <a:r>
              <a:rPr sz="1500" b="1" i="0" cap="all" spc="180" dirty="0">
                <a:solidFill>
                  <a:srgbClr val="0B0B0F"/>
                </a:solidFill>
                <a:latin typeface="Arial"/>
              </a:rPr>
              <a:t>Texas Tech University</a:t>
            </a:r>
          </a:p>
        </p:txBody>
      </p:sp>
      <p:sp>
        <p:nvSpPr>
          <p:cNvPr id="7" name="s1-text-02"/>
          <p:cNvSpPr txBox="1"/>
          <p:nvPr/>
        </p:nvSpPr>
        <p:spPr>
          <a:xfrm>
            <a:off x="2235144" y="1102987"/>
            <a:ext cx="2901778" cy="213315"/>
          </a:xfrm>
          <a:prstGeom prst="rect">
            <a:avLst/>
          </a:prstGeom>
          <a:noFill/>
        </p:spPr>
        <p:txBody>
          <a:bodyPr wrap="none" lIns="0" tIns="0" rIns="0" bIns="0" anchor="t">
            <a:noAutofit/>
          </a:bodyPr>
          <a:lstStyle/>
          <a:p>
            <a:pPr algn="l">
              <a:lnSpc>
                <a:spcPts val="1680"/>
              </a:lnSpc>
              <a:spcBef>
                <a:spcPts val="0"/>
              </a:spcBef>
              <a:spcAft>
                <a:spcPts val="0"/>
              </a:spcAft>
            </a:pPr>
            <a:r>
              <a:rPr sz="1400" b="1" i="0" spc="14" dirty="0">
                <a:solidFill>
                  <a:srgbClr val="B00000"/>
                </a:solidFill>
                <a:latin typeface="Arial"/>
              </a:rPr>
              <a:t>Department of Computer Science</a:t>
            </a:r>
          </a:p>
        </p:txBody>
      </p:sp>
      <p:sp>
        <p:nvSpPr>
          <p:cNvPr id="9" name="!!title"/>
          <p:cNvSpPr txBox="1"/>
          <p:nvPr/>
        </p:nvSpPr>
        <p:spPr>
          <a:xfrm>
            <a:off x="1583293" y="2216194"/>
            <a:ext cx="9031459" cy="480008"/>
          </a:xfrm>
          <a:prstGeom prst="rect">
            <a:avLst/>
          </a:prstGeom>
          <a:noFill/>
        </p:spPr>
        <p:txBody>
          <a:bodyPr wrap="none" lIns="0" tIns="0" rIns="0" bIns="0" anchor="t">
            <a:noAutofit/>
          </a:bodyPr>
          <a:lstStyle/>
          <a:p>
            <a:pPr algn="ctr">
              <a:lnSpc>
                <a:spcPts val="3779"/>
              </a:lnSpc>
              <a:spcBef>
                <a:spcPts val="0"/>
              </a:spcBef>
              <a:spcAft>
                <a:spcPts val="0"/>
              </a:spcAft>
            </a:pPr>
            <a:r>
              <a:rPr sz="3600" b="1" i="0" spc="-101" dirty="0">
                <a:solidFill>
                  <a:srgbClr val="0B0B0F"/>
                </a:solidFill>
                <a:latin typeface="Arial"/>
              </a:rPr>
              <a:t>Quantum Computing and Circuit Simulation</a:t>
            </a:r>
          </a:p>
        </p:txBody>
      </p:sp>
      <p:sp>
        <p:nvSpPr>
          <p:cNvPr id="11" name="s1-box-02"/>
          <p:cNvSpPr/>
          <p:nvPr/>
        </p:nvSpPr>
        <p:spPr>
          <a:xfrm>
            <a:off x="5587860" y="3394685"/>
            <a:ext cx="1015975" cy="19050"/>
          </a:xfrm>
          <a:prstGeom prst="roundRect">
            <a:avLst>
              <a:gd name="adj" fmla="val 50000"/>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name"/>
          <p:cNvSpPr txBox="1"/>
          <p:nvPr/>
        </p:nvSpPr>
        <p:spPr>
          <a:xfrm>
            <a:off x="5251319" y="3604229"/>
            <a:ext cx="1695308" cy="380990"/>
          </a:xfrm>
          <a:prstGeom prst="rect">
            <a:avLst/>
          </a:prstGeom>
          <a:noFill/>
        </p:spPr>
        <p:txBody>
          <a:bodyPr wrap="none" lIns="0" tIns="0" rIns="0" bIns="0" anchor="t">
            <a:noAutofit/>
          </a:bodyPr>
          <a:lstStyle/>
          <a:p>
            <a:pPr algn="ctr">
              <a:lnSpc>
                <a:spcPts val="3120"/>
              </a:lnSpc>
              <a:spcBef>
                <a:spcPts val="0"/>
              </a:spcBef>
              <a:spcAft>
                <a:spcPts val="0"/>
              </a:spcAft>
            </a:pPr>
            <a:r>
              <a:rPr sz="2600" b="1" i="0" spc="-52" dirty="0">
                <a:solidFill>
                  <a:srgbClr val="0B0B0F"/>
                </a:solidFill>
                <a:latin typeface="Arial"/>
              </a:rPr>
              <a:t>Ziqing Guo</a:t>
            </a:r>
          </a:p>
        </p:txBody>
      </p:sp>
      <p:sp>
        <p:nvSpPr>
          <p:cNvPr id="13" name="s1-text-07"/>
          <p:cNvSpPr txBox="1"/>
          <p:nvPr/>
        </p:nvSpPr>
        <p:spPr>
          <a:xfrm>
            <a:off x="2845126" y="4361885"/>
            <a:ext cx="6507694" cy="248834"/>
          </a:xfrm>
          <a:prstGeom prst="rect">
            <a:avLst/>
          </a:prstGeom>
          <a:noFill/>
        </p:spPr>
        <p:txBody>
          <a:bodyPr wrap="none" lIns="0" tIns="0" rIns="0" bIns="0" anchor="t">
            <a:noAutofit/>
          </a:bodyPr>
          <a:lstStyle/>
          <a:p>
            <a:pPr algn="ctr">
              <a:lnSpc>
                <a:spcPts val="1960"/>
              </a:lnSpc>
              <a:spcBef>
                <a:spcPts val="0"/>
              </a:spcBef>
              <a:spcAft>
                <a:spcPts val="0"/>
              </a:spcAft>
            </a:pPr>
            <a:r>
              <a:rPr lang="en-US" sz="2000" b="0" i="0" dirty="0">
                <a:solidFill>
                  <a:srgbClr val="50505B"/>
                </a:solidFill>
                <a:latin typeface="Arial"/>
              </a:rPr>
              <a:t>Thesis</a:t>
            </a:r>
            <a:r>
              <a:rPr sz="2000" b="0" i="0" dirty="0">
                <a:solidFill>
                  <a:srgbClr val="50505B"/>
                </a:solidFill>
                <a:latin typeface="Arial"/>
              </a:rPr>
              <a:t> Committee:</a:t>
            </a:r>
            <a:r>
              <a:rPr lang="en-US" sz="2000" b="0" i="0" dirty="0">
                <a:solidFill>
                  <a:srgbClr val="50505B"/>
                </a:solidFill>
                <a:latin typeface="Arial"/>
              </a:rPr>
              <a:t> </a:t>
            </a:r>
            <a:r>
              <a:rPr lang="en-US" sz="2000" dirty="0">
                <a:solidFill>
                  <a:srgbClr val="50505B"/>
                </a:solidFill>
                <a:latin typeface="Arial"/>
              </a:rPr>
              <a:t>Dr. </a:t>
            </a:r>
            <a:r>
              <a:rPr lang="en-US" sz="2000" dirty="0" err="1">
                <a:solidFill>
                  <a:srgbClr val="50505B"/>
                </a:solidFill>
                <a:latin typeface="Arial"/>
              </a:rPr>
              <a:t>Ziwen</a:t>
            </a:r>
            <a:r>
              <a:rPr lang="en-US" sz="2000" dirty="0">
                <a:solidFill>
                  <a:srgbClr val="50505B"/>
                </a:solidFill>
                <a:latin typeface="Arial"/>
              </a:rPr>
              <a:t> Pan (Research Advisor)</a:t>
            </a:r>
          </a:p>
          <a:p>
            <a:pPr algn="ctr">
              <a:lnSpc>
                <a:spcPts val="1960"/>
              </a:lnSpc>
              <a:spcBef>
                <a:spcPts val="0"/>
              </a:spcBef>
              <a:spcAft>
                <a:spcPts val="0"/>
              </a:spcAft>
            </a:pPr>
            <a:r>
              <a:rPr lang="en-US" sz="2000" b="0" i="0" dirty="0">
                <a:solidFill>
                  <a:srgbClr val="50505B"/>
                </a:solidFill>
                <a:latin typeface="Arial"/>
              </a:rPr>
              <a:t>Professor</a:t>
            </a:r>
            <a:r>
              <a:rPr sz="2000" b="0" i="0" dirty="0">
                <a:solidFill>
                  <a:srgbClr val="50505B"/>
                </a:solidFill>
                <a:latin typeface="Arial"/>
              </a:rPr>
              <a:t> Zihao Zhan </a:t>
            </a:r>
            <a:r>
              <a:rPr lang="en-US" sz="2000" b="0" i="0" dirty="0">
                <a:solidFill>
                  <a:srgbClr val="50505B"/>
                </a:solidFill>
                <a:latin typeface="Arial"/>
              </a:rPr>
              <a:t>·</a:t>
            </a:r>
            <a:r>
              <a:rPr sz="2000" b="0" i="0" dirty="0">
                <a:solidFill>
                  <a:srgbClr val="50505B"/>
                </a:solidFill>
                <a:latin typeface="Arial"/>
              </a:rPr>
              <a:t> Dr. Susan Mengel · Dr. Lu Wei</a:t>
            </a:r>
            <a:endParaRPr lang="en-US" sz="2000" b="0" i="0" dirty="0">
              <a:solidFill>
                <a:srgbClr val="50505B"/>
              </a:solidFill>
              <a:latin typeface="Arial"/>
            </a:endParaRPr>
          </a:p>
          <a:p>
            <a:pPr algn="ctr">
              <a:lnSpc>
                <a:spcPts val="1960"/>
              </a:lnSpc>
              <a:spcBef>
                <a:spcPts val="0"/>
              </a:spcBef>
              <a:spcAft>
                <a:spcPts val="0"/>
              </a:spcAft>
            </a:pPr>
            <a:endParaRPr sz="2000" b="0" i="0" dirty="0">
              <a:solidFill>
                <a:srgbClr val="50505B"/>
              </a:solidFill>
              <a:latin typeface="Arial"/>
            </a:endParaRPr>
          </a:p>
        </p:txBody>
      </p:sp>
      <p:sp>
        <p:nvSpPr>
          <p:cNvPr id="14" name="s1-text-08"/>
          <p:cNvSpPr txBox="1"/>
          <p:nvPr/>
        </p:nvSpPr>
        <p:spPr>
          <a:xfrm>
            <a:off x="4525403" y="5066270"/>
            <a:ext cx="3077391" cy="213315"/>
          </a:xfrm>
          <a:prstGeom prst="rect">
            <a:avLst/>
          </a:prstGeom>
          <a:noFill/>
        </p:spPr>
        <p:txBody>
          <a:bodyPr wrap="none" lIns="0" tIns="0" rIns="0" bIns="0" anchor="t">
            <a:noAutofit/>
          </a:bodyPr>
          <a:lstStyle/>
          <a:p>
            <a:pPr algn="ctr">
              <a:lnSpc>
                <a:spcPts val="1680"/>
              </a:lnSpc>
              <a:spcBef>
                <a:spcPts val="0"/>
              </a:spcBef>
              <a:spcAft>
                <a:spcPts val="0"/>
              </a:spcAft>
            </a:pPr>
            <a:r>
              <a:rPr sz="2000" b="0" i="0" dirty="0">
                <a:solidFill>
                  <a:srgbClr val="7B7B86"/>
                </a:solidFill>
                <a:latin typeface="Arial"/>
              </a:rPr>
              <a:t>Dean’s representative: Dr. Anne E. V. Gorden</a:t>
            </a:r>
          </a:p>
        </p:txBody>
      </p:sp>
      <p:sp>
        <p:nvSpPr>
          <p:cNvPr id="16"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7"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8"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1 / 71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5F7"/>
        </a:solidFill>
        <a:effectLst/>
      </p:bgPr>
    </p:bg>
    <p:spTree>
      <p:nvGrpSpPr>
        <p:cNvPr id="1" name=""/>
        <p:cNvGrpSpPr/>
        <p:nvPr/>
      </p:nvGrpSpPr>
      <p:grpSpPr>
        <a:xfrm>
          <a:off x="0" y="0"/>
          <a:ext cx="0" cy="0"/>
          <a:chOff x="0" y="0"/>
          <a:chExt cx="0" cy="0"/>
        </a:xfrm>
      </p:grpSpPr>
      <p:sp>
        <p:nvSpPr>
          <p:cNvPr id="2" name="s2-glow-01"/>
          <p:cNvSpPr/>
          <p:nvPr/>
        </p:nvSpPr>
        <p:spPr>
          <a:xfrm>
            <a:off x="7873804" y="-2090836"/>
            <a:ext cx="6095848" cy="6095848"/>
          </a:xfrm>
          <a:prstGeom prst="ellipse">
            <a:avLst/>
          </a:prstGeom>
          <a:gradFill rotWithShape="1">
            <a:gsLst>
              <a:gs pos="0">
                <a:srgbClr val="CC0000">
                  <a:alpha val="8000"/>
                </a:srgbClr>
              </a:gs>
              <a:gs pos="70000">
                <a:srgbClr val="CC0000">
                  <a:alpha val="0"/>
                </a:srgbClr>
              </a:gs>
              <a:gs pos="100000">
                <a:srgbClr val="CC0000">
                  <a:alpha val="0"/>
                </a:srgb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7" name="s2-image-01" descr="Texas Tech University Double T"/>
          <p:cNvPicPr>
            <a:picLocks noChangeAspect="1"/>
          </p:cNvPicPr>
          <p:nvPr/>
        </p:nvPicPr>
        <p:blipFill>
          <a:blip r:embed="rId3"/>
          <a:stretch>
            <a:fillRect/>
          </a:stretch>
        </p:blipFill>
        <p:spPr>
          <a:xfrm>
            <a:off x="11055074" y="600060"/>
            <a:ext cx="190495" cy="222244"/>
          </a:xfrm>
          <a:prstGeom prst="rect">
            <a:avLst/>
          </a:prstGeom>
        </p:spPr>
      </p:pic>
      <p:sp>
        <p:nvSpPr>
          <p:cNvPr id="11" name="s3-text-02">
            <a:extLst>
              <a:ext uri="{FF2B5EF4-FFF2-40B4-BE49-F238E27FC236}">
                <a16:creationId xmlns:a16="http://schemas.microsoft.com/office/drawing/2014/main" id="{A1F7A9BE-348C-C365-D01F-EE2C42BAF89F}"/>
              </a:ext>
            </a:extLst>
          </p:cNvPr>
          <p:cNvSpPr txBox="1"/>
          <p:nvPr/>
        </p:nvSpPr>
        <p:spPr>
          <a:xfrm>
            <a:off x="879605" y="957088"/>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Computing in Quantum</a:t>
            </a:r>
            <a:endParaRPr sz="4400" b="1" i="0" spc="-123" dirty="0">
              <a:solidFill>
                <a:srgbClr val="0B0B0F"/>
              </a:solidFill>
              <a:latin typeface="Arial"/>
            </a:endParaRPr>
          </a:p>
        </p:txBody>
      </p:sp>
      <p:pic>
        <p:nvPicPr>
          <p:cNvPr id="16" name="Picture 15">
            <a:extLst>
              <a:ext uri="{FF2B5EF4-FFF2-40B4-BE49-F238E27FC236}">
                <a16:creationId xmlns:a16="http://schemas.microsoft.com/office/drawing/2014/main" id="{C9D6700F-5513-F66F-0DB3-BF8D3098AB3F}"/>
              </a:ext>
            </a:extLst>
          </p:cNvPr>
          <p:cNvPicPr>
            <a:picLocks noChangeAspect="1"/>
          </p:cNvPicPr>
          <p:nvPr/>
        </p:nvPicPr>
        <p:blipFill>
          <a:blip r:embed="rId4"/>
          <a:stretch>
            <a:fillRect/>
          </a:stretch>
        </p:blipFill>
        <p:spPr>
          <a:xfrm>
            <a:off x="365583" y="2453068"/>
            <a:ext cx="3530600" cy="3225800"/>
          </a:xfrm>
          <a:prstGeom prst="rect">
            <a:avLst/>
          </a:prstGeom>
        </p:spPr>
      </p:pic>
      <p:pic>
        <p:nvPicPr>
          <p:cNvPr id="17" name="Picture 16">
            <a:extLst>
              <a:ext uri="{FF2B5EF4-FFF2-40B4-BE49-F238E27FC236}">
                <a16:creationId xmlns:a16="http://schemas.microsoft.com/office/drawing/2014/main" id="{A23C5C0D-3BE8-D243-3F54-BB965E37E06C}"/>
              </a:ext>
            </a:extLst>
          </p:cNvPr>
          <p:cNvPicPr>
            <a:picLocks noChangeAspect="1"/>
          </p:cNvPicPr>
          <p:nvPr/>
        </p:nvPicPr>
        <p:blipFill>
          <a:blip r:embed="rId5"/>
          <a:stretch>
            <a:fillRect/>
          </a:stretch>
        </p:blipFill>
        <p:spPr>
          <a:xfrm>
            <a:off x="4494687" y="2453068"/>
            <a:ext cx="3265955" cy="3225800"/>
          </a:xfrm>
          <a:prstGeom prst="rect">
            <a:avLst/>
          </a:prstGeom>
        </p:spPr>
      </p:pic>
      <p:pic>
        <p:nvPicPr>
          <p:cNvPr id="19" name="Picture 18" descr="Montana Instruments | Quantum Networking">
            <a:extLst>
              <a:ext uri="{FF2B5EF4-FFF2-40B4-BE49-F238E27FC236}">
                <a16:creationId xmlns:a16="http://schemas.microsoft.com/office/drawing/2014/main" id="{2D678876-D428-8F6A-66F9-3F313F0210E6}"/>
              </a:ext>
            </a:extLst>
          </p:cNvPr>
          <p:cNvPicPr>
            <a:picLocks noChangeAspect="1"/>
          </p:cNvPicPr>
          <p:nvPr/>
        </p:nvPicPr>
        <p:blipFill>
          <a:blip r:embed="rId6"/>
          <a:srcRect l="21572" r="20710" b="1470"/>
          <a:stretch>
            <a:fillRect/>
          </a:stretch>
        </p:blipFill>
        <p:spPr>
          <a:xfrm>
            <a:off x="8359146" y="2466019"/>
            <a:ext cx="3347450" cy="3212849"/>
          </a:xfrm>
          <a:prstGeom prst="rect">
            <a:avLst/>
          </a:prstGeom>
        </p:spPr>
      </p:pic>
      <p:grpSp>
        <p:nvGrpSpPr>
          <p:cNvPr id="22" name="Group 21">
            <a:extLst>
              <a:ext uri="{FF2B5EF4-FFF2-40B4-BE49-F238E27FC236}">
                <a16:creationId xmlns:a16="http://schemas.microsoft.com/office/drawing/2014/main" id="{E17EFF85-06EB-C449-7ABE-B643D3A0E796}"/>
              </a:ext>
            </a:extLst>
          </p:cNvPr>
          <p:cNvGrpSpPr/>
          <p:nvPr/>
        </p:nvGrpSpPr>
        <p:grpSpPr>
          <a:xfrm>
            <a:off x="766711" y="1678538"/>
            <a:ext cx="10723042" cy="4847461"/>
            <a:chOff x="28650" y="484351"/>
            <a:chExt cx="12197046" cy="5823470"/>
          </a:xfrm>
        </p:grpSpPr>
        <p:pic>
          <p:nvPicPr>
            <p:cNvPr id="23" name="Picture 22">
              <a:extLst>
                <a:ext uri="{FF2B5EF4-FFF2-40B4-BE49-F238E27FC236}">
                  <a16:creationId xmlns:a16="http://schemas.microsoft.com/office/drawing/2014/main" id="{B8C73440-F06D-A964-9F1A-3B80131F8B6A}"/>
                </a:ext>
              </a:extLst>
            </p:cNvPr>
            <p:cNvPicPr>
              <a:picLocks noChangeAspect="1"/>
            </p:cNvPicPr>
            <p:nvPr/>
          </p:nvPicPr>
          <p:blipFill>
            <a:blip r:embed="rId7"/>
            <a:srcRect b="15782"/>
            <a:stretch>
              <a:fillRect/>
            </a:stretch>
          </p:blipFill>
          <p:spPr>
            <a:xfrm>
              <a:off x="28650" y="4051157"/>
              <a:ext cx="4111711" cy="2256664"/>
            </a:xfrm>
            <a:prstGeom prst="rect">
              <a:avLst/>
            </a:prstGeom>
          </p:spPr>
        </p:pic>
        <p:pic>
          <p:nvPicPr>
            <p:cNvPr id="24" name="Picture 23" descr="A Comprehensive Review of Quantum Circuit Optimization: Current Trends and Future Directions">
              <a:extLst>
                <a:ext uri="{FF2B5EF4-FFF2-40B4-BE49-F238E27FC236}">
                  <a16:creationId xmlns:a16="http://schemas.microsoft.com/office/drawing/2014/main" id="{FAF27390-8E30-536D-B492-2C88ABAE9BC6}"/>
                </a:ext>
              </a:extLst>
            </p:cNvPr>
            <p:cNvPicPr>
              <a:picLocks noChangeAspect="1"/>
            </p:cNvPicPr>
            <p:nvPr/>
          </p:nvPicPr>
          <p:blipFill>
            <a:blip r:embed="rId8"/>
            <a:stretch>
              <a:fillRect/>
            </a:stretch>
          </p:blipFill>
          <p:spPr>
            <a:xfrm>
              <a:off x="933777" y="484351"/>
              <a:ext cx="3091779" cy="2679542"/>
            </a:xfrm>
            <a:prstGeom prst="rect">
              <a:avLst/>
            </a:prstGeom>
          </p:spPr>
        </p:pic>
        <p:pic>
          <p:nvPicPr>
            <p:cNvPr id="25" name="Picture 24" descr="Oak Ridge National Laboratory's Frontier Supercomputer | HPE Norway">
              <a:extLst>
                <a:ext uri="{FF2B5EF4-FFF2-40B4-BE49-F238E27FC236}">
                  <a16:creationId xmlns:a16="http://schemas.microsoft.com/office/drawing/2014/main" id="{9CB291D6-1C12-54C3-515F-FD115B0F3E5C}"/>
                </a:ext>
              </a:extLst>
            </p:cNvPr>
            <p:cNvPicPr>
              <a:picLocks noChangeAspect="1"/>
            </p:cNvPicPr>
            <p:nvPr/>
          </p:nvPicPr>
          <p:blipFill>
            <a:blip r:embed="rId9"/>
            <a:stretch>
              <a:fillRect/>
            </a:stretch>
          </p:blipFill>
          <p:spPr>
            <a:xfrm>
              <a:off x="6698120" y="484351"/>
              <a:ext cx="5226783" cy="2939799"/>
            </a:xfrm>
            <a:prstGeom prst="rect">
              <a:avLst/>
            </a:prstGeom>
          </p:spPr>
        </p:pic>
        <p:sp>
          <p:nvSpPr>
            <p:cNvPr id="26" name="Left-Right Arrow 25">
              <a:extLst>
                <a:ext uri="{FF2B5EF4-FFF2-40B4-BE49-F238E27FC236}">
                  <a16:creationId xmlns:a16="http://schemas.microsoft.com/office/drawing/2014/main" id="{FBFA2647-A5CD-63F1-4A02-0038345F7FA4}"/>
                </a:ext>
              </a:extLst>
            </p:cNvPr>
            <p:cNvSpPr/>
            <p:nvPr/>
          </p:nvSpPr>
          <p:spPr>
            <a:xfrm rot="18848855">
              <a:off x="3869074" y="3437616"/>
              <a:ext cx="3000882" cy="449907"/>
            </a:xfrm>
            <a:prstGeom prst="leftRightArrow">
              <a:avLst>
                <a:gd name="adj1" fmla="val 50000"/>
                <a:gd name="adj2" fmla="val 39708"/>
              </a:avLst>
            </a:prstGeom>
            <a:solidFill>
              <a:schemeClr val="tx1">
                <a:lumMod val="50000"/>
                <a:lumOff val="50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pic>
          <p:nvPicPr>
            <p:cNvPr id="27" name="Picture 26" descr="Experimental authentication of quantum key distribution with post-quantum  cryptography | npj Quantum Information">
              <a:extLst>
                <a:ext uri="{FF2B5EF4-FFF2-40B4-BE49-F238E27FC236}">
                  <a16:creationId xmlns:a16="http://schemas.microsoft.com/office/drawing/2014/main" id="{01247487-3743-F163-52BA-C1B29A67F09B}"/>
                </a:ext>
              </a:extLst>
            </p:cNvPr>
            <p:cNvPicPr>
              <a:picLocks noChangeAspect="1"/>
            </p:cNvPicPr>
            <p:nvPr/>
          </p:nvPicPr>
          <p:blipFill>
            <a:blip r:embed="rId10"/>
            <a:srcRect l="1730" t="50626"/>
            <a:stretch>
              <a:fillRect/>
            </a:stretch>
          </p:blipFill>
          <p:spPr>
            <a:xfrm>
              <a:off x="6876024" y="4122219"/>
              <a:ext cx="5349672" cy="2185602"/>
            </a:xfrm>
            <a:prstGeom prst="rect">
              <a:avLst/>
            </a:prstGeom>
          </p:spPr>
        </p:pic>
        <p:sp>
          <p:nvSpPr>
            <p:cNvPr id="28" name="Left-Right Arrow 27">
              <a:extLst>
                <a:ext uri="{FF2B5EF4-FFF2-40B4-BE49-F238E27FC236}">
                  <a16:creationId xmlns:a16="http://schemas.microsoft.com/office/drawing/2014/main" id="{78E6469A-761E-9F2A-0E3D-B94EA222C67C}"/>
                </a:ext>
              </a:extLst>
            </p:cNvPr>
            <p:cNvSpPr/>
            <p:nvPr/>
          </p:nvSpPr>
          <p:spPr>
            <a:xfrm rot="2483850">
              <a:off x="3895748" y="3452855"/>
              <a:ext cx="3085415" cy="449907"/>
            </a:xfrm>
            <a:prstGeom prst="leftRightArrow">
              <a:avLst/>
            </a:prstGeom>
            <a:solidFill>
              <a:schemeClr val="tx1">
                <a:lumMod val="50000"/>
                <a:lumOff val="50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grpSp>
      <p:sp>
        <p:nvSpPr>
          <p:cNvPr id="31"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32"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33"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2 / 71</a:t>
            </a:r>
          </a:p>
        </p:txBody>
      </p:sp>
      <p:pic>
        <p:nvPicPr>
          <p:cNvPr id="3" name="Picture 2">
            <a:extLst>
              <a:ext uri="{FF2B5EF4-FFF2-40B4-BE49-F238E27FC236}">
                <a16:creationId xmlns:a16="http://schemas.microsoft.com/office/drawing/2014/main" id="{04F1140B-BE31-94A3-A03D-7BB708A84EEE}"/>
              </a:ext>
            </a:extLst>
          </p:cNvPr>
          <p:cNvPicPr>
            <a:picLocks noChangeAspect="1"/>
          </p:cNvPicPr>
          <p:nvPr/>
        </p:nvPicPr>
        <p:blipFill>
          <a:blip r:embed="rId11"/>
          <a:stretch>
            <a:fillRect/>
          </a:stretch>
        </p:blipFill>
        <p:spPr>
          <a:xfrm>
            <a:off x="4998921" y="3749614"/>
            <a:ext cx="957088" cy="957088"/>
          </a:xfrm>
          <a:prstGeom prst="rect">
            <a:avLst/>
          </a:prstGeom>
        </p:spPr>
      </p:pic>
      <p:pic>
        <p:nvPicPr>
          <p:cNvPr id="4" name="Picture 3" descr="Quantum Computing: Illustration of a Stylized Quantum Processing Unit (QPU)  in Teal. Stock Vector - Illustration of artificial, machine: 380188333">
            <a:extLst>
              <a:ext uri="{FF2B5EF4-FFF2-40B4-BE49-F238E27FC236}">
                <a16:creationId xmlns:a16="http://schemas.microsoft.com/office/drawing/2014/main" id="{24D1CEF8-C81A-5C8F-BF3A-0CA50FD28652}"/>
              </a:ext>
            </a:extLst>
          </p:cNvPr>
          <p:cNvPicPr>
            <a:picLocks noChangeAspect="1"/>
          </p:cNvPicPr>
          <p:nvPr/>
        </p:nvPicPr>
        <p:blipFill>
          <a:blip r:embed="rId12"/>
          <a:stretch>
            <a:fillRect/>
          </a:stretch>
        </p:blipFill>
        <p:spPr>
          <a:xfrm rot="5400000" flipV="1">
            <a:off x="4852362" y="5170555"/>
            <a:ext cx="1321380" cy="132138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5F7"/>
        </a:solidFill>
        <a:effectLst/>
      </p:bgPr>
    </p:bg>
    <p:spTree>
      <p:nvGrpSpPr>
        <p:cNvPr id="1" name=""/>
        <p:cNvGrpSpPr/>
        <p:nvPr/>
      </p:nvGrpSpPr>
      <p:grpSpPr>
        <a:xfrm>
          <a:off x="0" y="0"/>
          <a:ext cx="0" cy="0"/>
          <a:chOff x="0" y="0"/>
          <a:chExt cx="0" cy="0"/>
        </a:xfrm>
      </p:grpSpPr>
      <p:sp>
        <p:nvSpPr>
          <p:cNvPr id="3" name="s3-text-02"/>
          <p:cNvSpPr txBox="1"/>
          <p:nvPr/>
        </p:nvSpPr>
        <p:spPr>
          <a:xfrm>
            <a:off x="888978" y="575058"/>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Applications &amp; Research</a:t>
            </a:r>
            <a:endParaRPr sz="4400" b="1" i="0" spc="-123" dirty="0">
              <a:solidFill>
                <a:srgbClr val="0B0B0F"/>
              </a:solidFill>
              <a:latin typeface="Arial"/>
            </a:endParaRPr>
          </a:p>
        </p:txBody>
      </p:sp>
      <p:sp>
        <p:nvSpPr>
          <p:cNvPr id="4" name="!!L1-bg"/>
          <p:cNvSpPr/>
          <p:nvPr/>
        </p:nvSpPr>
        <p:spPr>
          <a:xfrm>
            <a:off x="888978"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s3-text-03"/>
          <p:cNvSpPr txBox="1"/>
          <p:nvPr/>
        </p:nvSpPr>
        <p:spPr>
          <a:xfrm>
            <a:off x="1104872"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01 · RQ1 · Scale</a:t>
            </a:r>
          </a:p>
        </p:txBody>
      </p:sp>
      <p:sp>
        <p:nvSpPr>
          <p:cNvPr id="6" name="!!L1-t"/>
          <p:cNvSpPr txBox="1"/>
          <p:nvPr/>
        </p:nvSpPr>
        <p:spPr>
          <a:xfrm>
            <a:off x="1104872" y="2155077"/>
            <a:ext cx="1279295" cy="285743"/>
          </a:xfrm>
          <a:prstGeom prst="rect">
            <a:avLst/>
          </a:prstGeom>
          <a:noFill/>
        </p:spPr>
        <p:txBody>
          <a:bodyPr wrap="none" lIns="0" tIns="0" rIns="0" bIns="0" anchor="t">
            <a:noAutofit/>
          </a:bodyPr>
          <a:lstStyle/>
          <a:p>
            <a:pPr algn="l">
              <a:lnSpc>
                <a:spcPts val="2400"/>
              </a:lnSpc>
              <a:spcBef>
                <a:spcPts val="0"/>
              </a:spcBef>
              <a:spcAft>
                <a:spcPts val="0"/>
              </a:spcAft>
            </a:pPr>
            <a:r>
              <a:rPr sz="2000" b="1" i="0" spc="-30" dirty="0">
                <a:solidFill>
                  <a:srgbClr val="0B0B0F"/>
                </a:solidFill>
                <a:latin typeface="Arial"/>
              </a:rPr>
              <a:t>Simulation</a:t>
            </a:r>
          </a:p>
        </p:txBody>
      </p:sp>
      <p:sp>
        <p:nvSpPr>
          <p:cNvPr id="7" name="s3-text-05"/>
          <p:cNvSpPr txBox="1"/>
          <p:nvPr/>
        </p:nvSpPr>
        <p:spPr>
          <a:xfrm>
            <a:off x="1104872"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GPU </a:t>
            </a:r>
            <a:r>
              <a:rPr lang="en-US" sz="1300" b="0" i="0" dirty="0">
                <a:solidFill>
                  <a:srgbClr val="50505B"/>
                </a:solidFill>
                <a:latin typeface="Arial"/>
              </a:rPr>
              <a:t>/ QPU </a:t>
            </a:r>
            <a:r>
              <a:rPr sz="1300" b="0" i="0" dirty="0">
                <a:solidFill>
                  <a:srgbClr val="50505B"/>
                </a:solidFill>
                <a:latin typeface="Arial"/>
              </a:rPr>
              <a:t>simulation beyond hardware reach</a:t>
            </a:r>
          </a:p>
        </p:txBody>
      </p:sp>
      <p:sp>
        <p:nvSpPr>
          <p:cNvPr id="8" name="!!L2-bg"/>
          <p:cNvSpPr/>
          <p:nvPr/>
        </p:nvSpPr>
        <p:spPr>
          <a:xfrm>
            <a:off x="3002185"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dirty="0"/>
          </a:p>
        </p:txBody>
      </p:sp>
      <p:sp>
        <p:nvSpPr>
          <p:cNvPr id="9" name="s3-text-06"/>
          <p:cNvSpPr txBox="1"/>
          <p:nvPr/>
        </p:nvSpPr>
        <p:spPr>
          <a:xfrm>
            <a:off x="3218080"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02 · RQ2 · </a:t>
            </a:r>
            <a:r>
              <a:rPr lang="en-US" sz="950" spc="57" dirty="0">
                <a:solidFill>
                  <a:srgbClr val="7B7B86"/>
                </a:solidFill>
                <a:latin typeface="Courier New"/>
              </a:rPr>
              <a:t>QIP</a:t>
            </a:r>
            <a:endParaRPr sz="950" b="0" i="0" spc="57" dirty="0">
              <a:solidFill>
                <a:srgbClr val="7B7B86"/>
              </a:solidFill>
              <a:latin typeface="Courier New"/>
            </a:endParaRPr>
          </a:p>
        </p:txBody>
      </p:sp>
      <p:sp>
        <p:nvSpPr>
          <p:cNvPr id="10" name="!!L2-t"/>
          <p:cNvSpPr txBox="1"/>
          <p:nvPr/>
        </p:nvSpPr>
        <p:spPr>
          <a:xfrm>
            <a:off x="3218080" y="2155077"/>
            <a:ext cx="1321561" cy="285743"/>
          </a:xfrm>
          <a:prstGeom prst="rect">
            <a:avLst/>
          </a:prstGeom>
          <a:noFill/>
        </p:spPr>
        <p:txBody>
          <a:bodyPr wrap="none" lIns="0" tIns="0" rIns="0" bIns="0" anchor="t">
            <a:noAutofit/>
          </a:bodyPr>
          <a:lstStyle/>
          <a:p>
            <a:pPr algn="l">
              <a:lnSpc>
                <a:spcPts val="2400"/>
              </a:lnSpc>
              <a:spcBef>
                <a:spcPts val="0"/>
              </a:spcBef>
              <a:spcAft>
                <a:spcPts val="0"/>
              </a:spcAft>
            </a:pPr>
            <a:r>
              <a:rPr sz="2000" b="1" i="0" spc="-30" dirty="0">
                <a:solidFill>
                  <a:srgbClr val="0B0B0F"/>
                </a:solidFill>
                <a:latin typeface="Arial"/>
              </a:rPr>
              <a:t>Algorithms</a:t>
            </a:r>
          </a:p>
        </p:txBody>
      </p:sp>
      <p:sp>
        <p:nvSpPr>
          <p:cNvPr id="11" name="s3-text-08"/>
          <p:cNvSpPr txBox="1"/>
          <p:nvPr/>
        </p:nvSpPr>
        <p:spPr>
          <a:xfrm>
            <a:off x="3218080"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Structure from problem and device, not black-box search</a:t>
            </a:r>
          </a:p>
        </p:txBody>
      </p:sp>
      <p:sp>
        <p:nvSpPr>
          <p:cNvPr id="12" name="!!L3-bg"/>
          <p:cNvSpPr/>
          <p:nvPr/>
        </p:nvSpPr>
        <p:spPr>
          <a:xfrm>
            <a:off x="7228600"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s3-text-09"/>
          <p:cNvSpPr txBox="1"/>
          <p:nvPr/>
        </p:nvSpPr>
        <p:spPr>
          <a:xfrm>
            <a:off x="7444495"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04 · RQ3 · </a:t>
            </a:r>
            <a:r>
              <a:rPr lang="en-US" sz="950" b="0" i="0" spc="57" dirty="0">
                <a:solidFill>
                  <a:srgbClr val="7B7B86"/>
                </a:solidFill>
                <a:latin typeface="Courier New"/>
              </a:rPr>
              <a:t>LLM</a:t>
            </a:r>
            <a:endParaRPr sz="950" b="0" i="0" spc="57" dirty="0">
              <a:solidFill>
                <a:srgbClr val="7B7B86"/>
              </a:solidFill>
              <a:latin typeface="Courier New"/>
            </a:endParaRPr>
          </a:p>
        </p:txBody>
      </p:sp>
      <p:sp>
        <p:nvSpPr>
          <p:cNvPr id="14" name="!!L3-t"/>
          <p:cNvSpPr txBox="1"/>
          <p:nvPr/>
        </p:nvSpPr>
        <p:spPr>
          <a:xfrm>
            <a:off x="7444495" y="2155077"/>
            <a:ext cx="1541722" cy="571486"/>
          </a:xfrm>
          <a:prstGeom prst="rect">
            <a:avLst/>
          </a:prstGeom>
          <a:noFill/>
        </p:spPr>
        <p:txBody>
          <a:bodyPr wrap="squar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LLMs</a:t>
            </a:r>
            <a:endParaRPr sz="2000" b="1" i="0" spc="-30" dirty="0">
              <a:solidFill>
                <a:srgbClr val="0B0B0F"/>
              </a:solidFill>
              <a:latin typeface="Arial"/>
            </a:endParaRPr>
          </a:p>
        </p:txBody>
      </p:sp>
      <p:sp>
        <p:nvSpPr>
          <p:cNvPr id="15" name="s3-text-11"/>
          <p:cNvSpPr txBox="1"/>
          <p:nvPr/>
        </p:nvSpPr>
        <p:spPr>
          <a:xfrm>
            <a:off x="7701712" y="4190932"/>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lang="en-US" sz="1300" b="0" i="0" dirty="0">
                <a:solidFill>
                  <a:srgbClr val="50505B"/>
                </a:solidFill>
                <a:latin typeface="Arial"/>
              </a:rPr>
              <a:t>AI for quantum </a:t>
            </a:r>
            <a:endParaRPr sz="1300" b="0" i="0" dirty="0">
              <a:solidFill>
                <a:srgbClr val="50505B"/>
              </a:solidFill>
              <a:latin typeface="Arial"/>
            </a:endParaRPr>
          </a:p>
        </p:txBody>
      </p:sp>
      <p:sp>
        <p:nvSpPr>
          <p:cNvPr id="16" name="!!L4-bg"/>
          <p:cNvSpPr/>
          <p:nvPr/>
        </p:nvSpPr>
        <p:spPr>
          <a:xfrm>
            <a:off x="5115392"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s3-text-12"/>
          <p:cNvSpPr txBox="1"/>
          <p:nvPr/>
        </p:nvSpPr>
        <p:spPr>
          <a:xfrm>
            <a:off x="5331286"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03 · RQ4 · Synthesis</a:t>
            </a:r>
          </a:p>
        </p:txBody>
      </p:sp>
      <p:sp>
        <p:nvSpPr>
          <p:cNvPr id="18" name="!!L4-t"/>
          <p:cNvSpPr txBox="1"/>
          <p:nvPr/>
        </p:nvSpPr>
        <p:spPr>
          <a:xfrm>
            <a:off x="5331286" y="2155077"/>
            <a:ext cx="1184741" cy="285743"/>
          </a:xfrm>
          <a:prstGeom prst="rect">
            <a:avLst/>
          </a:prstGeom>
          <a:noFill/>
        </p:spPr>
        <p:txBody>
          <a:bodyPr wrap="non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Optimization</a:t>
            </a:r>
            <a:endParaRPr sz="2000" b="1" i="0" spc="-30" dirty="0">
              <a:solidFill>
                <a:srgbClr val="0B0B0F"/>
              </a:solidFill>
              <a:latin typeface="Arial"/>
            </a:endParaRPr>
          </a:p>
        </p:txBody>
      </p:sp>
      <p:sp>
        <p:nvSpPr>
          <p:cNvPr id="19" name="s3-text-14"/>
          <p:cNvSpPr txBox="1"/>
          <p:nvPr/>
        </p:nvSpPr>
        <p:spPr>
          <a:xfrm>
            <a:off x="5331286"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AI/HPC synthesis within fault-tolerant budgets</a:t>
            </a:r>
          </a:p>
        </p:txBody>
      </p:sp>
      <p:sp>
        <p:nvSpPr>
          <p:cNvPr id="20" name="!!L5-bg"/>
          <p:cNvSpPr/>
          <p:nvPr/>
        </p:nvSpPr>
        <p:spPr>
          <a:xfrm>
            <a:off x="9360956"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s3-text-15"/>
          <p:cNvSpPr txBox="1"/>
          <p:nvPr/>
        </p:nvSpPr>
        <p:spPr>
          <a:xfrm>
            <a:off x="9557702"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05 · RQ5 · Trust</a:t>
            </a:r>
          </a:p>
        </p:txBody>
      </p:sp>
      <p:sp>
        <p:nvSpPr>
          <p:cNvPr id="22" name="!!L5-t"/>
          <p:cNvSpPr txBox="1"/>
          <p:nvPr/>
        </p:nvSpPr>
        <p:spPr>
          <a:xfrm>
            <a:off x="9557702" y="2155077"/>
            <a:ext cx="620995" cy="285743"/>
          </a:xfrm>
          <a:prstGeom prst="rect">
            <a:avLst/>
          </a:prstGeom>
          <a:noFill/>
        </p:spPr>
        <p:txBody>
          <a:bodyPr wrap="non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QEC</a:t>
            </a:r>
            <a:endParaRPr sz="2000" b="1" i="0" spc="-30" dirty="0">
              <a:solidFill>
                <a:srgbClr val="0B0B0F"/>
              </a:solidFill>
              <a:latin typeface="Arial"/>
            </a:endParaRPr>
          </a:p>
        </p:txBody>
      </p:sp>
      <p:sp>
        <p:nvSpPr>
          <p:cNvPr id="23" name="s3-text-17"/>
          <p:cNvSpPr txBox="1"/>
          <p:nvPr/>
        </p:nvSpPr>
        <p:spPr>
          <a:xfrm>
            <a:off x="9557702"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Auditable QEC and post-quantum cryptography</a:t>
            </a:r>
          </a:p>
        </p:txBody>
      </p:sp>
      <p:pic>
        <p:nvPicPr>
          <p:cNvPr id="25" name="s3-image-01" descr="Texas Tech University Double T"/>
          <p:cNvPicPr>
            <a:picLocks noChangeAspect="1"/>
          </p:cNvPicPr>
          <p:nvPr/>
        </p:nvPicPr>
        <p:blipFill>
          <a:blip r:embed="rId3"/>
          <a:stretch>
            <a:fillRect/>
          </a:stretch>
        </p:blipFill>
        <p:spPr>
          <a:xfrm>
            <a:off x="11055074" y="600060"/>
            <a:ext cx="190495" cy="222244"/>
          </a:xfrm>
          <a:prstGeom prst="rect">
            <a:avLst/>
          </a:prstGeom>
        </p:spPr>
      </p:pic>
      <p:pic>
        <p:nvPicPr>
          <p:cNvPr id="29" name="Picture 28" descr="IQM Launches HPC Integration Service to Accelerate Hybrid Quantum-HPC Adoption - Quantum Computing Report">
            <a:extLst>
              <a:ext uri="{FF2B5EF4-FFF2-40B4-BE49-F238E27FC236}">
                <a16:creationId xmlns:a16="http://schemas.microsoft.com/office/drawing/2014/main" id="{FFCADD7E-EE14-6430-E29A-EA8671169FEF}"/>
              </a:ext>
            </a:extLst>
          </p:cNvPr>
          <p:cNvPicPr>
            <a:picLocks noChangeAspect="1"/>
          </p:cNvPicPr>
          <p:nvPr/>
        </p:nvPicPr>
        <p:blipFill>
          <a:blip r:embed="rId4"/>
          <a:stretch>
            <a:fillRect/>
          </a:stretch>
        </p:blipFill>
        <p:spPr>
          <a:xfrm>
            <a:off x="1032983" y="2829948"/>
            <a:ext cx="1685499" cy="1103952"/>
          </a:xfrm>
          <a:prstGeom prst="rect">
            <a:avLst/>
          </a:prstGeom>
        </p:spPr>
      </p:pic>
      <p:pic>
        <p:nvPicPr>
          <p:cNvPr id="30" name="Picture 29" descr="Comparing Quantum Encoding Techniques">
            <a:extLst>
              <a:ext uri="{FF2B5EF4-FFF2-40B4-BE49-F238E27FC236}">
                <a16:creationId xmlns:a16="http://schemas.microsoft.com/office/drawing/2014/main" id="{AD0D8EF3-B22C-EAA1-0EAB-233EC1E53C34}"/>
              </a:ext>
            </a:extLst>
          </p:cNvPr>
          <p:cNvPicPr>
            <a:picLocks noChangeAspect="1"/>
          </p:cNvPicPr>
          <p:nvPr/>
        </p:nvPicPr>
        <p:blipFill>
          <a:blip r:embed="rId5"/>
          <a:srcRect r="52657"/>
          <a:stretch>
            <a:fillRect/>
          </a:stretch>
        </p:blipFill>
        <p:spPr>
          <a:xfrm>
            <a:off x="3112113" y="2829948"/>
            <a:ext cx="1726541" cy="1103952"/>
          </a:xfrm>
          <a:prstGeom prst="rect">
            <a:avLst/>
          </a:prstGeom>
        </p:spPr>
      </p:pic>
      <p:pic>
        <p:nvPicPr>
          <p:cNvPr id="32" name="Picture 31" descr="Artificial Neural Networks (ANN) in Health Care Technology">
            <a:extLst>
              <a:ext uri="{FF2B5EF4-FFF2-40B4-BE49-F238E27FC236}">
                <a16:creationId xmlns:a16="http://schemas.microsoft.com/office/drawing/2014/main" id="{47D646B6-DF80-0BDF-0367-72239AFA409F}"/>
              </a:ext>
            </a:extLst>
          </p:cNvPr>
          <p:cNvPicPr>
            <a:picLocks noChangeAspect="1"/>
          </p:cNvPicPr>
          <p:nvPr/>
        </p:nvPicPr>
        <p:blipFill>
          <a:blip r:embed="rId6"/>
          <a:srcRect l="1591" t="12883" r="788" b="15109"/>
          <a:stretch>
            <a:fillRect/>
          </a:stretch>
        </p:blipFill>
        <p:spPr>
          <a:xfrm>
            <a:off x="7278324" y="2795257"/>
            <a:ext cx="1861361" cy="1373012"/>
          </a:xfrm>
          <a:prstGeom prst="rect">
            <a:avLst/>
          </a:prstGeom>
        </p:spPr>
      </p:pic>
      <p:pic>
        <p:nvPicPr>
          <p:cNvPr id="33" name="Picture 32" descr="Triangular color code on a hexagonal lattice with boundaries. a) The... | Download Scientific Diagram">
            <a:extLst>
              <a:ext uri="{FF2B5EF4-FFF2-40B4-BE49-F238E27FC236}">
                <a16:creationId xmlns:a16="http://schemas.microsoft.com/office/drawing/2014/main" id="{899137A4-C9AC-6DCA-8423-070056530EDB}"/>
              </a:ext>
            </a:extLst>
          </p:cNvPr>
          <p:cNvPicPr>
            <a:picLocks noChangeAspect="1"/>
          </p:cNvPicPr>
          <p:nvPr/>
        </p:nvPicPr>
        <p:blipFill>
          <a:blip r:embed="rId7"/>
          <a:stretch>
            <a:fillRect/>
          </a:stretch>
        </p:blipFill>
        <p:spPr>
          <a:xfrm>
            <a:off x="9462455" y="2629869"/>
            <a:ext cx="1732216" cy="1310957"/>
          </a:xfrm>
          <a:prstGeom prst="rect">
            <a:avLst/>
          </a:prstGeom>
        </p:spPr>
      </p:pic>
      <p:sp>
        <p:nvSpPr>
          <p:cNvPr id="35"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36"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37"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3 / 71</a:t>
            </a:r>
          </a:p>
        </p:txBody>
      </p:sp>
      <p:pic>
        <p:nvPicPr>
          <p:cNvPr id="2" name="Graphic 1" descr="Mathematical optimization - Wikipedia">
            <a:extLst>
              <a:ext uri="{FF2B5EF4-FFF2-40B4-BE49-F238E27FC236}">
                <a16:creationId xmlns:a16="http://schemas.microsoft.com/office/drawing/2014/main" id="{6FF667D8-8950-20C2-21A2-CB233CD5E5A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74098" y="2399919"/>
            <a:ext cx="2366300" cy="189304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5F7"/>
        </a:solidFill>
        <a:effectLst/>
      </p:bgPr>
    </p:bg>
    <p:spTree>
      <p:nvGrpSpPr>
        <p:cNvPr id="1" name=""/>
        <p:cNvGrpSpPr/>
        <p:nvPr/>
      </p:nvGrpSpPr>
      <p:grpSpPr>
        <a:xfrm>
          <a:off x="0" y="0"/>
          <a:ext cx="0" cy="0"/>
          <a:chOff x="0" y="0"/>
          <a:chExt cx="0" cy="0"/>
        </a:xfrm>
      </p:grpSpPr>
      <p:sp>
        <p:nvSpPr>
          <p:cNvPr id="2" name="!!kicker"/>
          <p:cNvSpPr txBox="1"/>
          <p:nvPr/>
        </p:nvSpPr>
        <p:spPr>
          <a:xfrm>
            <a:off x="888978" y="609585"/>
            <a:ext cx="2153291" cy="196845"/>
          </a:xfrm>
          <a:prstGeom prst="rect">
            <a:avLst/>
          </a:prstGeom>
          <a:noFill/>
        </p:spPr>
        <p:txBody>
          <a:bodyPr wrap="none" lIns="0" tIns="0" rIns="0" bIns="0" anchor="t">
            <a:noAutofit/>
          </a:bodyPr>
          <a:lstStyle/>
          <a:p>
            <a:pPr>
              <a:lnSpc>
                <a:spcPts val="1560"/>
              </a:lnSpc>
            </a:pPr>
            <a:r>
              <a:rPr lang="en-US" sz="1300" b="1" cap="all" spc="182" dirty="0">
                <a:solidFill>
                  <a:srgbClr val="B00000"/>
                </a:solidFill>
                <a:latin typeface="Arial"/>
              </a:rPr>
              <a:t>gate-based quantum computing</a:t>
            </a:r>
          </a:p>
        </p:txBody>
      </p:sp>
      <p:sp>
        <p:nvSpPr>
          <p:cNvPr id="3" name="s5-text-02"/>
          <p:cNvSpPr txBox="1"/>
          <p:nvPr/>
        </p:nvSpPr>
        <p:spPr>
          <a:xfrm>
            <a:off x="888978" y="920727"/>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Background: classical QC simulation</a:t>
            </a:r>
            <a:endParaRPr sz="4400" b="1" i="0" spc="-123" dirty="0">
              <a:solidFill>
                <a:srgbClr val="0B0B0F"/>
              </a:solidFill>
              <a:latin typeface="Arial"/>
            </a:endParaRPr>
          </a:p>
        </p:txBody>
      </p:sp>
      <p:sp>
        <p:nvSpPr>
          <p:cNvPr id="7" name="s5-box-02"/>
          <p:cNvSpPr/>
          <p:nvPr/>
        </p:nvSpPr>
        <p:spPr>
          <a:xfrm>
            <a:off x="879935" y="1824885"/>
            <a:ext cx="3555911" cy="3301054"/>
          </a:xfrm>
          <a:prstGeom prst="roundRect">
            <a:avLst>
              <a:gd name="adj" fmla="val 9934"/>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grpSp>
        <p:nvGrpSpPr>
          <p:cNvPr id="31" name="Group 30">
            <a:extLst>
              <a:ext uri="{FF2B5EF4-FFF2-40B4-BE49-F238E27FC236}">
                <a16:creationId xmlns:a16="http://schemas.microsoft.com/office/drawing/2014/main" id="{5DC207AC-04F5-40D8-1E26-97DCD1509D27}"/>
              </a:ext>
            </a:extLst>
          </p:cNvPr>
          <p:cNvGrpSpPr/>
          <p:nvPr/>
        </p:nvGrpSpPr>
        <p:grpSpPr>
          <a:xfrm>
            <a:off x="4599914" y="1435566"/>
            <a:ext cx="6406990" cy="3844683"/>
            <a:chOff x="4599914" y="1250370"/>
            <a:chExt cx="6406990" cy="3844683"/>
          </a:xfrm>
        </p:grpSpPr>
        <p:pic>
          <p:nvPicPr>
            <p:cNvPr id="10" name="s5-image-01" descr="diagram"/>
            <p:cNvPicPr>
              <a:picLocks noChangeAspect="1"/>
            </p:cNvPicPr>
            <p:nvPr/>
          </p:nvPicPr>
          <p:blipFill>
            <a:blip r:embed="rId3"/>
            <a:stretch>
              <a:fillRect/>
            </a:stretch>
          </p:blipFill>
          <p:spPr>
            <a:xfrm>
              <a:off x="4599914" y="1250370"/>
              <a:ext cx="6406990" cy="3613060"/>
            </a:xfrm>
            <a:prstGeom prst="rect">
              <a:avLst/>
            </a:prstGeom>
          </p:spPr>
        </p:pic>
        <p:sp>
          <p:nvSpPr>
            <p:cNvPr id="11" name="s5-text-07"/>
            <p:cNvSpPr txBox="1"/>
            <p:nvPr/>
          </p:nvSpPr>
          <p:spPr>
            <a:xfrm>
              <a:off x="5028181" y="4491818"/>
              <a:ext cx="337435"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1 GB</a:t>
              </a:r>
            </a:p>
          </p:txBody>
        </p:sp>
        <p:sp>
          <p:nvSpPr>
            <p:cNvPr id="12" name="s5-text-08"/>
            <p:cNvSpPr txBox="1"/>
            <p:nvPr/>
          </p:nvSpPr>
          <p:spPr>
            <a:xfrm>
              <a:off x="4950495" y="3958432"/>
              <a:ext cx="415121"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10 GB</a:t>
              </a:r>
            </a:p>
          </p:txBody>
        </p:sp>
        <p:sp>
          <p:nvSpPr>
            <p:cNvPr id="13" name="s5-text-09"/>
            <p:cNvSpPr txBox="1"/>
            <p:nvPr/>
          </p:nvSpPr>
          <p:spPr>
            <a:xfrm>
              <a:off x="4872809" y="3425045"/>
              <a:ext cx="492807"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dirty="0">
                  <a:solidFill>
                    <a:srgbClr val="7B7B86"/>
                  </a:solidFill>
                  <a:latin typeface="Arial"/>
                </a:rPr>
                <a:t>100 GB</a:t>
              </a:r>
            </a:p>
          </p:txBody>
        </p:sp>
        <p:sp>
          <p:nvSpPr>
            <p:cNvPr id="14" name="s5-text-10"/>
            <p:cNvSpPr txBox="1"/>
            <p:nvPr/>
          </p:nvSpPr>
          <p:spPr>
            <a:xfrm>
              <a:off x="5054077" y="2891658"/>
              <a:ext cx="311539"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1 TB</a:t>
              </a:r>
            </a:p>
          </p:txBody>
        </p:sp>
        <p:sp>
          <p:nvSpPr>
            <p:cNvPr id="15" name="s5-text-11"/>
            <p:cNvSpPr txBox="1"/>
            <p:nvPr/>
          </p:nvSpPr>
          <p:spPr>
            <a:xfrm>
              <a:off x="4976291" y="2358272"/>
              <a:ext cx="389325"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10 TB</a:t>
              </a:r>
            </a:p>
          </p:txBody>
        </p:sp>
        <p:sp>
          <p:nvSpPr>
            <p:cNvPr id="16" name="s5-text-12"/>
            <p:cNvSpPr txBox="1"/>
            <p:nvPr/>
          </p:nvSpPr>
          <p:spPr>
            <a:xfrm>
              <a:off x="4898605" y="1824885"/>
              <a:ext cx="467011"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100 TB</a:t>
              </a:r>
            </a:p>
          </p:txBody>
        </p:sp>
        <p:sp>
          <p:nvSpPr>
            <p:cNvPr id="17" name="s5-text-13"/>
            <p:cNvSpPr txBox="1"/>
            <p:nvPr/>
          </p:nvSpPr>
          <p:spPr>
            <a:xfrm>
              <a:off x="5524362" y="3523004"/>
              <a:ext cx="865563"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A100 · 40 GB</a:t>
              </a:r>
            </a:p>
          </p:txBody>
        </p:sp>
        <p:sp>
          <p:nvSpPr>
            <p:cNvPr id="18" name="s5-text-14"/>
            <p:cNvSpPr txBox="1"/>
            <p:nvPr/>
          </p:nvSpPr>
          <p:spPr>
            <a:xfrm>
              <a:off x="5524362" y="2932431"/>
              <a:ext cx="1261535"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CPU node · 512 GB</a:t>
              </a:r>
            </a:p>
          </p:txBody>
        </p:sp>
        <p:sp>
          <p:nvSpPr>
            <p:cNvPr id="19" name="s5-text-15"/>
            <p:cNvSpPr txBox="1"/>
            <p:nvPr/>
          </p:nvSpPr>
          <p:spPr>
            <a:xfrm>
              <a:off x="5799312" y="4310238"/>
              <a:ext cx="532990"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dirty="0">
                  <a:solidFill>
                    <a:srgbClr val="0B0B0F"/>
                  </a:solidFill>
                  <a:latin typeface="Arial"/>
                </a:rPr>
                <a:t>1.1 GB</a:t>
              </a:r>
            </a:p>
          </p:txBody>
        </p:sp>
        <p:sp>
          <p:nvSpPr>
            <p:cNvPr id="20" name="s5-text-16"/>
            <p:cNvSpPr txBox="1"/>
            <p:nvPr/>
          </p:nvSpPr>
          <p:spPr>
            <a:xfrm>
              <a:off x="5964457" y="4644214"/>
              <a:ext cx="202699"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a:solidFill>
                    <a:srgbClr val="50505B"/>
                  </a:solidFill>
                  <a:latin typeface="Arial"/>
                </a:rPr>
                <a:t>26</a:t>
              </a:r>
            </a:p>
          </p:txBody>
        </p:sp>
        <p:sp>
          <p:nvSpPr>
            <p:cNvPr id="21" name="s5-text-17"/>
            <p:cNvSpPr txBox="1"/>
            <p:nvPr/>
          </p:nvSpPr>
          <p:spPr>
            <a:xfrm>
              <a:off x="6835767" y="3667977"/>
              <a:ext cx="487152"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a:solidFill>
                    <a:srgbClr val="0B0B0F"/>
                  </a:solidFill>
                  <a:latin typeface="Arial"/>
                </a:rPr>
                <a:t>17 GB</a:t>
              </a:r>
            </a:p>
          </p:txBody>
        </p:sp>
        <p:sp>
          <p:nvSpPr>
            <p:cNvPr id="22" name="s5-text-18"/>
            <p:cNvSpPr txBox="1"/>
            <p:nvPr/>
          </p:nvSpPr>
          <p:spPr>
            <a:xfrm>
              <a:off x="6977993" y="4644214"/>
              <a:ext cx="202699"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a:solidFill>
                    <a:srgbClr val="50505B"/>
                  </a:solidFill>
                  <a:latin typeface="Arial"/>
                </a:rPr>
                <a:t>30</a:t>
              </a:r>
            </a:p>
          </p:txBody>
        </p:sp>
        <p:sp>
          <p:nvSpPr>
            <p:cNvPr id="23" name="s5-text-19"/>
            <p:cNvSpPr txBox="1"/>
            <p:nvPr/>
          </p:nvSpPr>
          <p:spPr>
            <a:xfrm>
              <a:off x="7803409" y="3025716"/>
              <a:ext cx="578927"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a:solidFill>
                    <a:srgbClr val="0B0B0F"/>
                  </a:solidFill>
                  <a:latin typeface="Arial"/>
                </a:rPr>
                <a:t>275 GB</a:t>
              </a:r>
            </a:p>
          </p:txBody>
        </p:sp>
        <p:sp>
          <p:nvSpPr>
            <p:cNvPr id="24" name="s5-text-20"/>
            <p:cNvSpPr txBox="1"/>
            <p:nvPr/>
          </p:nvSpPr>
          <p:spPr>
            <a:xfrm>
              <a:off x="7991523" y="4644214"/>
              <a:ext cx="202699"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a:solidFill>
                    <a:srgbClr val="50505B"/>
                  </a:solidFill>
                  <a:latin typeface="Arial"/>
                </a:rPr>
                <a:t>34</a:t>
              </a:r>
            </a:p>
          </p:txBody>
        </p:sp>
        <p:sp>
          <p:nvSpPr>
            <p:cNvPr id="25" name="s5-text-21"/>
            <p:cNvSpPr txBox="1"/>
            <p:nvPr/>
          </p:nvSpPr>
          <p:spPr>
            <a:xfrm>
              <a:off x="8855187" y="2383455"/>
              <a:ext cx="502431"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a:solidFill>
                    <a:srgbClr val="0B0B0F"/>
                  </a:solidFill>
                  <a:latin typeface="Arial"/>
                </a:rPr>
                <a:t>4.4 TB</a:t>
              </a:r>
            </a:p>
          </p:txBody>
        </p:sp>
        <p:sp>
          <p:nvSpPr>
            <p:cNvPr id="26" name="s5-text-22"/>
            <p:cNvSpPr txBox="1"/>
            <p:nvPr/>
          </p:nvSpPr>
          <p:spPr>
            <a:xfrm>
              <a:off x="9005053" y="4644214"/>
              <a:ext cx="202699"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a:solidFill>
                    <a:srgbClr val="50505B"/>
                  </a:solidFill>
                  <a:latin typeface="Arial"/>
                </a:rPr>
                <a:t>38</a:t>
              </a:r>
            </a:p>
          </p:txBody>
        </p:sp>
        <p:sp>
          <p:nvSpPr>
            <p:cNvPr id="27" name="s5-text-23"/>
            <p:cNvSpPr txBox="1"/>
            <p:nvPr/>
          </p:nvSpPr>
          <p:spPr>
            <a:xfrm>
              <a:off x="9891642" y="1741195"/>
              <a:ext cx="456593"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a:solidFill>
                    <a:srgbClr val="0B0B0F"/>
                  </a:solidFill>
                  <a:latin typeface="Arial"/>
                </a:rPr>
                <a:t>70 TB</a:t>
              </a:r>
            </a:p>
          </p:txBody>
        </p:sp>
        <p:sp>
          <p:nvSpPr>
            <p:cNvPr id="28" name="s5-text-24"/>
            <p:cNvSpPr txBox="1"/>
            <p:nvPr/>
          </p:nvSpPr>
          <p:spPr>
            <a:xfrm>
              <a:off x="10018589" y="4644214"/>
              <a:ext cx="202699"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a:solidFill>
                    <a:srgbClr val="50505B"/>
                  </a:solidFill>
                  <a:latin typeface="Arial"/>
                </a:rPr>
                <a:t>42</a:t>
              </a:r>
            </a:p>
          </p:txBody>
        </p:sp>
        <p:sp>
          <p:nvSpPr>
            <p:cNvPr id="29" name="s5-text-25"/>
            <p:cNvSpPr txBox="1"/>
            <p:nvPr/>
          </p:nvSpPr>
          <p:spPr>
            <a:xfrm>
              <a:off x="7838681" y="4936307"/>
              <a:ext cx="508384"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qubits n</a:t>
              </a:r>
            </a:p>
          </p:txBody>
        </p:sp>
        <p:sp>
          <p:nvSpPr>
            <p:cNvPr id="30" name="s5-text-26"/>
            <p:cNvSpPr txBox="1"/>
            <p:nvPr/>
          </p:nvSpPr>
          <p:spPr>
            <a:xfrm>
              <a:off x="4876678" y="1596291"/>
              <a:ext cx="2628239"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state-vector memory (2ⁿ × 16 B, log scale)</a:t>
              </a:r>
            </a:p>
          </p:txBody>
        </p:sp>
      </p:grpSp>
      <p:pic>
        <p:nvPicPr>
          <p:cNvPr id="32" name="s5-image-02" descr="Texas Tech University Double T"/>
          <p:cNvPicPr>
            <a:picLocks noChangeAspect="1"/>
          </p:cNvPicPr>
          <p:nvPr/>
        </p:nvPicPr>
        <p:blipFill>
          <a:blip r:embed="rId4"/>
          <a:stretch>
            <a:fillRect/>
          </a:stretch>
        </p:blipFill>
        <p:spPr>
          <a:xfrm>
            <a:off x="11055074" y="600060"/>
            <a:ext cx="190495" cy="222244"/>
          </a:xfrm>
          <a:prstGeom prst="rect">
            <a:avLst/>
          </a:prstGeom>
        </p:spPr>
      </p:pic>
      <p:sp>
        <p:nvSpPr>
          <p:cNvPr id="35" name="TextBox 34">
            <a:extLst>
              <a:ext uri="{FF2B5EF4-FFF2-40B4-BE49-F238E27FC236}">
                <a16:creationId xmlns:a16="http://schemas.microsoft.com/office/drawing/2014/main" id="{F82F91C7-F711-A357-CD7E-6F1AB0B5CAEF}"/>
              </a:ext>
            </a:extLst>
          </p:cNvPr>
          <p:cNvSpPr txBox="1"/>
          <p:nvPr/>
        </p:nvSpPr>
        <p:spPr>
          <a:xfrm>
            <a:off x="879935" y="5300523"/>
            <a:ext cx="6098058" cy="392415"/>
          </a:xfrm>
          <a:prstGeom prst="rect">
            <a:avLst/>
          </a:prstGeom>
          <a:noFill/>
        </p:spPr>
        <p:txBody>
          <a:bodyPr wrap="square">
            <a:spAutoFit/>
          </a:bodyPr>
          <a:lstStyle/>
          <a:p>
            <a:r>
              <a:rPr lang="en-US" sz="1800" b="0" i="0" dirty="0">
                <a:solidFill>
                  <a:schemeClr val="tx1"/>
                </a:solidFill>
                <a:effectLst/>
                <a:latin typeface="+mn-lt"/>
              </a:rPr>
              <a:t>Nielsen, Michael A., and Isaac L. Chuang. </a:t>
            </a:r>
            <a:r>
              <a:rPr lang="en-US" sz="1800" b="0" i="1" dirty="0">
                <a:solidFill>
                  <a:schemeClr val="tx1"/>
                </a:solidFill>
                <a:effectLst/>
                <a:latin typeface="+mn-lt"/>
              </a:rPr>
              <a:t>Quantum computation and </a:t>
            </a:r>
            <a:r>
              <a:rPr lang="en-US" b="0" i="1" dirty="0">
                <a:solidFill>
                  <a:schemeClr val="tx1"/>
                </a:solidFill>
                <a:effectLst/>
                <a:latin typeface="+mn-lt"/>
              </a:rPr>
              <a:t>quantum</a:t>
            </a:r>
            <a:r>
              <a:rPr lang="en-US" sz="1800" b="0" i="1" dirty="0">
                <a:solidFill>
                  <a:schemeClr val="tx1"/>
                </a:solidFill>
                <a:effectLst/>
                <a:latin typeface="+mn-lt"/>
              </a:rPr>
              <a:t> information</a:t>
            </a:r>
            <a:r>
              <a:rPr lang="en-US" sz="1800" b="0" i="0" dirty="0">
                <a:solidFill>
                  <a:schemeClr val="tx1"/>
                </a:solidFill>
                <a:effectLst/>
                <a:latin typeface="+mn-lt"/>
              </a:rPr>
              <a:t>. Vol. 1. Cambridge: Cambridge university press, 2000.</a:t>
            </a:r>
            <a:endParaRPr lang="en-US" dirty="0"/>
          </a:p>
        </p:txBody>
      </p:sp>
      <p:pic>
        <p:nvPicPr>
          <p:cNvPr id="34" name="Picture 33" descr="About Us | NERSC">
            <a:extLst>
              <a:ext uri="{FF2B5EF4-FFF2-40B4-BE49-F238E27FC236}">
                <a16:creationId xmlns:a16="http://schemas.microsoft.com/office/drawing/2014/main" id="{014BD406-D960-58D7-2508-CC052A2F6720}"/>
              </a:ext>
            </a:extLst>
          </p:cNvPr>
          <p:cNvPicPr>
            <a:picLocks noChangeAspect="1"/>
          </p:cNvPicPr>
          <p:nvPr/>
        </p:nvPicPr>
        <p:blipFill>
          <a:blip r:embed="rId5"/>
          <a:stretch>
            <a:fillRect/>
          </a:stretch>
        </p:blipFill>
        <p:spPr>
          <a:xfrm>
            <a:off x="1567492" y="2077576"/>
            <a:ext cx="2229440" cy="2853683"/>
          </a:xfrm>
          <a:prstGeom prst="rect">
            <a:avLst/>
          </a:prstGeom>
        </p:spPr>
      </p:pic>
      <p:sp>
        <p:nvSpPr>
          <p:cNvPr id="39"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40"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41"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4 / 71</a:t>
            </a:r>
          </a:p>
        </p:txBody>
      </p:sp>
      <p:grpSp>
        <p:nvGrpSpPr>
          <p:cNvPr id="9" name="Group 8">
            <a:extLst>
              <a:ext uri="{FF2B5EF4-FFF2-40B4-BE49-F238E27FC236}">
                <a16:creationId xmlns:a16="http://schemas.microsoft.com/office/drawing/2014/main" id="{C25D72AF-8875-F29B-8A62-F747C0F5C80C}"/>
              </a:ext>
            </a:extLst>
          </p:cNvPr>
          <p:cNvGrpSpPr/>
          <p:nvPr/>
        </p:nvGrpSpPr>
        <p:grpSpPr>
          <a:xfrm>
            <a:off x="6272648" y="1790459"/>
            <a:ext cx="3175000" cy="2616200"/>
            <a:chOff x="6272648" y="1790459"/>
            <a:chExt cx="3175000" cy="2616200"/>
          </a:xfrm>
        </p:grpSpPr>
        <p:pic>
          <p:nvPicPr>
            <p:cNvPr id="37" name="Picture 36" descr="Quantum random circuits - Wikipedia">
              <a:extLst>
                <a:ext uri="{FF2B5EF4-FFF2-40B4-BE49-F238E27FC236}">
                  <a16:creationId xmlns:a16="http://schemas.microsoft.com/office/drawing/2014/main" id="{8C9081C8-483C-2F68-F27B-8F4DE18C9AF0}"/>
                </a:ext>
              </a:extLst>
            </p:cNvPr>
            <p:cNvPicPr>
              <a:picLocks noChangeAspect="1"/>
            </p:cNvPicPr>
            <p:nvPr/>
          </p:nvPicPr>
          <p:blipFill>
            <a:blip r:embed="rId6"/>
            <a:stretch>
              <a:fillRect/>
            </a:stretch>
          </p:blipFill>
          <p:spPr>
            <a:xfrm>
              <a:off x="6272648" y="1790459"/>
              <a:ext cx="3175000" cy="2616200"/>
            </a:xfrm>
            <a:prstGeom prst="rect">
              <a:avLst/>
            </a:prstGeom>
          </p:spPr>
        </p:pic>
        <p:sp>
          <p:nvSpPr>
            <p:cNvPr id="8" name="Trapezoid 7">
              <a:extLst>
                <a:ext uri="{FF2B5EF4-FFF2-40B4-BE49-F238E27FC236}">
                  <a16:creationId xmlns:a16="http://schemas.microsoft.com/office/drawing/2014/main" id="{AB3A5F8E-0D8E-D66C-63BA-28B7E0B2C03C}"/>
                </a:ext>
              </a:extLst>
            </p:cNvPr>
            <p:cNvSpPr/>
            <p:nvPr/>
          </p:nvSpPr>
          <p:spPr>
            <a:xfrm rot="5400000">
              <a:off x="6345818" y="2044397"/>
              <a:ext cx="2369016" cy="1909728"/>
            </a:xfrm>
            <a:prstGeom prst="trapezoid">
              <a:avLst/>
            </a:prstGeom>
            <a:gradFill>
              <a:gsLst>
                <a:gs pos="0">
                  <a:schemeClr val="accent1">
                    <a:tint val="100000"/>
                    <a:shade val="100000"/>
                    <a:satMod val="130000"/>
                    <a:alpha val="0"/>
                  </a:schemeClr>
                </a:gs>
                <a:gs pos="100000">
                  <a:schemeClr val="accent1">
                    <a:tint val="50000"/>
                    <a:shade val="100000"/>
                    <a:satMod val="350000"/>
                  </a:schemeClr>
                </a:gs>
              </a:gsLst>
            </a:gra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ysClr val="windowText" lastClr="000000"/>
                  </a:solidFill>
                </a:ln>
              </a:endParaRPr>
            </a:p>
          </p:txBody>
        </p:sp>
      </p:grpSp>
      <p:pic>
        <p:nvPicPr>
          <p:cNvPr id="36" name="Picture 35" descr="Basic quantum gates and their matrix representations. | Download Scientific  Diagram">
            <a:extLst>
              <a:ext uri="{FF2B5EF4-FFF2-40B4-BE49-F238E27FC236}">
                <a16:creationId xmlns:a16="http://schemas.microsoft.com/office/drawing/2014/main" id="{17F93E89-3C61-6172-D549-3B5EEF057E18}"/>
              </a:ext>
            </a:extLst>
          </p:cNvPr>
          <p:cNvPicPr>
            <a:picLocks noChangeAspect="1"/>
          </p:cNvPicPr>
          <p:nvPr/>
        </p:nvPicPr>
        <p:blipFill>
          <a:blip r:embed="rId7"/>
          <a:stretch>
            <a:fillRect/>
          </a:stretch>
        </p:blipFill>
        <p:spPr>
          <a:xfrm>
            <a:off x="704126" y="1586396"/>
            <a:ext cx="4335378" cy="3593684"/>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0DFC9-6891-B4B7-AA2A-31F8E8387FF1}"/>
            </a:ext>
          </a:extLst>
        </p:cNvPr>
        <p:cNvGrpSpPr/>
        <p:nvPr/>
      </p:nvGrpSpPr>
      <p:grpSpPr>
        <a:xfrm>
          <a:off x="0" y="0"/>
          <a:ext cx="0" cy="0"/>
          <a:chOff x="0" y="0"/>
          <a:chExt cx="0" cy="0"/>
        </a:xfrm>
      </p:grpSpPr>
      <p:sp>
        <p:nvSpPr>
          <p:cNvPr id="2" name="!!kicker">
            <a:extLst>
              <a:ext uri="{FF2B5EF4-FFF2-40B4-BE49-F238E27FC236}">
                <a16:creationId xmlns:a16="http://schemas.microsoft.com/office/drawing/2014/main" id="{4371A7E6-87ED-9A5E-E972-3B73D9BF8301}"/>
              </a:ext>
            </a:extLst>
          </p:cNvPr>
          <p:cNvSpPr txBox="1"/>
          <p:nvPr/>
        </p:nvSpPr>
        <p:spPr>
          <a:xfrm>
            <a:off x="888978" y="609585"/>
            <a:ext cx="2107453" cy="196845"/>
          </a:xfrm>
          <a:prstGeom prst="rect">
            <a:avLst/>
          </a:prstGeom>
          <a:noFill/>
        </p:spPr>
        <p:txBody>
          <a:bodyPr wrap="none" lIns="0" tIns="0" rIns="0" bIns="0" anchor="t">
            <a:noAutofit/>
          </a:bodyPr>
          <a:lstStyle/>
          <a:p>
            <a:pPr algn="l">
              <a:lnSpc>
                <a:spcPts val="1560"/>
              </a:lnSpc>
              <a:spcBef>
                <a:spcPts val="0"/>
              </a:spcBef>
              <a:spcAft>
                <a:spcPts val="0"/>
              </a:spcAft>
            </a:pPr>
            <a:r>
              <a:rPr lang="en-US" sz="1300" b="1" i="0" cap="all" spc="182" dirty="0">
                <a:solidFill>
                  <a:srgbClr val="B00000"/>
                </a:solidFill>
                <a:latin typeface="Arial"/>
              </a:rPr>
              <a:t>Background</a:t>
            </a:r>
            <a:endParaRPr sz="1300" b="1" i="0" cap="all" spc="182" dirty="0">
              <a:solidFill>
                <a:srgbClr val="B00000"/>
              </a:solidFill>
              <a:latin typeface="Arial"/>
            </a:endParaRPr>
          </a:p>
        </p:txBody>
      </p:sp>
      <p:sp>
        <p:nvSpPr>
          <p:cNvPr id="3" name="s6-text-02">
            <a:extLst>
              <a:ext uri="{FF2B5EF4-FFF2-40B4-BE49-F238E27FC236}">
                <a16:creationId xmlns:a16="http://schemas.microsoft.com/office/drawing/2014/main" id="{6B9A3039-FBD6-E0C9-A54D-F5B991E40D18}"/>
              </a:ext>
            </a:extLst>
          </p:cNvPr>
          <p:cNvSpPr txBox="1"/>
          <p:nvPr/>
        </p:nvSpPr>
        <p:spPr>
          <a:xfrm>
            <a:off x="888978" y="920727"/>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Circuit sim</a:t>
            </a:r>
            <a:r>
              <a:rPr lang="en-US" sz="4400" b="1" spc="-123" dirty="0">
                <a:solidFill>
                  <a:srgbClr val="0B0B0F"/>
                </a:solidFill>
                <a:latin typeface="Arial"/>
              </a:rPr>
              <a:t>ulators</a:t>
            </a:r>
            <a:endParaRPr sz="4400" b="1" i="0" spc="-123" dirty="0">
              <a:solidFill>
                <a:srgbClr val="0B0B0F"/>
              </a:solidFill>
              <a:latin typeface="Arial"/>
            </a:endParaRPr>
          </a:p>
        </p:txBody>
      </p:sp>
      <p:sp>
        <p:nvSpPr>
          <p:cNvPr id="5" name="s6-box-01">
            <a:extLst>
              <a:ext uri="{FF2B5EF4-FFF2-40B4-BE49-F238E27FC236}">
                <a16:creationId xmlns:a16="http://schemas.microsoft.com/office/drawing/2014/main" id="{14FF05EC-06B2-BD39-A5D7-33882352F4B4}"/>
              </a:ext>
            </a:extLst>
          </p:cNvPr>
          <p:cNvSpPr/>
          <p:nvPr/>
        </p:nvSpPr>
        <p:spPr>
          <a:xfrm>
            <a:off x="888978" y="2167776"/>
            <a:ext cx="3352716" cy="1724577"/>
          </a:xfrm>
          <a:prstGeom prst="roundRect">
            <a:avLst>
              <a:gd name="adj" fmla="val 8836"/>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dirty="0"/>
          </a:p>
        </p:txBody>
      </p:sp>
      <p:sp>
        <p:nvSpPr>
          <p:cNvPr id="7" name="s6-text-05">
            <a:extLst>
              <a:ext uri="{FF2B5EF4-FFF2-40B4-BE49-F238E27FC236}">
                <a16:creationId xmlns:a16="http://schemas.microsoft.com/office/drawing/2014/main" id="{4C6D34D9-5048-37B0-1955-1A027B3FED99}"/>
              </a:ext>
            </a:extLst>
          </p:cNvPr>
          <p:cNvSpPr txBox="1"/>
          <p:nvPr/>
        </p:nvSpPr>
        <p:spPr>
          <a:xfrm>
            <a:off x="1142971" y="3183751"/>
            <a:ext cx="2857429" cy="480008"/>
          </a:xfrm>
          <a:prstGeom prst="rect">
            <a:avLst/>
          </a:prstGeom>
          <a:noFill/>
        </p:spPr>
        <p:txBody>
          <a:bodyPr wrap="square" lIns="0" tIns="0" rIns="0" bIns="0" anchor="t">
            <a:noAutofit/>
          </a:bodyPr>
          <a:lstStyle/>
          <a:p>
            <a:pPr algn="l">
              <a:lnSpc>
                <a:spcPts val="1889"/>
              </a:lnSpc>
              <a:spcBef>
                <a:spcPts val="0"/>
              </a:spcBef>
              <a:spcAft>
                <a:spcPts val="0"/>
              </a:spcAft>
            </a:pPr>
            <a:r>
              <a:rPr lang="en-US" sz="1400" dirty="0" err="1">
                <a:solidFill>
                  <a:srgbClr val="50505B"/>
                </a:solidFill>
                <a:latin typeface="Arial"/>
              </a:rPr>
              <a:t>Statevector</a:t>
            </a:r>
            <a:r>
              <a:rPr lang="en-US" sz="1400" dirty="0">
                <a:solidFill>
                  <a:srgbClr val="50505B"/>
                </a:solidFill>
                <a:latin typeface="Arial"/>
              </a:rPr>
              <a:t> / Density Matrices</a:t>
            </a:r>
            <a:endParaRPr sz="1400" b="0" i="0" dirty="0">
              <a:solidFill>
                <a:srgbClr val="50505B"/>
              </a:solidFill>
              <a:latin typeface="Arial"/>
            </a:endParaRPr>
          </a:p>
        </p:txBody>
      </p:sp>
      <p:sp>
        <p:nvSpPr>
          <p:cNvPr id="8" name="s6-box-02">
            <a:extLst>
              <a:ext uri="{FF2B5EF4-FFF2-40B4-BE49-F238E27FC236}">
                <a16:creationId xmlns:a16="http://schemas.microsoft.com/office/drawing/2014/main" id="{B1EF3F46-8B68-333B-1900-C4167CBAC2AF}"/>
              </a:ext>
            </a:extLst>
          </p:cNvPr>
          <p:cNvSpPr/>
          <p:nvPr/>
        </p:nvSpPr>
        <p:spPr>
          <a:xfrm>
            <a:off x="4419490" y="2167776"/>
            <a:ext cx="3352716" cy="1724577"/>
          </a:xfrm>
          <a:prstGeom prst="roundRect">
            <a:avLst>
              <a:gd name="adj" fmla="val 8836"/>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s6-text-07">
            <a:extLst>
              <a:ext uri="{FF2B5EF4-FFF2-40B4-BE49-F238E27FC236}">
                <a16:creationId xmlns:a16="http://schemas.microsoft.com/office/drawing/2014/main" id="{4B2EDDAA-202B-D5CB-790D-B65B99414AF1}"/>
              </a:ext>
            </a:extLst>
          </p:cNvPr>
          <p:cNvSpPr txBox="1"/>
          <p:nvPr/>
        </p:nvSpPr>
        <p:spPr>
          <a:xfrm>
            <a:off x="4673483" y="3183751"/>
            <a:ext cx="2857429" cy="480008"/>
          </a:xfrm>
          <a:prstGeom prst="rect">
            <a:avLst/>
          </a:prstGeom>
          <a:noFill/>
        </p:spPr>
        <p:txBody>
          <a:bodyPr wrap="square" lIns="0" tIns="0" rIns="0" bIns="0" anchor="t">
            <a:noAutofit/>
          </a:bodyPr>
          <a:lstStyle/>
          <a:p>
            <a:pPr algn="l">
              <a:lnSpc>
                <a:spcPts val="1889"/>
              </a:lnSpc>
              <a:spcBef>
                <a:spcPts val="0"/>
              </a:spcBef>
              <a:spcAft>
                <a:spcPts val="0"/>
              </a:spcAft>
            </a:pPr>
            <a:r>
              <a:rPr lang="en-US" sz="1400" dirty="0">
                <a:solidFill>
                  <a:srgbClr val="50505B"/>
                </a:solidFill>
                <a:latin typeface="Arial"/>
              </a:rPr>
              <a:t>Tensor Network (MPS)</a:t>
            </a:r>
            <a:endParaRPr sz="1400" b="0" i="0" dirty="0">
              <a:solidFill>
                <a:srgbClr val="50505B"/>
              </a:solidFill>
              <a:latin typeface="Arial"/>
            </a:endParaRPr>
          </a:p>
        </p:txBody>
      </p:sp>
      <p:sp>
        <p:nvSpPr>
          <p:cNvPr id="11" name="s6-box-03">
            <a:extLst>
              <a:ext uri="{FF2B5EF4-FFF2-40B4-BE49-F238E27FC236}">
                <a16:creationId xmlns:a16="http://schemas.microsoft.com/office/drawing/2014/main" id="{4C32BBF6-4FCD-9F3F-092D-5E9570BC4248}"/>
              </a:ext>
            </a:extLst>
          </p:cNvPr>
          <p:cNvSpPr/>
          <p:nvPr/>
        </p:nvSpPr>
        <p:spPr>
          <a:xfrm>
            <a:off x="7950001" y="2167776"/>
            <a:ext cx="3352716" cy="1724577"/>
          </a:xfrm>
          <a:prstGeom prst="roundRect">
            <a:avLst>
              <a:gd name="adj" fmla="val 8836"/>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s6-text-09">
            <a:extLst>
              <a:ext uri="{FF2B5EF4-FFF2-40B4-BE49-F238E27FC236}">
                <a16:creationId xmlns:a16="http://schemas.microsoft.com/office/drawing/2014/main" id="{867ACF72-4CF0-6017-2EE1-84D289459166}"/>
              </a:ext>
            </a:extLst>
          </p:cNvPr>
          <p:cNvSpPr txBox="1"/>
          <p:nvPr/>
        </p:nvSpPr>
        <p:spPr>
          <a:xfrm>
            <a:off x="8203995" y="3183751"/>
            <a:ext cx="2857429" cy="480008"/>
          </a:xfrm>
          <a:prstGeom prst="rect">
            <a:avLst/>
          </a:prstGeom>
          <a:noFill/>
        </p:spPr>
        <p:txBody>
          <a:bodyPr wrap="square" lIns="0" tIns="0" rIns="0" bIns="0" anchor="t">
            <a:noAutofit/>
          </a:bodyPr>
          <a:lstStyle/>
          <a:p>
            <a:pPr>
              <a:lnSpc>
                <a:spcPts val="1889"/>
              </a:lnSpc>
            </a:pPr>
            <a:r>
              <a:rPr lang="en-US" sz="1400" dirty="0">
                <a:solidFill>
                  <a:srgbClr val="50505B"/>
                </a:solidFill>
                <a:latin typeface="Arial"/>
              </a:rPr>
              <a:t>Stabilizer Pauli Frame Tracking / extended T-gate Stabilizer (quantum error correction)</a:t>
            </a:r>
          </a:p>
          <a:p>
            <a:pPr algn="l">
              <a:lnSpc>
                <a:spcPts val="1889"/>
              </a:lnSpc>
              <a:spcBef>
                <a:spcPts val="0"/>
              </a:spcBef>
              <a:spcAft>
                <a:spcPts val="0"/>
              </a:spcAft>
            </a:pPr>
            <a:endParaRPr sz="1400" b="0" i="0" dirty="0">
              <a:solidFill>
                <a:srgbClr val="50505B"/>
              </a:solidFill>
              <a:latin typeface="Arial"/>
            </a:endParaRPr>
          </a:p>
        </p:txBody>
      </p:sp>
      <p:pic>
        <p:nvPicPr>
          <p:cNvPr id="15" name="s6-image-01" descr="Texas Tech University Double T">
            <a:extLst>
              <a:ext uri="{FF2B5EF4-FFF2-40B4-BE49-F238E27FC236}">
                <a16:creationId xmlns:a16="http://schemas.microsoft.com/office/drawing/2014/main" id="{16167899-AB5A-7889-2C75-93DE68134EE2}"/>
              </a:ext>
            </a:extLst>
          </p:cNvPr>
          <p:cNvPicPr>
            <a:picLocks noChangeAspect="1"/>
          </p:cNvPicPr>
          <p:nvPr/>
        </p:nvPicPr>
        <p:blipFill>
          <a:blip r:embed="rId3"/>
          <a:stretch>
            <a:fillRect/>
          </a:stretch>
        </p:blipFill>
        <p:spPr>
          <a:xfrm>
            <a:off x="11055074" y="600060"/>
            <a:ext cx="190495" cy="222244"/>
          </a:xfrm>
          <a:prstGeom prst="rect">
            <a:avLst/>
          </a:prstGeom>
        </p:spPr>
      </p:pic>
      <p:sp>
        <p:nvSpPr>
          <p:cNvPr id="19" name="s6-text-04">
            <a:extLst>
              <a:ext uri="{FF2B5EF4-FFF2-40B4-BE49-F238E27FC236}">
                <a16:creationId xmlns:a16="http://schemas.microsoft.com/office/drawing/2014/main" id="{3754CD3A-DE40-1713-661B-0082E2C7A300}"/>
              </a:ext>
            </a:extLst>
          </p:cNvPr>
          <p:cNvSpPr txBox="1"/>
          <p:nvPr/>
        </p:nvSpPr>
        <p:spPr>
          <a:xfrm>
            <a:off x="1142971" y="2396371"/>
            <a:ext cx="2863778" cy="698483"/>
          </a:xfrm>
          <a:prstGeom prst="rect">
            <a:avLst/>
          </a:prstGeom>
          <a:noFill/>
        </p:spPr>
        <p:txBody>
          <a:bodyPr wrap="none" lIns="0" tIns="0" rIns="0" bIns="0" anchor="t">
            <a:noAutofit/>
          </a:bodyPr>
          <a:lstStyle/>
          <a:p>
            <a:pPr algn="ctr">
              <a:lnSpc>
                <a:spcPts val="5500"/>
              </a:lnSpc>
              <a:spcBef>
                <a:spcPts val="0"/>
              </a:spcBef>
              <a:spcAft>
                <a:spcPts val="0"/>
              </a:spcAft>
            </a:pPr>
            <a:r>
              <a:rPr lang="en-US" sz="5500" b="1" i="0" spc="-220" dirty="0">
                <a:solidFill>
                  <a:srgbClr val="0B0B0F"/>
                </a:solidFill>
                <a:latin typeface="Arial"/>
              </a:rPr>
              <a:t>Exact</a:t>
            </a:r>
            <a:endParaRPr sz="2750" b="1" i="0" spc="-220" baseline="30000" dirty="0">
              <a:solidFill>
                <a:srgbClr val="0B0B0F"/>
              </a:solidFill>
              <a:latin typeface="Arial"/>
            </a:endParaRPr>
          </a:p>
        </p:txBody>
      </p:sp>
      <p:sp>
        <p:nvSpPr>
          <p:cNvPr id="22" name="s6-text-06">
            <a:extLst>
              <a:ext uri="{FF2B5EF4-FFF2-40B4-BE49-F238E27FC236}">
                <a16:creationId xmlns:a16="http://schemas.microsoft.com/office/drawing/2014/main" id="{691A2740-A2E3-2E96-C1B6-83FB5D569004}"/>
              </a:ext>
            </a:extLst>
          </p:cNvPr>
          <p:cNvSpPr txBox="1"/>
          <p:nvPr/>
        </p:nvSpPr>
        <p:spPr>
          <a:xfrm>
            <a:off x="4673483" y="2396371"/>
            <a:ext cx="2863778" cy="698483"/>
          </a:xfrm>
          <a:prstGeom prst="rect">
            <a:avLst/>
          </a:prstGeom>
          <a:noFill/>
        </p:spPr>
        <p:txBody>
          <a:bodyPr wrap="none" lIns="0" tIns="0" rIns="0" bIns="0" anchor="t">
            <a:noAutofit/>
          </a:bodyPr>
          <a:lstStyle/>
          <a:p>
            <a:pPr algn="l">
              <a:lnSpc>
                <a:spcPts val="5500"/>
              </a:lnSpc>
              <a:spcBef>
                <a:spcPts val="0"/>
              </a:spcBef>
              <a:spcAft>
                <a:spcPts val="0"/>
              </a:spcAft>
            </a:pPr>
            <a:r>
              <a:rPr lang="en-US" sz="5500" b="1" i="0" spc="-220" dirty="0">
                <a:solidFill>
                  <a:srgbClr val="0B0B0F"/>
                </a:solidFill>
                <a:latin typeface="Arial"/>
              </a:rPr>
              <a:t>A</a:t>
            </a:r>
            <a:r>
              <a:rPr lang="en-US" sz="5500" b="1" spc="-220" dirty="0">
                <a:solidFill>
                  <a:srgbClr val="0B0B0F"/>
                </a:solidFill>
                <a:latin typeface="Arial"/>
              </a:rPr>
              <a:t>pprox~</a:t>
            </a:r>
            <a:endParaRPr sz="5500" b="1" i="0" spc="-220" dirty="0">
              <a:solidFill>
                <a:srgbClr val="0B0B0F"/>
              </a:solidFill>
              <a:latin typeface="Arial"/>
            </a:endParaRPr>
          </a:p>
        </p:txBody>
      </p:sp>
      <p:sp>
        <p:nvSpPr>
          <p:cNvPr id="25" name="s6-text-08">
            <a:extLst>
              <a:ext uri="{FF2B5EF4-FFF2-40B4-BE49-F238E27FC236}">
                <a16:creationId xmlns:a16="http://schemas.microsoft.com/office/drawing/2014/main" id="{916C26D5-F52E-C023-0EA9-BE8B559D8A8E}"/>
              </a:ext>
            </a:extLst>
          </p:cNvPr>
          <p:cNvSpPr txBox="1"/>
          <p:nvPr/>
        </p:nvSpPr>
        <p:spPr>
          <a:xfrm>
            <a:off x="8203995" y="2396371"/>
            <a:ext cx="2863778" cy="698483"/>
          </a:xfrm>
          <a:prstGeom prst="rect">
            <a:avLst/>
          </a:prstGeom>
          <a:noFill/>
        </p:spPr>
        <p:txBody>
          <a:bodyPr wrap="none" lIns="0" tIns="0" rIns="0" bIns="0" anchor="t">
            <a:noAutofit/>
          </a:bodyPr>
          <a:lstStyle/>
          <a:p>
            <a:pPr algn="ctr">
              <a:lnSpc>
                <a:spcPts val="5500"/>
              </a:lnSpc>
              <a:spcBef>
                <a:spcPts val="0"/>
              </a:spcBef>
              <a:spcAft>
                <a:spcPts val="0"/>
              </a:spcAft>
            </a:pPr>
            <a:r>
              <a:rPr lang="en-US" sz="5500" b="1" i="0" spc="-220" dirty="0">
                <a:solidFill>
                  <a:srgbClr val="0B0B0F"/>
                </a:solidFill>
                <a:latin typeface="Arial"/>
              </a:rPr>
              <a:t>QEC</a:t>
            </a:r>
            <a:endParaRPr lang="en-US" sz="2750" b="1" i="0" spc="-220" baseline="30000" dirty="0">
              <a:solidFill>
                <a:srgbClr val="0B0B0F"/>
              </a:solidFill>
              <a:latin typeface="Arial"/>
            </a:endParaRPr>
          </a:p>
        </p:txBody>
      </p:sp>
      <p:pic>
        <p:nvPicPr>
          <p:cNvPr id="26" name="Picture 25">
            <a:extLst>
              <a:ext uri="{FF2B5EF4-FFF2-40B4-BE49-F238E27FC236}">
                <a16:creationId xmlns:a16="http://schemas.microsoft.com/office/drawing/2014/main" id="{718E8B10-087A-5826-F4AF-F8CD2FEC1730}"/>
              </a:ext>
            </a:extLst>
          </p:cNvPr>
          <p:cNvPicPr>
            <a:picLocks noChangeAspect="1"/>
          </p:cNvPicPr>
          <p:nvPr/>
        </p:nvPicPr>
        <p:blipFill>
          <a:blip r:embed="rId4"/>
          <a:stretch>
            <a:fillRect/>
          </a:stretch>
        </p:blipFill>
        <p:spPr>
          <a:xfrm>
            <a:off x="524928" y="4057449"/>
            <a:ext cx="2019300" cy="901700"/>
          </a:xfrm>
          <a:prstGeom prst="rect">
            <a:avLst/>
          </a:prstGeom>
        </p:spPr>
      </p:pic>
      <p:pic>
        <p:nvPicPr>
          <p:cNvPr id="27" name="Picture 26">
            <a:extLst>
              <a:ext uri="{FF2B5EF4-FFF2-40B4-BE49-F238E27FC236}">
                <a16:creationId xmlns:a16="http://schemas.microsoft.com/office/drawing/2014/main" id="{09E18A31-3F4D-D828-3FA1-4984CDA77C46}"/>
              </a:ext>
            </a:extLst>
          </p:cNvPr>
          <p:cNvPicPr>
            <a:picLocks noChangeAspect="1"/>
          </p:cNvPicPr>
          <p:nvPr/>
        </p:nvPicPr>
        <p:blipFill>
          <a:blip r:embed="rId5"/>
          <a:stretch>
            <a:fillRect/>
          </a:stretch>
        </p:blipFill>
        <p:spPr>
          <a:xfrm>
            <a:off x="106354" y="4882686"/>
            <a:ext cx="4622800" cy="431800"/>
          </a:xfrm>
          <a:prstGeom prst="rect">
            <a:avLst/>
          </a:prstGeom>
        </p:spPr>
      </p:pic>
      <p:pic>
        <p:nvPicPr>
          <p:cNvPr id="28" name="Picture 27">
            <a:extLst>
              <a:ext uri="{FF2B5EF4-FFF2-40B4-BE49-F238E27FC236}">
                <a16:creationId xmlns:a16="http://schemas.microsoft.com/office/drawing/2014/main" id="{9B81F53A-3C93-2ACB-96BC-6D768E2BFA06}"/>
              </a:ext>
            </a:extLst>
          </p:cNvPr>
          <p:cNvPicPr>
            <a:picLocks noChangeAspect="1"/>
          </p:cNvPicPr>
          <p:nvPr/>
        </p:nvPicPr>
        <p:blipFill>
          <a:blip r:embed="rId6"/>
          <a:stretch>
            <a:fillRect/>
          </a:stretch>
        </p:blipFill>
        <p:spPr>
          <a:xfrm>
            <a:off x="578285" y="5364407"/>
            <a:ext cx="1422400" cy="1282700"/>
          </a:xfrm>
          <a:prstGeom prst="rect">
            <a:avLst/>
          </a:prstGeom>
        </p:spPr>
      </p:pic>
      <p:pic>
        <p:nvPicPr>
          <p:cNvPr id="29" name="Picture 28">
            <a:extLst>
              <a:ext uri="{FF2B5EF4-FFF2-40B4-BE49-F238E27FC236}">
                <a16:creationId xmlns:a16="http://schemas.microsoft.com/office/drawing/2014/main" id="{257CE25D-3CE9-EE71-26D8-902B2E30AF67}"/>
              </a:ext>
            </a:extLst>
          </p:cNvPr>
          <p:cNvPicPr>
            <a:picLocks noChangeAspect="1"/>
          </p:cNvPicPr>
          <p:nvPr/>
        </p:nvPicPr>
        <p:blipFill>
          <a:blip r:embed="rId7"/>
          <a:stretch>
            <a:fillRect/>
          </a:stretch>
        </p:blipFill>
        <p:spPr>
          <a:xfrm>
            <a:off x="3162042" y="4221505"/>
            <a:ext cx="939800" cy="368300"/>
          </a:xfrm>
          <a:prstGeom prst="rect">
            <a:avLst/>
          </a:prstGeom>
        </p:spPr>
      </p:pic>
      <p:pic>
        <p:nvPicPr>
          <p:cNvPr id="30" name="Picture 29">
            <a:extLst>
              <a:ext uri="{FF2B5EF4-FFF2-40B4-BE49-F238E27FC236}">
                <a16:creationId xmlns:a16="http://schemas.microsoft.com/office/drawing/2014/main" id="{6AA76C8A-E181-5F3A-BF63-977AFE8B8CFC}"/>
              </a:ext>
            </a:extLst>
          </p:cNvPr>
          <p:cNvPicPr>
            <a:picLocks noChangeAspect="1"/>
          </p:cNvPicPr>
          <p:nvPr/>
        </p:nvPicPr>
        <p:blipFill>
          <a:blip r:embed="rId8"/>
          <a:stretch>
            <a:fillRect/>
          </a:stretch>
        </p:blipFill>
        <p:spPr>
          <a:xfrm>
            <a:off x="2277924" y="5370879"/>
            <a:ext cx="2206681" cy="1282701"/>
          </a:xfrm>
          <a:prstGeom prst="rect">
            <a:avLst/>
          </a:prstGeom>
        </p:spPr>
      </p:pic>
      <p:pic>
        <p:nvPicPr>
          <p:cNvPr id="31" name="Picture 30">
            <a:extLst>
              <a:ext uri="{FF2B5EF4-FFF2-40B4-BE49-F238E27FC236}">
                <a16:creationId xmlns:a16="http://schemas.microsoft.com/office/drawing/2014/main" id="{B48E7139-C284-256A-3316-4E8AF57DFC01}"/>
              </a:ext>
            </a:extLst>
          </p:cNvPr>
          <p:cNvPicPr>
            <a:picLocks noChangeAspect="1"/>
          </p:cNvPicPr>
          <p:nvPr/>
        </p:nvPicPr>
        <p:blipFill>
          <a:blip r:embed="rId9"/>
          <a:stretch>
            <a:fillRect/>
          </a:stretch>
        </p:blipFill>
        <p:spPr>
          <a:xfrm>
            <a:off x="427214" y="4090584"/>
            <a:ext cx="4170215" cy="667828"/>
          </a:xfrm>
          <a:prstGeom prst="rect">
            <a:avLst/>
          </a:prstGeom>
        </p:spPr>
      </p:pic>
      <p:pic>
        <p:nvPicPr>
          <p:cNvPr id="32" name="Picture 31">
            <a:extLst>
              <a:ext uri="{FF2B5EF4-FFF2-40B4-BE49-F238E27FC236}">
                <a16:creationId xmlns:a16="http://schemas.microsoft.com/office/drawing/2014/main" id="{BBD32178-D4FB-D6AB-EC80-38F15E5911B8}"/>
              </a:ext>
            </a:extLst>
          </p:cNvPr>
          <p:cNvPicPr>
            <a:picLocks noChangeAspect="1"/>
          </p:cNvPicPr>
          <p:nvPr/>
        </p:nvPicPr>
        <p:blipFill>
          <a:blip r:embed="rId10"/>
          <a:stretch>
            <a:fillRect/>
          </a:stretch>
        </p:blipFill>
        <p:spPr>
          <a:xfrm>
            <a:off x="5016003" y="4081598"/>
            <a:ext cx="2387600" cy="342900"/>
          </a:xfrm>
          <a:prstGeom prst="rect">
            <a:avLst/>
          </a:prstGeom>
        </p:spPr>
      </p:pic>
      <p:pic>
        <p:nvPicPr>
          <p:cNvPr id="33" name="Picture 32">
            <a:extLst>
              <a:ext uri="{FF2B5EF4-FFF2-40B4-BE49-F238E27FC236}">
                <a16:creationId xmlns:a16="http://schemas.microsoft.com/office/drawing/2014/main" id="{F2EE3760-704A-1FFF-9E67-64809EBC8F91}"/>
              </a:ext>
            </a:extLst>
          </p:cNvPr>
          <p:cNvPicPr>
            <a:picLocks noChangeAspect="1"/>
          </p:cNvPicPr>
          <p:nvPr/>
        </p:nvPicPr>
        <p:blipFill>
          <a:blip r:embed="rId11"/>
          <a:stretch>
            <a:fillRect/>
          </a:stretch>
        </p:blipFill>
        <p:spPr>
          <a:xfrm>
            <a:off x="4728555" y="4487064"/>
            <a:ext cx="2930852" cy="1190377"/>
          </a:xfrm>
          <a:prstGeom prst="rect">
            <a:avLst/>
          </a:prstGeom>
        </p:spPr>
      </p:pic>
      <p:pic>
        <p:nvPicPr>
          <p:cNvPr id="34" name="Picture 33">
            <a:extLst>
              <a:ext uri="{FF2B5EF4-FFF2-40B4-BE49-F238E27FC236}">
                <a16:creationId xmlns:a16="http://schemas.microsoft.com/office/drawing/2014/main" id="{7EE74490-BF13-ACBA-E5EF-9BC662977778}"/>
              </a:ext>
            </a:extLst>
          </p:cNvPr>
          <p:cNvPicPr>
            <a:picLocks noChangeAspect="1"/>
          </p:cNvPicPr>
          <p:nvPr/>
        </p:nvPicPr>
        <p:blipFill>
          <a:blip r:embed="rId12"/>
          <a:stretch>
            <a:fillRect/>
          </a:stretch>
        </p:blipFill>
        <p:spPr>
          <a:xfrm>
            <a:off x="9098300" y="4109825"/>
            <a:ext cx="1206500" cy="355600"/>
          </a:xfrm>
          <a:prstGeom prst="rect">
            <a:avLst/>
          </a:prstGeom>
        </p:spPr>
      </p:pic>
      <p:pic>
        <p:nvPicPr>
          <p:cNvPr id="35" name="Picture 34">
            <a:extLst>
              <a:ext uri="{FF2B5EF4-FFF2-40B4-BE49-F238E27FC236}">
                <a16:creationId xmlns:a16="http://schemas.microsoft.com/office/drawing/2014/main" id="{1511E05D-5061-6134-BD2C-6D93532DBF4F}"/>
              </a:ext>
            </a:extLst>
          </p:cNvPr>
          <p:cNvPicPr>
            <a:picLocks noChangeAspect="1"/>
          </p:cNvPicPr>
          <p:nvPr/>
        </p:nvPicPr>
        <p:blipFill>
          <a:blip r:embed="rId13"/>
          <a:stretch>
            <a:fillRect/>
          </a:stretch>
        </p:blipFill>
        <p:spPr>
          <a:xfrm>
            <a:off x="4937881" y="5844961"/>
            <a:ext cx="2991425" cy="514560"/>
          </a:xfrm>
          <a:prstGeom prst="rect">
            <a:avLst/>
          </a:prstGeom>
        </p:spPr>
      </p:pic>
      <p:pic>
        <p:nvPicPr>
          <p:cNvPr id="38" name="Picture 37" descr="Tensor Network">
            <a:extLst>
              <a:ext uri="{FF2B5EF4-FFF2-40B4-BE49-F238E27FC236}">
                <a16:creationId xmlns:a16="http://schemas.microsoft.com/office/drawing/2014/main" id="{BDF370B9-D02E-0261-F208-8DF892FB89E7}"/>
              </a:ext>
            </a:extLst>
          </p:cNvPr>
          <p:cNvPicPr>
            <a:picLocks noChangeAspect="1"/>
          </p:cNvPicPr>
          <p:nvPr/>
        </p:nvPicPr>
        <p:blipFill>
          <a:blip r:embed="rId14"/>
          <a:stretch>
            <a:fillRect/>
          </a:stretch>
        </p:blipFill>
        <p:spPr>
          <a:xfrm>
            <a:off x="4849968" y="4554661"/>
            <a:ext cx="2857429" cy="1290300"/>
          </a:xfrm>
          <a:prstGeom prst="rect">
            <a:avLst/>
          </a:prstGeom>
        </p:spPr>
      </p:pic>
      <p:pic>
        <p:nvPicPr>
          <p:cNvPr id="39" name="Picture 38">
            <a:extLst>
              <a:ext uri="{FF2B5EF4-FFF2-40B4-BE49-F238E27FC236}">
                <a16:creationId xmlns:a16="http://schemas.microsoft.com/office/drawing/2014/main" id="{80DD3CD2-965C-B247-9FB4-58D7CB2D48C9}"/>
              </a:ext>
            </a:extLst>
          </p:cNvPr>
          <p:cNvPicPr>
            <a:picLocks noChangeAspect="1"/>
          </p:cNvPicPr>
          <p:nvPr/>
        </p:nvPicPr>
        <p:blipFill>
          <a:blip r:embed="rId15"/>
          <a:stretch>
            <a:fillRect/>
          </a:stretch>
        </p:blipFill>
        <p:spPr>
          <a:xfrm>
            <a:off x="8202950" y="4523072"/>
            <a:ext cx="2997200" cy="990600"/>
          </a:xfrm>
          <a:prstGeom prst="rect">
            <a:avLst/>
          </a:prstGeom>
        </p:spPr>
      </p:pic>
      <p:pic>
        <p:nvPicPr>
          <p:cNvPr id="40" name="Picture 39">
            <a:extLst>
              <a:ext uri="{FF2B5EF4-FFF2-40B4-BE49-F238E27FC236}">
                <a16:creationId xmlns:a16="http://schemas.microsoft.com/office/drawing/2014/main" id="{02E16013-EDC9-A639-EF69-2A282CE80114}"/>
              </a:ext>
            </a:extLst>
          </p:cNvPr>
          <p:cNvPicPr>
            <a:picLocks noChangeAspect="1"/>
          </p:cNvPicPr>
          <p:nvPr/>
        </p:nvPicPr>
        <p:blipFill>
          <a:blip r:embed="rId16"/>
          <a:stretch>
            <a:fillRect/>
          </a:stretch>
        </p:blipFill>
        <p:spPr>
          <a:xfrm>
            <a:off x="8952250" y="5550544"/>
            <a:ext cx="1498600" cy="381000"/>
          </a:xfrm>
          <a:prstGeom prst="rect">
            <a:avLst/>
          </a:prstGeom>
        </p:spPr>
      </p:pic>
      <p:pic>
        <p:nvPicPr>
          <p:cNvPr id="41" name="Picture 40">
            <a:extLst>
              <a:ext uri="{FF2B5EF4-FFF2-40B4-BE49-F238E27FC236}">
                <a16:creationId xmlns:a16="http://schemas.microsoft.com/office/drawing/2014/main" id="{DEF1E57B-BD9B-8E88-F9EF-0944A11B1A13}"/>
              </a:ext>
            </a:extLst>
          </p:cNvPr>
          <p:cNvPicPr>
            <a:picLocks noChangeAspect="1"/>
          </p:cNvPicPr>
          <p:nvPr/>
        </p:nvPicPr>
        <p:blipFill>
          <a:blip r:embed="rId17"/>
          <a:stretch>
            <a:fillRect/>
          </a:stretch>
        </p:blipFill>
        <p:spPr>
          <a:xfrm>
            <a:off x="8652399" y="3961070"/>
            <a:ext cx="1752600" cy="838200"/>
          </a:xfrm>
          <a:prstGeom prst="rect">
            <a:avLst/>
          </a:prstGeom>
        </p:spPr>
      </p:pic>
      <p:pic>
        <p:nvPicPr>
          <p:cNvPr id="42" name="Picture 41">
            <a:extLst>
              <a:ext uri="{FF2B5EF4-FFF2-40B4-BE49-F238E27FC236}">
                <a16:creationId xmlns:a16="http://schemas.microsoft.com/office/drawing/2014/main" id="{F06210F7-8FAC-D551-BACE-6E216E936105}"/>
              </a:ext>
            </a:extLst>
          </p:cNvPr>
          <p:cNvPicPr>
            <a:picLocks noChangeAspect="1"/>
          </p:cNvPicPr>
          <p:nvPr/>
        </p:nvPicPr>
        <p:blipFill>
          <a:blip r:embed="rId18"/>
          <a:stretch>
            <a:fillRect/>
          </a:stretch>
        </p:blipFill>
        <p:spPr>
          <a:xfrm>
            <a:off x="7907476" y="5975356"/>
            <a:ext cx="4013200" cy="698500"/>
          </a:xfrm>
          <a:prstGeom prst="rect">
            <a:avLst/>
          </a:prstGeom>
        </p:spPr>
      </p:pic>
      <p:pic>
        <p:nvPicPr>
          <p:cNvPr id="43" name="Picture 42">
            <a:extLst>
              <a:ext uri="{FF2B5EF4-FFF2-40B4-BE49-F238E27FC236}">
                <a16:creationId xmlns:a16="http://schemas.microsoft.com/office/drawing/2014/main" id="{EF83CBDC-1BC8-0DE3-C1F2-907AFF4A81A2}"/>
              </a:ext>
            </a:extLst>
          </p:cNvPr>
          <p:cNvPicPr>
            <a:picLocks noChangeAspect="1"/>
          </p:cNvPicPr>
          <p:nvPr/>
        </p:nvPicPr>
        <p:blipFill>
          <a:blip r:embed="rId19"/>
          <a:stretch>
            <a:fillRect/>
          </a:stretch>
        </p:blipFill>
        <p:spPr>
          <a:xfrm>
            <a:off x="7903357" y="5170769"/>
            <a:ext cx="3644900" cy="850900"/>
          </a:xfrm>
          <a:prstGeom prst="rect">
            <a:avLst/>
          </a:prstGeom>
        </p:spPr>
      </p:pic>
      <p:sp>
        <p:nvSpPr>
          <p:cNvPr id="45"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46"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47"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5 / 71</a:t>
            </a:r>
          </a:p>
        </p:txBody>
      </p:sp>
      <p:sp>
        <p:nvSpPr>
          <p:cNvPr id="6" name="TextBox 5">
            <a:extLst>
              <a:ext uri="{FF2B5EF4-FFF2-40B4-BE49-F238E27FC236}">
                <a16:creationId xmlns:a16="http://schemas.microsoft.com/office/drawing/2014/main" id="{96E0FB1D-BBD1-CE94-B941-62F8AAFA06A6}"/>
              </a:ext>
            </a:extLst>
          </p:cNvPr>
          <p:cNvSpPr txBox="1"/>
          <p:nvPr/>
        </p:nvSpPr>
        <p:spPr>
          <a:xfrm>
            <a:off x="1437030" y="1699329"/>
            <a:ext cx="2144370" cy="369332"/>
          </a:xfrm>
          <a:prstGeom prst="rect">
            <a:avLst/>
          </a:prstGeom>
          <a:noFill/>
        </p:spPr>
        <p:txBody>
          <a:bodyPr wrap="none" rtlCol="0">
            <a:spAutoFit/>
          </a:bodyPr>
          <a:lstStyle/>
          <a:p>
            <a:r>
              <a:rPr lang="en-US" dirty="0" err="1"/>
              <a:t>Qirsp</a:t>
            </a:r>
            <a:r>
              <a:rPr lang="en-US" dirty="0"/>
              <a:t> / </a:t>
            </a:r>
            <a:r>
              <a:rPr lang="en-US" dirty="0" err="1"/>
              <a:t>qiskit</a:t>
            </a:r>
            <a:r>
              <a:rPr lang="en-US" dirty="0"/>
              <a:t> / </a:t>
            </a:r>
            <a:r>
              <a:rPr lang="en-US" dirty="0" err="1"/>
              <a:t>cudaq</a:t>
            </a:r>
            <a:endParaRPr lang="en-US" dirty="0"/>
          </a:p>
        </p:txBody>
      </p:sp>
      <p:sp>
        <p:nvSpPr>
          <p:cNvPr id="12" name="TextBox 11">
            <a:extLst>
              <a:ext uri="{FF2B5EF4-FFF2-40B4-BE49-F238E27FC236}">
                <a16:creationId xmlns:a16="http://schemas.microsoft.com/office/drawing/2014/main" id="{4D5A6810-7CD7-6DA2-A4E6-CC94D82A0E77}"/>
              </a:ext>
            </a:extLst>
          </p:cNvPr>
          <p:cNvSpPr txBox="1"/>
          <p:nvPr/>
        </p:nvSpPr>
        <p:spPr>
          <a:xfrm>
            <a:off x="5278055" y="1699329"/>
            <a:ext cx="1540743" cy="369332"/>
          </a:xfrm>
          <a:prstGeom prst="rect">
            <a:avLst/>
          </a:prstGeom>
          <a:noFill/>
        </p:spPr>
        <p:txBody>
          <a:bodyPr wrap="none" rtlCol="0">
            <a:spAutoFit/>
          </a:bodyPr>
          <a:lstStyle/>
          <a:p>
            <a:r>
              <a:rPr lang="en-US" dirty="0" err="1"/>
              <a:t>Itensors</a:t>
            </a:r>
            <a:r>
              <a:rPr lang="en-US" dirty="0"/>
              <a:t>, </a:t>
            </a:r>
            <a:r>
              <a:rPr lang="en-US" dirty="0" err="1"/>
              <a:t>qiskit</a:t>
            </a:r>
            <a:endParaRPr lang="en-US" dirty="0"/>
          </a:p>
        </p:txBody>
      </p:sp>
      <p:sp>
        <p:nvSpPr>
          <p:cNvPr id="14" name="TextBox 13">
            <a:extLst>
              <a:ext uri="{FF2B5EF4-FFF2-40B4-BE49-F238E27FC236}">
                <a16:creationId xmlns:a16="http://schemas.microsoft.com/office/drawing/2014/main" id="{73F72ECE-9566-745F-9E13-C949107D39A2}"/>
              </a:ext>
            </a:extLst>
          </p:cNvPr>
          <p:cNvSpPr txBox="1"/>
          <p:nvPr/>
        </p:nvSpPr>
        <p:spPr>
          <a:xfrm>
            <a:off x="8889357" y="1747777"/>
            <a:ext cx="1204176" cy="369332"/>
          </a:xfrm>
          <a:prstGeom prst="rect">
            <a:avLst/>
          </a:prstGeom>
          <a:noFill/>
        </p:spPr>
        <p:txBody>
          <a:bodyPr wrap="none" rtlCol="0">
            <a:spAutoFit/>
          </a:bodyPr>
          <a:lstStyle/>
          <a:p>
            <a:r>
              <a:rPr lang="en-US" dirty="0"/>
              <a:t>Stim / </a:t>
            </a:r>
            <a:r>
              <a:rPr lang="en-US" dirty="0" err="1"/>
              <a:t>tsim</a:t>
            </a:r>
            <a:endParaRPr lang="en-US" dirty="0"/>
          </a:p>
        </p:txBody>
      </p:sp>
    </p:spTree>
    <p:extLst>
      <p:ext uri="{BB962C8B-B14F-4D97-AF65-F5344CB8AC3E}">
        <p14:creationId xmlns:p14="http://schemas.microsoft.com/office/powerpoint/2010/main" val="30980064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quantum-simulators-2x2">
            <a:hlinkClick action="ppaction://media"/>
            <a:extLst>
              <a:ext uri="{FF2B5EF4-FFF2-40B4-BE49-F238E27FC236}">
                <a16:creationId xmlns:a16="http://schemas.microsoft.com/office/drawing/2014/main" id="{712561BF-906C-6990-8915-11597A5AFB9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01468" y="1159352"/>
            <a:ext cx="9589063" cy="5393848"/>
          </a:xfrm>
          <a:prstGeom prst="rect">
            <a:avLst/>
          </a:prstGeom>
        </p:spPr>
      </p:pic>
      <p:sp>
        <p:nvSpPr>
          <p:cNvPr id="6"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7"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8"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6 / 71</a:t>
            </a:r>
          </a:p>
        </p:txBody>
      </p:sp>
      <p:sp>
        <p:nvSpPr>
          <p:cNvPr id="5" name="s6-text-02">
            <a:extLst>
              <a:ext uri="{FF2B5EF4-FFF2-40B4-BE49-F238E27FC236}">
                <a16:creationId xmlns:a16="http://schemas.microsoft.com/office/drawing/2014/main" id="{CC793160-48FF-A7FA-FE38-57C532FA2D9F}"/>
              </a:ext>
            </a:extLst>
          </p:cNvPr>
          <p:cNvSpPr txBox="1"/>
          <p:nvPr/>
        </p:nvSpPr>
        <p:spPr>
          <a:xfrm>
            <a:off x="879604" y="468514"/>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Circuit sim</a:t>
            </a:r>
            <a:r>
              <a:rPr lang="en-US" sz="4400" b="1" spc="-123" dirty="0">
                <a:solidFill>
                  <a:srgbClr val="0B0B0F"/>
                </a:solidFill>
                <a:latin typeface="Arial"/>
              </a:rPr>
              <a:t>ulators</a:t>
            </a:r>
            <a:endParaRPr sz="4400" b="1" i="0" spc="-123" dirty="0">
              <a:solidFill>
                <a:srgbClr val="0B0B0F"/>
              </a:solidFill>
              <a:latin typeface="Arial"/>
            </a:endParaRPr>
          </a:p>
        </p:txBody>
      </p:sp>
    </p:spTree>
    <p:extLst>
      <p:ext uri="{BB962C8B-B14F-4D97-AF65-F5344CB8AC3E}">
        <p14:creationId xmlns:p14="http://schemas.microsoft.com/office/powerpoint/2010/main" val="27908305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8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3F6393-0715-3FD2-AE07-52E7DB438A45}"/>
              </a:ext>
            </a:extLst>
          </p:cNvPr>
          <p:cNvPicPr>
            <a:picLocks noChangeAspect="1"/>
          </p:cNvPicPr>
          <p:nvPr/>
        </p:nvPicPr>
        <p:blipFill>
          <a:blip r:embed="rId2"/>
          <a:stretch>
            <a:fillRect/>
          </a:stretch>
        </p:blipFill>
        <p:spPr>
          <a:xfrm>
            <a:off x="662310" y="1300279"/>
            <a:ext cx="7112000" cy="3352800"/>
          </a:xfrm>
          <a:prstGeom prst="rect">
            <a:avLst/>
          </a:prstGeom>
        </p:spPr>
      </p:pic>
      <p:pic>
        <p:nvPicPr>
          <p:cNvPr id="2" name="Picture 1">
            <a:extLst>
              <a:ext uri="{FF2B5EF4-FFF2-40B4-BE49-F238E27FC236}">
                <a16:creationId xmlns:a16="http://schemas.microsoft.com/office/drawing/2014/main" id="{6A9291F9-8E3E-EF37-C87D-80B2AF99C7A7}"/>
              </a:ext>
            </a:extLst>
          </p:cNvPr>
          <p:cNvPicPr>
            <a:picLocks noChangeAspect="1"/>
          </p:cNvPicPr>
          <p:nvPr/>
        </p:nvPicPr>
        <p:blipFill>
          <a:blip r:embed="rId3"/>
          <a:stretch>
            <a:fillRect/>
          </a:stretch>
        </p:blipFill>
        <p:spPr>
          <a:xfrm>
            <a:off x="609600" y="2101739"/>
            <a:ext cx="7772400" cy="3023195"/>
          </a:xfrm>
          <a:prstGeom prst="rect">
            <a:avLst/>
          </a:prstGeom>
        </p:spPr>
      </p:pic>
      <p:pic>
        <p:nvPicPr>
          <p:cNvPr id="3" name="Picture 2">
            <a:extLst>
              <a:ext uri="{FF2B5EF4-FFF2-40B4-BE49-F238E27FC236}">
                <a16:creationId xmlns:a16="http://schemas.microsoft.com/office/drawing/2014/main" id="{0FCB7FE6-5525-DEF0-87DA-3FBDB0353C8D}"/>
              </a:ext>
            </a:extLst>
          </p:cNvPr>
          <p:cNvPicPr>
            <a:picLocks noChangeAspect="1"/>
          </p:cNvPicPr>
          <p:nvPr/>
        </p:nvPicPr>
        <p:blipFill>
          <a:blip r:embed="rId4"/>
          <a:stretch>
            <a:fillRect/>
          </a:stretch>
        </p:blipFill>
        <p:spPr>
          <a:xfrm>
            <a:off x="1341722" y="2337018"/>
            <a:ext cx="7772400" cy="4064875"/>
          </a:xfrm>
          <a:prstGeom prst="rect">
            <a:avLst/>
          </a:prstGeom>
        </p:spPr>
      </p:pic>
      <p:sp>
        <p:nvSpPr>
          <p:cNvPr id="9"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pic>
        <p:nvPicPr>
          <p:cNvPr id="4" name="Picture 3">
            <a:extLst>
              <a:ext uri="{FF2B5EF4-FFF2-40B4-BE49-F238E27FC236}">
                <a16:creationId xmlns:a16="http://schemas.microsoft.com/office/drawing/2014/main" id="{6CEDD297-D313-87B8-F090-916A9FFCD1E7}"/>
              </a:ext>
            </a:extLst>
          </p:cNvPr>
          <p:cNvPicPr>
            <a:picLocks noChangeAspect="1"/>
          </p:cNvPicPr>
          <p:nvPr/>
        </p:nvPicPr>
        <p:blipFill>
          <a:blip r:embed="rId5"/>
          <a:stretch>
            <a:fillRect/>
          </a:stretch>
        </p:blipFill>
        <p:spPr>
          <a:xfrm>
            <a:off x="2662522" y="2173560"/>
            <a:ext cx="6451600" cy="2705100"/>
          </a:xfrm>
          <a:prstGeom prst="rect">
            <a:avLst/>
          </a:prstGeom>
        </p:spPr>
      </p:pic>
      <p:pic>
        <p:nvPicPr>
          <p:cNvPr id="6" name="Picture 5">
            <a:extLst>
              <a:ext uri="{FF2B5EF4-FFF2-40B4-BE49-F238E27FC236}">
                <a16:creationId xmlns:a16="http://schemas.microsoft.com/office/drawing/2014/main" id="{1A5CC984-F36C-C9F6-80E3-2684A4E84D74}"/>
              </a:ext>
            </a:extLst>
          </p:cNvPr>
          <p:cNvPicPr>
            <a:picLocks noChangeAspect="1"/>
          </p:cNvPicPr>
          <p:nvPr/>
        </p:nvPicPr>
        <p:blipFill>
          <a:blip r:embed="rId6"/>
          <a:stretch>
            <a:fillRect/>
          </a:stretch>
        </p:blipFill>
        <p:spPr>
          <a:xfrm>
            <a:off x="2581499" y="2510622"/>
            <a:ext cx="7772400" cy="2737449"/>
          </a:xfrm>
          <a:prstGeom prst="rect">
            <a:avLst/>
          </a:prstGeom>
        </p:spPr>
      </p:pic>
      <p:sp>
        <p:nvSpPr>
          <p:cNvPr id="10"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1"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7 / 71</a:t>
            </a:r>
          </a:p>
        </p:txBody>
      </p:sp>
      <p:sp>
        <p:nvSpPr>
          <p:cNvPr id="14" name="s6-text-02">
            <a:extLst>
              <a:ext uri="{FF2B5EF4-FFF2-40B4-BE49-F238E27FC236}">
                <a16:creationId xmlns:a16="http://schemas.microsoft.com/office/drawing/2014/main" id="{844941AA-D638-9BF3-9EE3-974D8BD2B0E7}"/>
              </a:ext>
            </a:extLst>
          </p:cNvPr>
          <p:cNvSpPr txBox="1"/>
          <p:nvPr/>
        </p:nvSpPr>
        <p:spPr>
          <a:xfrm>
            <a:off x="609600" y="433072"/>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Circuit </a:t>
            </a:r>
            <a:r>
              <a:rPr lang="en-US" sz="4400" b="1" spc="-123" dirty="0">
                <a:solidFill>
                  <a:srgbClr val="0B0B0F"/>
                </a:solidFill>
                <a:latin typeface="Arial"/>
              </a:rPr>
              <a:t>S</a:t>
            </a:r>
            <a:r>
              <a:rPr lang="en-US" sz="4400" b="1" i="0" spc="-123" dirty="0">
                <a:solidFill>
                  <a:srgbClr val="0B0B0F"/>
                </a:solidFill>
                <a:latin typeface="Arial"/>
              </a:rPr>
              <a:t>im</a:t>
            </a:r>
            <a:r>
              <a:rPr lang="en-US" sz="4400" b="1" spc="-123" dirty="0">
                <a:solidFill>
                  <a:srgbClr val="0B0B0F"/>
                </a:solidFill>
                <a:latin typeface="Arial"/>
              </a:rPr>
              <a:t>ulators Literature</a:t>
            </a:r>
            <a:endParaRPr sz="4400" b="1" i="0" spc="-123" dirty="0">
              <a:solidFill>
                <a:srgbClr val="0B0B0F"/>
              </a:solidFill>
              <a:latin typeface="Arial"/>
            </a:endParaRPr>
          </a:p>
        </p:txBody>
      </p:sp>
    </p:spTree>
    <p:extLst>
      <p:ext uri="{BB962C8B-B14F-4D97-AF65-F5344CB8AC3E}">
        <p14:creationId xmlns:p14="http://schemas.microsoft.com/office/powerpoint/2010/main" val="23992184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37C02-41FB-BC22-4005-47E367313122}"/>
            </a:ext>
          </a:extLst>
        </p:cNvPr>
        <p:cNvGrpSpPr/>
        <p:nvPr/>
      </p:nvGrpSpPr>
      <p:grpSpPr>
        <a:xfrm>
          <a:off x="0" y="0"/>
          <a:ext cx="0" cy="0"/>
          <a:chOff x="0" y="0"/>
          <a:chExt cx="0" cy="0"/>
        </a:xfrm>
      </p:grpSpPr>
      <p:sp>
        <p:nvSpPr>
          <p:cNvPr id="3" name="s3-text-02">
            <a:extLst>
              <a:ext uri="{FF2B5EF4-FFF2-40B4-BE49-F238E27FC236}">
                <a16:creationId xmlns:a16="http://schemas.microsoft.com/office/drawing/2014/main" id="{9B5D1EAB-45AF-81B8-4DD8-7A8308506695}"/>
              </a:ext>
            </a:extLst>
          </p:cNvPr>
          <p:cNvSpPr txBox="1"/>
          <p:nvPr/>
        </p:nvSpPr>
        <p:spPr>
          <a:xfrm>
            <a:off x="888978" y="575058"/>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Applications &amp; Research</a:t>
            </a:r>
            <a:endParaRPr sz="4400" b="1" i="0" spc="-123" dirty="0">
              <a:solidFill>
                <a:srgbClr val="0B0B0F"/>
              </a:solidFill>
              <a:latin typeface="Arial"/>
            </a:endParaRPr>
          </a:p>
        </p:txBody>
      </p:sp>
      <p:sp>
        <p:nvSpPr>
          <p:cNvPr id="4" name="!!L1-bg">
            <a:extLst>
              <a:ext uri="{FF2B5EF4-FFF2-40B4-BE49-F238E27FC236}">
                <a16:creationId xmlns:a16="http://schemas.microsoft.com/office/drawing/2014/main" id="{135A6E99-2D1E-EE42-DF32-43612D8690FB}"/>
              </a:ext>
            </a:extLst>
          </p:cNvPr>
          <p:cNvSpPr/>
          <p:nvPr/>
        </p:nvSpPr>
        <p:spPr>
          <a:xfrm>
            <a:off x="888978" y="1634390"/>
            <a:ext cx="1960811" cy="3301917"/>
          </a:xfrm>
          <a:prstGeom prst="roundRect">
            <a:avLst>
              <a:gd name="adj" fmla="val 7772"/>
            </a:avLst>
          </a:prstGeom>
          <a:solidFill>
            <a:schemeClr val="accent2">
              <a:lumMod val="75000"/>
              <a:alpha val="28700"/>
            </a:schemeClr>
          </a:solidFill>
          <a:ln w="6350">
            <a:solidFill>
              <a:srgbClr val="000000">
                <a:alpha val="3623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s3-text-03">
            <a:extLst>
              <a:ext uri="{FF2B5EF4-FFF2-40B4-BE49-F238E27FC236}">
                <a16:creationId xmlns:a16="http://schemas.microsoft.com/office/drawing/2014/main" id="{4BD10F9A-9ABD-DBA5-5EA5-10AA27692705}"/>
              </a:ext>
            </a:extLst>
          </p:cNvPr>
          <p:cNvSpPr txBox="1"/>
          <p:nvPr/>
        </p:nvSpPr>
        <p:spPr>
          <a:xfrm>
            <a:off x="1104872"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01 · RQ1 · Scale</a:t>
            </a:r>
          </a:p>
        </p:txBody>
      </p:sp>
      <p:sp>
        <p:nvSpPr>
          <p:cNvPr id="6" name="!!L1-t">
            <a:extLst>
              <a:ext uri="{FF2B5EF4-FFF2-40B4-BE49-F238E27FC236}">
                <a16:creationId xmlns:a16="http://schemas.microsoft.com/office/drawing/2014/main" id="{417F2E48-2851-ABA9-4434-A9B1FA2B7B88}"/>
              </a:ext>
            </a:extLst>
          </p:cNvPr>
          <p:cNvSpPr txBox="1"/>
          <p:nvPr/>
        </p:nvSpPr>
        <p:spPr>
          <a:xfrm>
            <a:off x="1104872" y="2155077"/>
            <a:ext cx="1279295" cy="285743"/>
          </a:xfrm>
          <a:prstGeom prst="rect">
            <a:avLst/>
          </a:prstGeom>
          <a:noFill/>
        </p:spPr>
        <p:txBody>
          <a:bodyPr wrap="none" lIns="0" tIns="0" rIns="0" bIns="0" anchor="t">
            <a:noAutofit/>
          </a:bodyPr>
          <a:lstStyle/>
          <a:p>
            <a:pPr algn="l">
              <a:lnSpc>
                <a:spcPts val="2400"/>
              </a:lnSpc>
              <a:spcBef>
                <a:spcPts val="0"/>
              </a:spcBef>
              <a:spcAft>
                <a:spcPts val="0"/>
              </a:spcAft>
            </a:pPr>
            <a:r>
              <a:rPr sz="2000" b="1" i="0" spc="-30" dirty="0">
                <a:solidFill>
                  <a:srgbClr val="0B0B0F"/>
                </a:solidFill>
                <a:latin typeface="Arial"/>
              </a:rPr>
              <a:t>Simulation</a:t>
            </a:r>
          </a:p>
        </p:txBody>
      </p:sp>
      <p:sp>
        <p:nvSpPr>
          <p:cNvPr id="7" name="s3-text-05">
            <a:extLst>
              <a:ext uri="{FF2B5EF4-FFF2-40B4-BE49-F238E27FC236}">
                <a16:creationId xmlns:a16="http://schemas.microsoft.com/office/drawing/2014/main" id="{999F9998-6AD1-BBB7-5860-B4A67D3A2B87}"/>
              </a:ext>
            </a:extLst>
          </p:cNvPr>
          <p:cNvSpPr txBox="1"/>
          <p:nvPr/>
        </p:nvSpPr>
        <p:spPr>
          <a:xfrm>
            <a:off x="1104872"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GPU </a:t>
            </a:r>
            <a:r>
              <a:rPr lang="en-US" sz="1300" b="0" i="0" dirty="0">
                <a:solidFill>
                  <a:srgbClr val="50505B"/>
                </a:solidFill>
                <a:latin typeface="Arial"/>
              </a:rPr>
              <a:t>/ QPU </a:t>
            </a:r>
            <a:r>
              <a:rPr sz="1300" b="0" i="0" dirty="0">
                <a:solidFill>
                  <a:srgbClr val="50505B"/>
                </a:solidFill>
                <a:latin typeface="Arial"/>
              </a:rPr>
              <a:t>simulation beyond hardware reach</a:t>
            </a:r>
          </a:p>
        </p:txBody>
      </p:sp>
      <p:sp>
        <p:nvSpPr>
          <p:cNvPr id="8" name="!!L2-bg">
            <a:extLst>
              <a:ext uri="{FF2B5EF4-FFF2-40B4-BE49-F238E27FC236}">
                <a16:creationId xmlns:a16="http://schemas.microsoft.com/office/drawing/2014/main" id="{45F90345-C75C-6735-0638-FC0A3DA73457}"/>
              </a:ext>
            </a:extLst>
          </p:cNvPr>
          <p:cNvSpPr/>
          <p:nvPr/>
        </p:nvSpPr>
        <p:spPr>
          <a:xfrm>
            <a:off x="3002185"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dirty="0"/>
          </a:p>
        </p:txBody>
      </p:sp>
      <p:sp>
        <p:nvSpPr>
          <p:cNvPr id="9" name="s3-text-06">
            <a:extLst>
              <a:ext uri="{FF2B5EF4-FFF2-40B4-BE49-F238E27FC236}">
                <a16:creationId xmlns:a16="http://schemas.microsoft.com/office/drawing/2014/main" id="{E42F3B42-75EE-260A-C543-99C013045FD4}"/>
              </a:ext>
            </a:extLst>
          </p:cNvPr>
          <p:cNvSpPr txBox="1"/>
          <p:nvPr/>
        </p:nvSpPr>
        <p:spPr>
          <a:xfrm>
            <a:off x="3218080"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02 · RQ2 · </a:t>
            </a:r>
            <a:r>
              <a:rPr lang="en-US" sz="950" spc="57" dirty="0">
                <a:solidFill>
                  <a:srgbClr val="7B7B86"/>
                </a:solidFill>
                <a:latin typeface="Courier New"/>
              </a:rPr>
              <a:t>QIP</a:t>
            </a:r>
            <a:endParaRPr sz="950" b="0" i="0" spc="57" dirty="0">
              <a:solidFill>
                <a:srgbClr val="7B7B86"/>
              </a:solidFill>
              <a:latin typeface="Courier New"/>
            </a:endParaRPr>
          </a:p>
        </p:txBody>
      </p:sp>
      <p:sp>
        <p:nvSpPr>
          <p:cNvPr id="10" name="!!L2-t">
            <a:extLst>
              <a:ext uri="{FF2B5EF4-FFF2-40B4-BE49-F238E27FC236}">
                <a16:creationId xmlns:a16="http://schemas.microsoft.com/office/drawing/2014/main" id="{C25FCE41-05D8-BAC9-E8ED-1B80C0A3987A}"/>
              </a:ext>
            </a:extLst>
          </p:cNvPr>
          <p:cNvSpPr txBox="1"/>
          <p:nvPr/>
        </p:nvSpPr>
        <p:spPr>
          <a:xfrm>
            <a:off x="3218080" y="2155077"/>
            <a:ext cx="1321561" cy="285743"/>
          </a:xfrm>
          <a:prstGeom prst="rect">
            <a:avLst/>
          </a:prstGeom>
          <a:noFill/>
        </p:spPr>
        <p:txBody>
          <a:bodyPr wrap="none" lIns="0" tIns="0" rIns="0" bIns="0" anchor="t">
            <a:noAutofit/>
          </a:bodyPr>
          <a:lstStyle/>
          <a:p>
            <a:pPr algn="l">
              <a:lnSpc>
                <a:spcPts val="2400"/>
              </a:lnSpc>
              <a:spcBef>
                <a:spcPts val="0"/>
              </a:spcBef>
              <a:spcAft>
                <a:spcPts val="0"/>
              </a:spcAft>
            </a:pPr>
            <a:r>
              <a:rPr sz="2000" b="1" i="0" spc="-30" dirty="0">
                <a:solidFill>
                  <a:srgbClr val="0B0B0F"/>
                </a:solidFill>
                <a:latin typeface="Arial"/>
              </a:rPr>
              <a:t>Algorithms</a:t>
            </a:r>
          </a:p>
        </p:txBody>
      </p:sp>
      <p:sp>
        <p:nvSpPr>
          <p:cNvPr id="11" name="s3-text-08">
            <a:extLst>
              <a:ext uri="{FF2B5EF4-FFF2-40B4-BE49-F238E27FC236}">
                <a16:creationId xmlns:a16="http://schemas.microsoft.com/office/drawing/2014/main" id="{78E746A8-9DB5-2653-5095-F09F5B906D07}"/>
              </a:ext>
            </a:extLst>
          </p:cNvPr>
          <p:cNvSpPr txBox="1"/>
          <p:nvPr/>
        </p:nvSpPr>
        <p:spPr>
          <a:xfrm>
            <a:off x="3218080"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Structure from problem and device, not black-box search</a:t>
            </a:r>
          </a:p>
        </p:txBody>
      </p:sp>
      <p:sp>
        <p:nvSpPr>
          <p:cNvPr id="12" name="!!L3-bg">
            <a:extLst>
              <a:ext uri="{FF2B5EF4-FFF2-40B4-BE49-F238E27FC236}">
                <a16:creationId xmlns:a16="http://schemas.microsoft.com/office/drawing/2014/main" id="{AFD734C9-F7D9-87C5-6A8D-2BC903908553}"/>
              </a:ext>
            </a:extLst>
          </p:cNvPr>
          <p:cNvSpPr/>
          <p:nvPr/>
        </p:nvSpPr>
        <p:spPr>
          <a:xfrm>
            <a:off x="7228600"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s3-text-09">
            <a:extLst>
              <a:ext uri="{FF2B5EF4-FFF2-40B4-BE49-F238E27FC236}">
                <a16:creationId xmlns:a16="http://schemas.microsoft.com/office/drawing/2014/main" id="{F1F6E821-7593-E245-439B-CFE118B891A9}"/>
              </a:ext>
            </a:extLst>
          </p:cNvPr>
          <p:cNvSpPr txBox="1"/>
          <p:nvPr/>
        </p:nvSpPr>
        <p:spPr>
          <a:xfrm>
            <a:off x="7444495"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04 · RQ3 · </a:t>
            </a:r>
            <a:r>
              <a:rPr lang="en-US" sz="950" b="0" i="0" spc="57" dirty="0">
                <a:solidFill>
                  <a:srgbClr val="7B7B86"/>
                </a:solidFill>
                <a:latin typeface="Courier New"/>
              </a:rPr>
              <a:t>LLM</a:t>
            </a:r>
            <a:endParaRPr sz="950" b="0" i="0" spc="57" dirty="0">
              <a:solidFill>
                <a:srgbClr val="7B7B86"/>
              </a:solidFill>
              <a:latin typeface="Courier New"/>
            </a:endParaRPr>
          </a:p>
        </p:txBody>
      </p:sp>
      <p:sp>
        <p:nvSpPr>
          <p:cNvPr id="14" name="!!L3-t">
            <a:extLst>
              <a:ext uri="{FF2B5EF4-FFF2-40B4-BE49-F238E27FC236}">
                <a16:creationId xmlns:a16="http://schemas.microsoft.com/office/drawing/2014/main" id="{F566C585-F3CB-79CF-B2DA-1F9D7497F014}"/>
              </a:ext>
            </a:extLst>
          </p:cNvPr>
          <p:cNvSpPr txBox="1"/>
          <p:nvPr/>
        </p:nvSpPr>
        <p:spPr>
          <a:xfrm>
            <a:off x="7444495" y="2155077"/>
            <a:ext cx="1541722" cy="571486"/>
          </a:xfrm>
          <a:prstGeom prst="rect">
            <a:avLst/>
          </a:prstGeom>
          <a:noFill/>
        </p:spPr>
        <p:txBody>
          <a:bodyPr wrap="squar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LLMs</a:t>
            </a:r>
            <a:endParaRPr sz="2000" b="1" i="0" spc="-30" dirty="0">
              <a:solidFill>
                <a:srgbClr val="0B0B0F"/>
              </a:solidFill>
              <a:latin typeface="Arial"/>
            </a:endParaRPr>
          </a:p>
        </p:txBody>
      </p:sp>
      <p:sp>
        <p:nvSpPr>
          <p:cNvPr id="15" name="s3-text-11">
            <a:extLst>
              <a:ext uri="{FF2B5EF4-FFF2-40B4-BE49-F238E27FC236}">
                <a16:creationId xmlns:a16="http://schemas.microsoft.com/office/drawing/2014/main" id="{C68E0DA8-248A-C297-8E4C-8881930767A7}"/>
              </a:ext>
            </a:extLst>
          </p:cNvPr>
          <p:cNvSpPr txBox="1"/>
          <p:nvPr/>
        </p:nvSpPr>
        <p:spPr>
          <a:xfrm>
            <a:off x="7701712" y="4190932"/>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lang="en-US" sz="1300" b="0" i="0" dirty="0">
                <a:solidFill>
                  <a:srgbClr val="50505B"/>
                </a:solidFill>
                <a:latin typeface="Arial"/>
              </a:rPr>
              <a:t>AI for quantum </a:t>
            </a:r>
            <a:endParaRPr sz="1300" b="0" i="0" dirty="0">
              <a:solidFill>
                <a:srgbClr val="50505B"/>
              </a:solidFill>
              <a:latin typeface="Arial"/>
            </a:endParaRPr>
          </a:p>
        </p:txBody>
      </p:sp>
      <p:sp>
        <p:nvSpPr>
          <p:cNvPr id="16" name="!!L4-bg">
            <a:extLst>
              <a:ext uri="{FF2B5EF4-FFF2-40B4-BE49-F238E27FC236}">
                <a16:creationId xmlns:a16="http://schemas.microsoft.com/office/drawing/2014/main" id="{714DA1A0-F436-9F2E-AD5C-71E935A3607D}"/>
              </a:ext>
            </a:extLst>
          </p:cNvPr>
          <p:cNvSpPr/>
          <p:nvPr/>
        </p:nvSpPr>
        <p:spPr>
          <a:xfrm>
            <a:off x="5115392"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s3-text-12">
            <a:extLst>
              <a:ext uri="{FF2B5EF4-FFF2-40B4-BE49-F238E27FC236}">
                <a16:creationId xmlns:a16="http://schemas.microsoft.com/office/drawing/2014/main" id="{ECB5B30C-C189-8565-1078-E4037C41BA74}"/>
              </a:ext>
            </a:extLst>
          </p:cNvPr>
          <p:cNvSpPr txBox="1"/>
          <p:nvPr/>
        </p:nvSpPr>
        <p:spPr>
          <a:xfrm>
            <a:off x="5331286"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03 · RQ4 · Synthesis</a:t>
            </a:r>
          </a:p>
        </p:txBody>
      </p:sp>
      <p:sp>
        <p:nvSpPr>
          <p:cNvPr id="18" name="!!L4-t">
            <a:extLst>
              <a:ext uri="{FF2B5EF4-FFF2-40B4-BE49-F238E27FC236}">
                <a16:creationId xmlns:a16="http://schemas.microsoft.com/office/drawing/2014/main" id="{B2047F5F-860F-9DCD-000A-F2BEDCD08E7D}"/>
              </a:ext>
            </a:extLst>
          </p:cNvPr>
          <p:cNvSpPr txBox="1"/>
          <p:nvPr/>
        </p:nvSpPr>
        <p:spPr>
          <a:xfrm>
            <a:off x="5331286" y="2155077"/>
            <a:ext cx="1184741" cy="285743"/>
          </a:xfrm>
          <a:prstGeom prst="rect">
            <a:avLst/>
          </a:prstGeom>
          <a:noFill/>
        </p:spPr>
        <p:txBody>
          <a:bodyPr wrap="non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Optimization</a:t>
            </a:r>
            <a:endParaRPr sz="2000" b="1" i="0" spc="-30" dirty="0">
              <a:solidFill>
                <a:srgbClr val="0B0B0F"/>
              </a:solidFill>
              <a:latin typeface="Arial"/>
            </a:endParaRPr>
          </a:p>
        </p:txBody>
      </p:sp>
      <p:sp>
        <p:nvSpPr>
          <p:cNvPr id="19" name="s3-text-14">
            <a:extLst>
              <a:ext uri="{FF2B5EF4-FFF2-40B4-BE49-F238E27FC236}">
                <a16:creationId xmlns:a16="http://schemas.microsoft.com/office/drawing/2014/main" id="{A06C8C46-E774-BBD5-34F4-B585B50ED8C0}"/>
              </a:ext>
            </a:extLst>
          </p:cNvPr>
          <p:cNvSpPr txBox="1"/>
          <p:nvPr/>
        </p:nvSpPr>
        <p:spPr>
          <a:xfrm>
            <a:off x="5331286"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AI/HPC synthesis within fault-tolerant budgets</a:t>
            </a:r>
          </a:p>
        </p:txBody>
      </p:sp>
      <p:sp>
        <p:nvSpPr>
          <p:cNvPr id="20" name="!!L5-bg">
            <a:extLst>
              <a:ext uri="{FF2B5EF4-FFF2-40B4-BE49-F238E27FC236}">
                <a16:creationId xmlns:a16="http://schemas.microsoft.com/office/drawing/2014/main" id="{FA74AB72-2D37-4071-D303-08B55C39BE7C}"/>
              </a:ext>
            </a:extLst>
          </p:cNvPr>
          <p:cNvSpPr/>
          <p:nvPr/>
        </p:nvSpPr>
        <p:spPr>
          <a:xfrm>
            <a:off x="9360956"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s3-text-15">
            <a:extLst>
              <a:ext uri="{FF2B5EF4-FFF2-40B4-BE49-F238E27FC236}">
                <a16:creationId xmlns:a16="http://schemas.microsoft.com/office/drawing/2014/main" id="{66E1B25C-2EA1-48C9-BD40-A8065D9080C6}"/>
              </a:ext>
            </a:extLst>
          </p:cNvPr>
          <p:cNvSpPr txBox="1"/>
          <p:nvPr/>
        </p:nvSpPr>
        <p:spPr>
          <a:xfrm>
            <a:off x="9557702"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05 · RQ5 · Trust</a:t>
            </a:r>
          </a:p>
        </p:txBody>
      </p:sp>
      <p:sp>
        <p:nvSpPr>
          <p:cNvPr id="22" name="!!L5-t">
            <a:extLst>
              <a:ext uri="{FF2B5EF4-FFF2-40B4-BE49-F238E27FC236}">
                <a16:creationId xmlns:a16="http://schemas.microsoft.com/office/drawing/2014/main" id="{30315BF0-A4A7-6BCE-D426-AAFDE19C8CFB}"/>
              </a:ext>
            </a:extLst>
          </p:cNvPr>
          <p:cNvSpPr txBox="1"/>
          <p:nvPr/>
        </p:nvSpPr>
        <p:spPr>
          <a:xfrm>
            <a:off x="9557702" y="2155077"/>
            <a:ext cx="620995" cy="285743"/>
          </a:xfrm>
          <a:prstGeom prst="rect">
            <a:avLst/>
          </a:prstGeom>
          <a:noFill/>
        </p:spPr>
        <p:txBody>
          <a:bodyPr wrap="non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QEC</a:t>
            </a:r>
            <a:endParaRPr sz="2000" b="1" i="0" spc="-30" dirty="0">
              <a:solidFill>
                <a:srgbClr val="0B0B0F"/>
              </a:solidFill>
              <a:latin typeface="Arial"/>
            </a:endParaRPr>
          </a:p>
        </p:txBody>
      </p:sp>
      <p:sp>
        <p:nvSpPr>
          <p:cNvPr id="23" name="s3-text-17">
            <a:extLst>
              <a:ext uri="{FF2B5EF4-FFF2-40B4-BE49-F238E27FC236}">
                <a16:creationId xmlns:a16="http://schemas.microsoft.com/office/drawing/2014/main" id="{C0C85FC9-48EF-FC4C-4698-73FEF881DC92}"/>
              </a:ext>
            </a:extLst>
          </p:cNvPr>
          <p:cNvSpPr txBox="1"/>
          <p:nvPr/>
        </p:nvSpPr>
        <p:spPr>
          <a:xfrm>
            <a:off x="9557702"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Auditable QEC and post-quantum cryptography</a:t>
            </a:r>
          </a:p>
        </p:txBody>
      </p:sp>
      <p:pic>
        <p:nvPicPr>
          <p:cNvPr id="25" name="s3-image-01" descr="Texas Tech University Double T">
            <a:extLst>
              <a:ext uri="{FF2B5EF4-FFF2-40B4-BE49-F238E27FC236}">
                <a16:creationId xmlns:a16="http://schemas.microsoft.com/office/drawing/2014/main" id="{6AB58185-E95C-DC4A-C448-832768DA0852}"/>
              </a:ext>
            </a:extLst>
          </p:cNvPr>
          <p:cNvPicPr>
            <a:picLocks noChangeAspect="1"/>
          </p:cNvPicPr>
          <p:nvPr/>
        </p:nvPicPr>
        <p:blipFill>
          <a:blip r:embed="rId3"/>
          <a:stretch>
            <a:fillRect/>
          </a:stretch>
        </p:blipFill>
        <p:spPr>
          <a:xfrm>
            <a:off x="11055074" y="600060"/>
            <a:ext cx="190495" cy="222244"/>
          </a:xfrm>
          <a:prstGeom prst="rect">
            <a:avLst/>
          </a:prstGeom>
        </p:spPr>
      </p:pic>
      <p:pic>
        <p:nvPicPr>
          <p:cNvPr id="29" name="Picture 28" descr="IQM Launches HPC Integration Service to Accelerate Hybrid Quantum-HPC Adoption - Quantum Computing Report">
            <a:extLst>
              <a:ext uri="{FF2B5EF4-FFF2-40B4-BE49-F238E27FC236}">
                <a16:creationId xmlns:a16="http://schemas.microsoft.com/office/drawing/2014/main" id="{C7F34A7C-4DBE-24CC-420C-F91D4108AD4C}"/>
              </a:ext>
            </a:extLst>
          </p:cNvPr>
          <p:cNvPicPr>
            <a:picLocks noChangeAspect="1"/>
          </p:cNvPicPr>
          <p:nvPr/>
        </p:nvPicPr>
        <p:blipFill>
          <a:blip r:embed="rId4"/>
          <a:stretch>
            <a:fillRect/>
          </a:stretch>
        </p:blipFill>
        <p:spPr>
          <a:xfrm>
            <a:off x="1032983" y="2829948"/>
            <a:ext cx="1685499" cy="1103952"/>
          </a:xfrm>
          <a:prstGeom prst="rect">
            <a:avLst/>
          </a:prstGeom>
        </p:spPr>
      </p:pic>
      <p:pic>
        <p:nvPicPr>
          <p:cNvPr id="30" name="Picture 29" descr="Comparing Quantum Encoding Techniques">
            <a:extLst>
              <a:ext uri="{FF2B5EF4-FFF2-40B4-BE49-F238E27FC236}">
                <a16:creationId xmlns:a16="http://schemas.microsoft.com/office/drawing/2014/main" id="{1D5F4BAB-39C8-FB03-DA5F-75A144807884}"/>
              </a:ext>
            </a:extLst>
          </p:cNvPr>
          <p:cNvPicPr>
            <a:picLocks noChangeAspect="1"/>
          </p:cNvPicPr>
          <p:nvPr/>
        </p:nvPicPr>
        <p:blipFill>
          <a:blip r:embed="rId5"/>
          <a:srcRect r="52657"/>
          <a:stretch>
            <a:fillRect/>
          </a:stretch>
        </p:blipFill>
        <p:spPr>
          <a:xfrm>
            <a:off x="3112113" y="2829948"/>
            <a:ext cx="1726541" cy="1103952"/>
          </a:xfrm>
          <a:prstGeom prst="rect">
            <a:avLst/>
          </a:prstGeom>
        </p:spPr>
      </p:pic>
      <p:pic>
        <p:nvPicPr>
          <p:cNvPr id="32" name="Picture 31" descr="Artificial Neural Networks (ANN) in Health Care Technology">
            <a:extLst>
              <a:ext uri="{FF2B5EF4-FFF2-40B4-BE49-F238E27FC236}">
                <a16:creationId xmlns:a16="http://schemas.microsoft.com/office/drawing/2014/main" id="{6F2C8724-BE65-F080-7E48-3FF04FAAAC2F}"/>
              </a:ext>
            </a:extLst>
          </p:cNvPr>
          <p:cNvPicPr>
            <a:picLocks noChangeAspect="1"/>
          </p:cNvPicPr>
          <p:nvPr/>
        </p:nvPicPr>
        <p:blipFill>
          <a:blip r:embed="rId6"/>
          <a:srcRect l="1591" t="12883" r="788" b="15109"/>
          <a:stretch>
            <a:fillRect/>
          </a:stretch>
        </p:blipFill>
        <p:spPr>
          <a:xfrm>
            <a:off x="7278324" y="2795257"/>
            <a:ext cx="1861361" cy="1373012"/>
          </a:xfrm>
          <a:prstGeom prst="rect">
            <a:avLst/>
          </a:prstGeom>
        </p:spPr>
      </p:pic>
      <p:pic>
        <p:nvPicPr>
          <p:cNvPr id="33" name="Picture 32" descr="Triangular color code on a hexagonal lattice with boundaries. a) The... | Download Scientific Diagram">
            <a:extLst>
              <a:ext uri="{FF2B5EF4-FFF2-40B4-BE49-F238E27FC236}">
                <a16:creationId xmlns:a16="http://schemas.microsoft.com/office/drawing/2014/main" id="{D247A18E-6D2D-AD90-30A9-33C8607250D2}"/>
              </a:ext>
            </a:extLst>
          </p:cNvPr>
          <p:cNvPicPr>
            <a:picLocks noChangeAspect="1"/>
          </p:cNvPicPr>
          <p:nvPr/>
        </p:nvPicPr>
        <p:blipFill>
          <a:blip r:embed="rId7"/>
          <a:stretch>
            <a:fillRect/>
          </a:stretch>
        </p:blipFill>
        <p:spPr>
          <a:xfrm>
            <a:off x="9462455" y="2629869"/>
            <a:ext cx="1732216" cy="1310957"/>
          </a:xfrm>
          <a:prstGeom prst="rect">
            <a:avLst/>
          </a:prstGeom>
        </p:spPr>
      </p:pic>
      <p:sp>
        <p:nvSpPr>
          <p:cNvPr id="35" name="Defense footer - name">
            <a:extLst>
              <a:ext uri="{FF2B5EF4-FFF2-40B4-BE49-F238E27FC236}">
                <a16:creationId xmlns:a16="http://schemas.microsoft.com/office/drawing/2014/main" id="{BF6F0411-A9C9-CA8E-0DC0-B77FCBEE68C4}"/>
              </a:ext>
            </a:extLst>
          </p:cNvPr>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36" name="Defense footer - department">
            <a:extLst>
              <a:ext uri="{FF2B5EF4-FFF2-40B4-BE49-F238E27FC236}">
                <a16:creationId xmlns:a16="http://schemas.microsoft.com/office/drawing/2014/main" id="{B9150816-0471-B547-82F2-A6933040DEAC}"/>
              </a:ext>
            </a:extLst>
          </p:cNvPr>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37" name="Defense footer - page">
            <a:extLst>
              <a:ext uri="{FF2B5EF4-FFF2-40B4-BE49-F238E27FC236}">
                <a16:creationId xmlns:a16="http://schemas.microsoft.com/office/drawing/2014/main" id="{729F4DF1-4659-AB57-A17C-E65B25B9AB56}"/>
              </a:ext>
            </a:extLst>
          </p:cNvPr>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8 / 71</a:t>
            </a:r>
          </a:p>
        </p:txBody>
      </p:sp>
      <p:pic>
        <p:nvPicPr>
          <p:cNvPr id="2" name="Graphic 1" descr="Mathematical optimization - Wikipedia">
            <a:extLst>
              <a:ext uri="{FF2B5EF4-FFF2-40B4-BE49-F238E27FC236}">
                <a16:creationId xmlns:a16="http://schemas.microsoft.com/office/drawing/2014/main" id="{4263EECC-B6FC-F9FF-6A8C-59D4267938E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74098" y="2399919"/>
            <a:ext cx="2366300" cy="1893040"/>
          </a:xfrm>
          <a:prstGeom prst="rect">
            <a:avLst/>
          </a:prstGeom>
        </p:spPr>
      </p:pic>
    </p:spTree>
    <p:extLst>
      <p:ext uri="{BB962C8B-B14F-4D97-AF65-F5344CB8AC3E}">
        <p14:creationId xmlns:p14="http://schemas.microsoft.com/office/powerpoint/2010/main" val="36235983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3FFB85-6768-FF02-3E46-877DA684883F}"/>
              </a:ext>
            </a:extLst>
          </p:cNvPr>
          <p:cNvPicPr>
            <a:picLocks noChangeAspect="1"/>
          </p:cNvPicPr>
          <p:nvPr/>
        </p:nvPicPr>
        <p:blipFill>
          <a:blip r:embed="rId2"/>
          <a:stretch>
            <a:fillRect/>
          </a:stretch>
        </p:blipFill>
        <p:spPr>
          <a:xfrm>
            <a:off x="1144398" y="1203264"/>
            <a:ext cx="4671786" cy="4785306"/>
          </a:xfrm>
          <a:prstGeom prst="rect">
            <a:avLst/>
          </a:prstGeom>
        </p:spPr>
      </p:pic>
      <p:sp>
        <p:nvSpPr>
          <p:cNvPr id="3" name="s6-box-01">
            <a:extLst>
              <a:ext uri="{FF2B5EF4-FFF2-40B4-BE49-F238E27FC236}">
                <a16:creationId xmlns:a16="http://schemas.microsoft.com/office/drawing/2014/main" id="{22B73781-65DF-2806-F105-07A040A79824}"/>
              </a:ext>
            </a:extLst>
          </p:cNvPr>
          <p:cNvSpPr/>
          <p:nvPr/>
        </p:nvSpPr>
        <p:spPr>
          <a:xfrm>
            <a:off x="794478" y="1161724"/>
            <a:ext cx="4826833" cy="5119154"/>
          </a:xfrm>
          <a:prstGeom prst="roundRect">
            <a:avLst>
              <a:gd name="adj" fmla="val 8836"/>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sz="2400" dirty="0">
              <a:solidFill>
                <a:schemeClr val="tx1"/>
              </a:solidFill>
            </a:endParaRPr>
          </a:p>
        </p:txBody>
      </p:sp>
      <p:pic>
        <p:nvPicPr>
          <p:cNvPr id="5" name="Picture 4">
            <a:extLst>
              <a:ext uri="{FF2B5EF4-FFF2-40B4-BE49-F238E27FC236}">
                <a16:creationId xmlns:a16="http://schemas.microsoft.com/office/drawing/2014/main" id="{53FC768D-88DD-CB1F-0EB2-45EBB27A674B}"/>
              </a:ext>
            </a:extLst>
          </p:cNvPr>
          <p:cNvPicPr>
            <a:picLocks noChangeAspect="1"/>
          </p:cNvPicPr>
          <p:nvPr/>
        </p:nvPicPr>
        <p:blipFill>
          <a:blip r:embed="rId3"/>
          <a:stretch>
            <a:fillRect/>
          </a:stretch>
        </p:blipFill>
        <p:spPr>
          <a:xfrm>
            <a:off x="5816184" y="1296817"/>
            <a:ext cx="6059607" cy="4785307"/>
          </a:xfrm>
          <a:prstGeom prst="rect">
            <a:avLst/>
          </a:prstGeom>
        </p:spPr>
      </p:pic>
      <p:sp>
        <p:nvSpPr>
          <p:cNvPr id="7"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8"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9"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9 / 71</a:t>
            </a:r>
          </a:p>
        </p:txBody>
      </p:sp>
      <p:sp>
        <p:nvSpPr>
          <p:cNvPr id="6" name="s3-text-02">
            <a:extLst>
              <a:ext uri="{FF2B5EF4-FFF2-40B4-BE49-F238E27FC236}">
                <a16:creationId xmlns:a16="http://schemas.microsoft.com/office/drawing/2014/main" id="{0947A285-CEDB-0252-A674-173DD1D9DD6A}"/>
              </a:ext>
            </a:extLst>
          </p:cNvPr>
          <p:cNvSpPr txBox="1"/>
          <p:nvPr/>
        </p:nvSpPr>
        <p:spPr>
          <a:xfrm>
            <a:off x="888978" y="575058"/>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Simulation</a:t>
            </a:r>
            <a:endParaRPr sz="4400" b="1" i="0" spc="-123" dirty="0">
              <a:solidFill>
                <a:srgbClr val="0B0B0F"/>
              </a:solidFill>
              <a:latin typeface="Arial"/>
            </a:endParaRPr>
          </a:p>
        </p:txBody>
      </p:sp>
    </p:spTree>
    <p:extLst>
      <p:ext uri="{BB962C8B-B14F-4D97-AF65-F5344CB8AC3E}">
        <p14:creationId xmlns:p14="http://schemas.microsoft.com/office/powerpoint/2010/main" val="1029583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888978" y="609585"/>
            <a:ext cx="1396767" cy="196845"/>
          </a:xfrm>
          <a:prstGeom prst="rect">
            <a:avLst/>
          </a:prstGeom>
          <a:noFill/>
        </p:spPr>
        <p:txBody>
          <a:bodyPr wrap="none" lIns="0" tIns="0" rIns="0" bIns="0" anchor="t">
            <a:noAutofit/>
          </a:bodyPr>
          <a:lstStyle/>
          <a:p>
            <a:pPr algn="l">
              <a:lnSpc>
                <a:spcPts val="1560"/>
              </a:lnSpc>
              <a:spcBef>
                <a:spcPts val="0"/>
              </a:spcBef>
              <a:spcAft>
                <a:spcPts val="0"/>
              </a:spcAft>
            </a:pPr>
            <a:r>
              <a:rPr sz="1300" b="1" i="0" cap="all" spc="182" dirty="0">
                <a:solidFill>
                  <a:srgbClr val="B00000"/>
                </a:solidFill>
                <a:latin typeface="Arial"/>
              </a:rPr>
              <a:t>Deployment</a:t>
            </a:r>
          </a:p>
        </p:txBody>
      </p:sp>
      <p:pic>
        <p:nvPicPr>
          <p:cNvPr id="4" name="s14-image-01" descr="diagram"/>
          <p:cNvPicPr>
            <a:picLocks noChangeAspect="1"/>
          </p:cNvPicPr>
          <p:nvPr/>
        </p:nvPicPr>
        <p:blipFill>
          <a:blip r:embed="rId3"/>
          <a:stretch>
            <a:fillRect/>
          </a:stretch>
        </p:blipFill>
        <p:spPr>
          <a:xfrm>
            <a:off x="863578" y="1568411"/>
            <a:ext cx="10470888" cy="3740056"/>
          </a:xfrm>
          <a:prstGeom prst="rect">
            <a:avLst/>
          </a:prstGeom>
        </p:spPr>
      </p:pic>
      <p:sp>
        <p:nvSpPr>
          <p:cNvPr id="5" name="s14-text-03"/>
          <p:cNvSpPr txBox="1"/>
          <p:nvPr/>
        </p:nvSpPr>
        <p:spPr>
          <a:xfrm>
            <a:off x="1333467" y="1983631"/>
            <a:ext cx="2073918" cy="228594"/>
          </a:xfrm>
          <a:prstGeom prst="rect">
            <a:avLst/>
          </a:prstGeom>
          <a:noFill/>
        </p:spPr>
        <p:txBody>
          <a:bodyPr wrap="none" lIns="0" tIns="0" rIns="0" bIns="0" anchor="t">
            <a:noAutofit/>
          </a:bodyPr>
          <a:lstStyle/>
          <a:p>
            <a:pPr algn="l">
              <a:lnSpc>
                <a:spcPct val="100000"/>
              </a:lnSpc>
              <a:spcBef>
                <a:spcPts val="0"/>
              </a:spcBef>
              <a:spcAft>
                <a:spcPts val="0"/>
              </a:spcAft>
            </a:pPr>
            <a:r>
              <a:rPr sz="1600" b="1" i="0" dirty="0">
                <a:solidFill>
                  <a:srgbClr val="0B0B0F"/>
                </a:solidFill>
                <a:latin typeface="Arial"/>
              </a:rPr>
              <a:t>GPU node</a:t>
            </a:r>
            <a:r>
              <a:rPr lang="en-US" sz="1600" b="1" i="0" dirty="0">
                <a:solidFill>
                  <a:srgbClr val="0B0B0F"/>
                </a:solidFill>
                <a:latin typeface="Arial"/>
              </a:rPr>
              <a:t>s</a:t>
            </a:r>
            <a:endParaRPr sz="1600" b="1" i="0" dirty="0">
              <a:solidFill>
                <a:srgbClr val="0B0B0F"/>
              </a:solidFill>
              <a:latin typeface="Arial"/>
            </a:endParaRPr>
          </a:p>
        </p:txBody>
      </p:sp>
      <p:sp>
        <p:nvSpPr>
          <p:cNvPr id="6" name="s14-text-04"/>
          <p:cNvSpPr txBox="1"/>
          <p:nvPr/>
        </p:nvSpPr>
        <p:spPr>
          <a:xfrm>
            <a:off x="1333467" y="2269374"/>
            <a:ext cx="4569380"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dirty="0">
                <a:solidFill>
                  <a:srgbClr val="7B7B86"/>
                </a:solidFill>
                <a:latin typeface="Arial"/>
              </a:rPr>
              <a:t>1 × AMD EPYC CPU · 4 × NVIDIA A100 (40 GB) · </a:t>
            </a:r>
            <a:r>
              <a:rPr sz="1100" b="0" i="0" dirty="0" err="1">
                <a:solidFill>
                  <a:srgbClr val="7B7B86"/>
                </a:solidFill>
                <a:latin typeface="Arial"/>
              </a:rPr>
              <a:t>NVLink</a:t>
            </a:r>
            <a:r>
              <a:rPr sz="1100" b="0" i="0" dirty="0">
                <a:solidFill>
                  <a:srgbClr val="7B7B86"/>
                </a:solidFill>
                <a:latin typeface="Arial"/>
              </a:rPr>
              <a:t> · Slingshot NIC</a:t>
            </a:r>
          </a:p>
        </p:txBody>
      </p:sp>
      <p:sp>
        <p:nvSpPr>
          <p:cNvPr id="7" name="s14-text-05"/>
          <p:cNvSpPr txBox="1"/>
          <p:nvPr/>
        </p:nvSpPr>
        <p:spPr>
          <a:xfrm>
            <a:off x="1753945" y="2834510"/>
            <a:ext cx="448061" cy="228594"/>
          </a:xfrm>
          <a:prstGeom prst="rect">
            <a:avLst/>
          </a:prstGeom>
          <a:noFill/>
        </p:spPr>
        <p:txBody>
          <a:bodyPr wrap="none" lIns="0" tIns="0" rIns="0" bIns="0" anchor="t">
            <a:noAutofit/>
          </a:bodyPr>
          <a:lstStyle/>
          <a:p>
            <a:pPr algn="l">
              <a:lnSpc>
                <a:spcPct val="100000"/>
              </a:lnSpc>
              <a:spcBef>
                <a:spcPts val="0"/>
              </a:spcBef>
              <a:spcAft>
                <a:spcPts val="0"/>
              </a:spcAft>
            </a:pPr>
            <a:r>
              <a:rPr sz="1600" b="1" i="0">
                <a:solidFill>
                  <a:srgbClr val="0B0B0F"/>
                </a:solidFill>
                <a:latin typeface="Arial"/>
              </a:rPr>
              <a:t>CPU</a:t>
            </a:r>
          </a:p>
        </p:txBody>
      </p:sp>
      <p:sp>
        <p:nvSpPr>
          <p:cNvPr id="8" name="s14-text-06"/>
          <p:cNvSpPr txBox="1"/>
          <p:nvPr/>
        </p:nvSpPr>
        <p:spPr>
          <a:xfrm>
            <a:off x="1603583" y="3120252"/>
            <a:ext cx="749418"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AMD EPYC</a:t>
            </a:r>
          </a:p>
        </p:txBody>
      </p:sp>
      <p:sp>
        <p:nvSpPr>
          <p:cNvPr id="9" name="s14-text-07"/>
          <p:cNvSpPr txBox="1"/>
          <p:nvPr/>
        </p:nvSpPr>
        <p:spPr>
          <a:xfrm>
            <a:off x="3076548" y="2834510"/>
            <a:ext cx="787281" cy="228594"/>
          </a:xfrm>
          <a:prstGeom prst="rect">
            <a:avLst/>
          </a:prstGeom>
          <a:noFill/>
        </p:spPr>
        <p:txBody>
          <a:bodyPr wrap="none" lIns="0" tIns="0" rIns="0" bIns="0" anchor="t">
            <a:noAutofit/>
          </a:bodyPr>
          <a:lstStyle/>
          <a:p>
            <a:pPr algn="l">
              <a:lnSpc>
                <a:spcPct val="100000"/>
              </a:lnSpc>
              <a:spcBef>
                <a:spcPts val="0"/>
              </a:spcBef>
              <a:spcAft>
                <a:spcPts val="0"/>
              </a:spcAft>
            </a:pPr>
            <a:r>
              <a:rPr sz="1600" b="1" i="0">
                <a:solidFill>
                  <a:srgbClr val="0B0B0F"/>
                </a:solidFill>
                <a:latin typeface="Arial"/>
              </a:rPr>
              <a:t>A100 #0</a:t>
            </a:r>
          </a:p>
        </p:txBody>
      </p:sp>
      <p:sp>
        <p:nvSpPr>
          <p:cNvPr id="10" name="s14-text-08"/>
          <p:cNvSpPr txBox="1"/>
          <p:nvPr/>
        </p:nvSpPr>
        <p:spPr>
          <a:xfrm>
            <a:off x="3262628" y="3120252"/>
            <a:ext cx="415121"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40 GB</a:t>
            </a:r>
          </a:p>
        </p:txBody>
      </p:sp>
      <p:sp>
        <p:nvSpPr>
          <p:cNvPr id="11" name="s14-text-09"/>
          <p:cNvSpPr txBox="1"/>
          <p:nvPr/>
        </p:nvSpPr>
        <p:spPr>
          <a:xfrm>
            <a:off x="4219519" y="2834510"/>
            <a:ext cx="787281" cy="228594"/>
          </a:xfrm>
          <a:prstGeom prst="rect">
            <a:avLst/>
          </a:prstGeom>
          <a:noFill/>
        </p:spPr>
        <p:txBody>
          <a:bodyPr wrap="none" lIns="0" tIns="0" rIns="0" bIns="0" anchor="t">
            <a:noAutofit/>
          </a:bodyPr>
          <a:lstStyle/>
          <a:p>
            <a:pPr algn="l">
              <a:lnSpc>
                <a:spcPct val="100000"/>
              </a:lnSpc>
              <a:spcBef>
                <a:spcPts val="0"/>
              </a:spcBef>
              <a:spcAft>
                <a:spcPts val="0"/>
              </a:spcAft>
            </a:pPr>
            <a:r>
              <a:rPr sz="1600" b="1" i="0">
                <a:solidFill>
                  <a:srgbClr val="0B0B0F"/>
                </a:solidFill>
                <a:latin typeface="Arial"/>
              </a:rPr>
              <a:t>A100 #1</a:t>
            </a:r>
          </a:p>
        </p:txBody>
      </p:sp>
      <p:sp>
        <p:nvSpPr>
          <p:cNvPr id="12" name="s14-text-10"/>
          <p:cNvSpPr txBox="1"/>
          <p:nvPr/>
        </p:nvSpPr>
        <p:spPr>
          <a:xfrm>
            <a:off x="4405599" y="3120252"/>
            <a:ext cx="415121"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40 GB</a:t>
            </a:r>
          </a:p>
        </p:txBody>
      </p:sp>
      <p:sp>
        <p:nvSpPr>
          <p:cNvPr id="13" name="s14-text-11"/>
          <p:cNvSpPr txBox="1"/>
          <p:nvPr/>
        </p:nvSpPr>
        <p:spPr>
          <a:xfrm>
            <a:off x="5362491" y="2834510"/>
            <a:ext cx="787281" cy="228594"/>
          </a:xfrm>
          <a:prstGeom prst="rect">
            <a:avLst/>
          </a:prstGeom>
          <a:noFill/>
        </p:spPr>
        <p:txBody>
          <a:bodyPr wrap="none" lIns="0" tIns="0" rIns="0" bIns="0" anchor="t">
            <a:noAutofit/>
          </a:bodyPr>
          <a:lstStyle/>
          <a:p>
            <a:pPr algn="l">
              <a:lnSpc>
                <a:spcPct val="100000"/>
              </a:lnSpc>
              <a:spcBef>
                <a:spcPts val="0"/>
              </a:spcBef>
              <a:spcAft>
                <a:spcPts val="0"/>
              </a:spcAft>
            </a:pPr>
            <a:r>
              <a:rPr sz="1600" b="1" i="0">
                <a:solidFill>
                  <a:srgbClr val="0B0B0F"/>
                </a:solidFill>
                <a:latin typeface="Arial"/>
              </a:rPr>
              <a:t>A100 #2</a:t>
            </a:r>
          </a:p>
        </p:txBody>
      </p:sp>
      <p:sp>
        <p:nvSpPr>
          <p:cNvPr id="14" name="s14-text-12"/>
          <p:cNvSpPr txBox="1"/>
          <p:nvPr/>
        </p:nvSpPr>
        <p:spPr>
          <a:xfrm>
            <a:off x="5548571" y="3120252"/>
            <a:ext cx="415121"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40 GB</a:t>
            </a:r>
          </a:p>
        </p:txBody>
      </p:sp>
      <p:sp>
        <p:nvSpPr>
          <p:cNvPr id="15" name="s14-text-13"/>
          <p:cNvSpPr txBox="1"/>
          <p:nvPr/>
        </p:nvSpPr>
        <p:spPr>
          <a:xfrm>
            <a:off x="6505462" y="2834510"/>
            <a:ext cx="787281" cy="228594"/>
          </a:xfrm>
          <a:prstGeom prst="rect">
            <a:avLst/>
          </a:prstGeom>
          <a:noFill/>
        </p:spPr>
        <p:txBody>
          <a:bodyPr wrap="none" lIns="0" tIns="0" rIns="0" bIns="0" anchor="t">
            <a:noAutofit/>
          </a:bodyPr>
          <a:lstStyle/>
          <a:p>
            <a:pPr algn="l">
              <a:lnSpc>
                <a:spcPct val="100000"/>
              </a:lnSpc>
              <a:spcBef>
                <a:spcPts val="0"/>
              </a:spcBef>
              <a:spcAft>
                <a:spcPts val="0"/>
              </a:spcAft>
            </a:pPr>
            <a:r>
              <a:rPr sz="1600" b="1" i="0">
                <a:solidFill>
                  <a:srgbClr val="0B0B0F"/>
                </a:solidFill>
                <a:latin typeface="Arial"/>
              </a:rPr>
              <a:t>A100 #3</a:t>
            </a:r>
          </a:p>
        </p:txBody>
      </p:sp>
      <p:sp>
        <p:nvSpPr>
          <p:cNvPr id="16" name="s14-text-14"/>
          <p:cNvSpPr txBox="1"/>
          <p:nvPr/>
        </p:nvSpPr>
        <p:spPr>
          <a:xfrm>
            <a:off x="6691542" y="3120252"/>
            <a:ext cx="415121"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40 GB</a:t>
            </a:r>
          </a:p>
        </p:txBody>
      </p:sp>
      <p:sp>
        <p:nvSpPr>
          <p:cNvPr id="17" name="s14-text-15"/>
          <p:cNvSpPr txBox="1"/>
          <p:nvPr/>
        </p:nvSpPr>
        <p:spPr>
          <a:xfrm>
            <a:off x="2853212" y="3882233"/>
            <a:ext cx="4599369"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NVLink · state vector sharded across the four GPUs (CUDA-Q multi-GPU)</a:t>
            </a:r>
          </a:p>
        </p:txBody>
      </p:sp>
      <p:sp>
        <p:nvSpPr>
          <p:cNvPr id="18" name="s14-text-16"/>
          <p:cNvSpPr txBox="1"/>
          <p:nvPr/>
        </p:nvSpPr>
        <p:spPr>
          <a:xfrm>
            <a:off x="1492957" y="4358472"/>
            <a:ext cx="1351028" cy="228594"/>
          </a:xfrm>
          <a:prstGeom prst="rect">
            <a:avLst/>
          </a:prstGeom>
          <a:noFill/>
        </p:spPr>
        <p:txBody>
          <a:bodyPr wrap="none" lIns="0" tIns="0" rIns="0" bIns="0" anchor="t">
            <a:noAutofit/>
          </a:bodyPr>
          <a:lstStyle/>
          <a:p>
            <a:pPr algn="l">
              <a:lnSpc>
                <a:spcPct val="100000"/>
              </a:lnSpc>
              <a:spcBef>
                <a:spcPts val="0"/>
              </a:spcBef>
              <a:spcAft>
                <a:spcPts val="0"/>
              </a:spcAft>
            </a:pPr>
            <a:r>
              <a:rPr sz="1600" b="1" i="0">
                <a:solidFill>
                  <a:srgbClr val="0B0B0F"/>
                </a:solidFill>
                <a:latin typeface="Arial"/>
              </a:rPr>
              <a:t>Slingshot NIC</a:t>
            </a:r>
          </a:p>
        </p:txBody>
      </p:sp>
      <p:sp>
        <p:nvSpPr>
          <p:cNvPr id="19" name="s14-text-17"/>
          <p:cNvSpPr txBox="1"/>
          <p:nvPr/>
        </p:nvSpPr>
        <p:spPr>
          <a:xfrm>
            <a:off x="1712324" y="4644214"/>
            <a:ext cx="912294"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to other nodes</a:t>
            </a:r>
          </a:p>
        </p:txBody>
      </p:sp>
      <p:sp>
        <p:nvSpPr>
          <p:cNvPr id="20" name="s14-text-18"/>
          <p:cNvSpPr txBox="1"/>
          <p:nvPr/>
        </p:nvSpPr>
        <p:spPr>
          <a:xfrm>
            <a:off x="8947174" y="2834510"/>
            <a:ext cx="1910806" cy="311142"/>
          </a:xfrm>
          <a:prstGeom prst="rect">
            <a:avLst/>
          </a:prstGeom>
          <a:noFill/>
        </p:spPr>
        <p:txBody>
          <a:bodyPr wrap="none" lIns="0" tIns="0" rIns="0" bIns="0" anchor="t">
            <a:noAutofit/>
          </a:bodyPr>
          <a:lstStyle/>
          <a:p>
            <a:pPr algn="l">
              <a:lnSpc>
                <a:spcPct val="100000"/>
              </a:lnSpc>
              <a:spcBef>
                <a:spcPts val="0"/>
              </a:spcBef>
              <a:spcAft>
                <a:spcPts val="0"/>
              </a:spcAft>
            </a:pPr>
            <a:r>
              <a:rPr sz="2200" b="1" i="0" spc="-44">
                <a:solidFill>
                  <a:srgbClr val="0B0B0F"/>
                </a:solidFill>
                <a:latin typeface="Arial"/>
              </a:rPr>
              <a:t>… × 256 nodes</a:t>
            </a:r>
          </a:p>
        </p:txBody>
      </p:sp>
      <p:sp>
        <p:nvSpPr>
          <p:cNvPr id="21" name="s14-text-19"/>
          <p:cNvSpPr txBox="1"/>
          <p:nvPr/>
        </p:nvSpPr>
        <p:spPr>
          <a:xfrm>
            <a:off x="9012111" y="3234550"/>
            <a:ext cx="1780932"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a:solidFill>
                  <a:srgbClr val="50505B"/>
                </a:solidFill>
                <a:latin typeface="Arial"/>
              </a:rPr>
              <a:t>1,024 A100 GPUs · MPI</a:t>
            </a:r>
          </a:p>
        </p:txBody>
      </p:sp>
      <p:sp>
        <p:nvSpPr>
          <p:cNvPr id="22" name="s14-text-20"/>
          <p:cNvSpPr txBox="1"/>
          <p:nvPr/>
        </p:nvSpPr>
        <p:spPr>
          <a:xfrm>
            <a:off x="9186385" y="3539342"/>
            <a:ext cx="1432385"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42-qubit state vector in</a:t>
            </a:r>
          </a:p>
        </p:txBody>
      </p:sp>
      <p:sp>
        <p:nvSpPr>
          <p:cNvPr id="23" name="s14-text-21"/>
          <p:cNvSpPr txBox="1"/>
          <p:nvPr/>
        </p:nvSpPr>
        <p:spPr>
          <a:xfrm>
            <a:off x="9136033" y="3729837"/>
            <a:ext cx="1533090"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aggregate GPU memory</a:t>
            </a:r>
          </a:p>
        </p:txBody>
      </p:sp>
      <p:sp>
        <p:nvSpPr>
          <p:cNvPr id="24" name="s14-text-22"/>
          <p:cNvSpPr txBox="1"/>
          <p:nvPr/>
        </p:nvSpPr>
        <p:spPr>
          <a:xfrm>
            <a:off x="9194669" y="3983831"/>
            <a:ext cx="1415816"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≈100% GPU utilization</a:t>
            </a:r>
          </a:p>
        </p:txBody>
      </p:sp>
      <p:pic>
        <p:nvPicPr>
          <p:cNvPr id="26" name="s14-image-02" descr="Texas Tech University Double T"/>
          <p:cNvPicPr>
            <a:picLocks noChangeAspect="1"/>
          </p:cNvPicPr>
          <p:nvPr/>
        </p:nvPicPr>
        <p:blipFill>
          <a:blip r:embed="rId4"/>
          <a:stretch>
            <a:fillRect/>
          </a:stretch>
        </p:blipFill>
        <p:spPr>
          <a:xfrm>
            <a:off x="11055074" y="600060"/>
            <a:ext cx="190495" cy="222244"/>
          </a:xfrm>
          <a:prstGeom prst="rect">
            <a:avLst/>
          </a:prstGeom>
        </p:spPr>
      </p:pic>
      <p:sp>
        <p:nvSpPr>
          <p:cNvPr id="29"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30"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31"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10 / 71</a:t>
            </a:r>
          </a:p>
        </p:txBody>
      </p:sp>
      <p:sp>
        <p:nvSpPr>
          <p:cNvPr id="25" name="s3-text-02">
            <a:extLst>
              <a:ext uri="{FF2B5EF4-FFF2-40B4-BE49-F238E27FC236}">
                <a16:creationId xmlns:a16="http://schemas.microsoft.com/office/drawing/2014/main" id="{D6DE1D41-F417-53A0-706E-6544FA076FCB}"/>
              </a:ext>
            </a:extLst>
          </p:cNvPr>
          <p:cNvSpPr txBox="1"/>
          <p:nvPr/>
        </p:nvSpPr>
        <p:spPr>
          <a:xfrm>
            <a:off x="863578" y="920727"/>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Simulation</a:t>
            </a:r>
            <a:endParaRPr sz="4400" b="1" i="0" spc="-123" dirty="0">
              <a:solidFill>
                <a:srgbClr val="0B0B0F"/>
              </a:solidFill>
              <a:latin typeface="Arial"/>
            </a:endParaRPr>
          </a:p>
        </p:txBody>
      </p:sp>
      <p:pic>
        <p:nvPicPr>
          <p:cNvPr id="27" name="Picture 26">
            <a:extLst>
              <a:ext uri="{FF2B5EF4-FFF2-40B4-BE49-F238E27FC236}">
                <a16:creationId xmlns:a16="http://schemas.microsoft.com/office/drawing/2014/main" id="{B9F45B90-5EDC-FD6C-ED31-5CE859B724FC}"/>
              </a:ext>
            </a:extLst>
          </p:cNvPr>
          <p:cNvPicPr>
            <a:picLocks noChangeAspect="1"/>
          </p:cNvPicPr>
          <p:nvPr/>
        </p:nvPicPr>
        <p:blipFill>
          <a:blip r:embed="rId5"/>
          <a:srcRect l="42451"/>
          <a:stretch>
            <a:fillRect/>
          </a:stretch>
        </p:blipFill>
        <p:spPr>
          <a:xfrm>
            <a:off x="8947174" y="4923163"/>
            <a:ext cx="1593303" cy="1549400"/>
          </a:xfrm>
          <a:prstGeom prst="rect">
            <a:avLst/>
          </a:prstGeom>
        </p:spPr>
      </p:pic>
    </p:spTree>
    <p:extLst>
      <p:ext uri="{BB962C8B-B14F-4D97-AF65-F5344CB8AC3E}">
        <p14:creationId xmlns:p14="http://schemas.microsoft.com/office/powerpoint/2010/main" val="28802827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8F3629-1DDF-971E-6ADF-A5554B68BDD8}"/>
              </a:ext>
            </a:extLst>
          </p:cNvPr>
          <p:cNvPicPr>
            <a:picLocks noChangeAspect="1"/>
          </p:cNvPicPr>
          <p:nvPr/>
        </p:nvPicPr>
        <p:blipFill>
          <a:blip r:embed="rId2"/>
          <a:srcRect t="3050"/>
          <a:stretch>
            <a:fillRect/>
          </a:stretch>
        </p:blipFill>
        <p:spPr>
          <a:xfrm>
            <a:off x="533400" y="678297"/>
            <a:ext cx="5334750" cy="3627787"/>
          </a:xfrm>
          <a:prstGeom prst="rect">
            <a:avLst/>
          </a:prstGeom>
        </p:spPr>
      </p:pic>
      <p:sp>
        <p:nvSpPr>
          <p:cNvPr id="3" name="s6-box-01">
            <a:extLst>
              <a:ext uri="{FF2B5EF4-FFF2-40B4-BE49-F238E27FC236}">
                <a16:creationId xmlns:a16="http://schemas.microsoft.com/office/drawing/2014/main" id="{D4DA98E4-D976-8678-82C8-E33952E8444C}"/>
              </a:ext>
            </a:extLst>
          </p:cNvPr>
          <p:cNvSpPr/>
          <p:nvPr/>
        </p:nvSpPr>
        <p:spPr>
          <a:xfrm>
            <a:off x="6580679" y="809611"/>
            <a:ext cx="4826833" cy="4468445"/>
          </a:xfrm>
          <a:prstGeom prst="roundRect">
            <a:avLst>
              <a:gd name="adj" fmla="val 8836"/>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400" dirty="0"/>
              <a:t> </a:t>
            </a:r>
            <a:endParaRPr sz="2400" dirty="0">
              <a:solidFill>
                <a:schemeClr val="tx1"/>
              </a:solidFill>
            </a:endParaRPr>
          </a:p>
        </p:txBody>
      </p:sp>
      <p:pic>
        <p:nvPicPr>
          <p:cNvPr id="4" name="Picture 3">
            <a:extLst>
              <a:ext uri="{FF2B5EF4-FFF2-40B4-BE49-F238E27FC236}">
                <a16:creationId xmlns:a16="http://schemas.microsoft.com/office/drawing/2014/main" id="{4D71DA1A-E2B6-2DFE-DE5E-7BF797A02E1F}"/>
              </a:ext>
            </a:extLst>
          </p:cNvPr>
          <p:cNvPicPr>
            <a:picLocks noChangeAspect="1"/>
          </p:cNvPicPr>
          <p:nvPr/>
        </p:nvPicPr>
        <p:blipFill>
          <a:blip r:embed="rId3"/>
          <a:stretch>
            <a:fillRect/>
          </a:stretch>
        </p:blipFill>
        <p:spPr>
          <a:xfrm>
            <a:off x="7016671" y="674557"/>
            <a:ext cx="4066781" cy="3564358"/>
          </a:xfrm>
          <a:prstGeom prst="rect">
            <a:avLst/>
          </a:prstGeom>
        </p:spPr>
      </p:pic>
      <p:sp>
        <p:nvSpPr>
          <p:cNvPr id="6" name="TextBox 5">
            <a:extLst>
              <a:ext uri="{FF2B5EF4-FFF2-40B4-BE49-F238E27FC236}">
                <a16:creationId xmlns:a16="http://schemas.microsoft.com/office/drawing/2014/main" id="{5AC618F5-255A-CBC6-A999-90AD70CD6FBD}"/>
              </a:ext>
            </a:extLst>
          </p:cNvPr>
          <p:cNvSpPr txBox="1"/>
          <p:nvPr/>
        </p:nvSpPr>
        <p:spPr>
          <a:xfrm>
            <a:off x="7192528" y="4481468"/>
            <a:ext cx="4066781" cy="369332"/>
          </a:xfrm>
          <a:prstGeom prst="rect">
            <a:avLst/>
          </a:prstGeom>
          <a:noFill/>
        </p:spPr>
        <p:txBody>
          <a:bodyPr wrap="square" rtlCol="0">
            <a:spAutoFit/>
          </a:bodyPr>
          <a:lstStyle/>
          <a:p>
            <a:r>
              <a:rPr lang="en-US" dirty="0"/>
              <a:t>GPU -&gt; processes -&gt; warps -&gt; threads  </a:t>
            </a:r>
          </a:p>
        </p:txBody>
      </p:sp>
      <p:pic>
        <p:nvPicPr>
          <p:cNvPr id="11" name="Picture 10">
            <a:extLst>
              <a:ext uri="{FF2B5EF4-FFF2-40B4-BE49-F238E27FC236}">
                <a16:creationId xmlns:a16="http://schemas.microsoft.com/office/drawing/2014/main" id="{D87D7BC7-C9CE-C0B3-CB18-73393398A0DC}"/>
              </a:ext>
            </a:extLst>
          </p:cNvPr>
          <p:cNvPicPr>
            <a:picLocks noChangeAspect="1"/>
          </p:cNvPicPr>
          <p:nvPr/>
        </p:nvPicPr>
        <p:blipFill>
          <a:blip r:embed="rId4"/>
          <a:srcRect r="55467"/>
          <a:stretch>
            <a:fillRect/>
          </a:stretch>
        </p:blipFill>
        <p:spPr>
          <a:xfrm>
            <a:off x="8745975" y="5314010"/>
            <a:ext cx="1024650" cy="1287654"/>
          </a:xfrm>
          <a:prstGeom prst="rect">
            <a:avLst/>
          </a:prstGeom>
        </p:spPr>
      </p:pic>
      <p:sp>
        <p:nvSpPr>
          <p:cNvPr id="13"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4"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5"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11 / 71</a:t>
            </a:r>
          </a:p>
        </p:txBody>
      </p:sp>
      <p:sp>
        <p:nvSpPr>
          <p:cNvPr id="8" name="s3-text-02">
            <a:extLst>
              <a:ext uri="{FF2B5EF4-FFF2-40B4-BE49-F238E27FC236}">
                <a16:creationId xmlns:a16="http://schemas.microsoft.com/office/drawing/2014/main" id="{975B02DF-AC41-8329-F277-A9840EEB74E4}"/>
              </a:ext>
            </a:extLst>
          </p:cNvPr>
          <p:cNvSpPr txBox="1"/>
          <p:nvPr/>
        </p:nvSpPr>
        <p:spPr>
          <a:xfrm>
            <a:off x="394927" y="193525"/>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Simulation &amp; Results</a:t>
            </a:r>
            <a:endParaRPr sz="4400" b="1" i="0" spc="-123" dirty="0">
              <a:solidFill>
                <a:srgbClr val="0B0B0F"/>
              </a:solidFill>
              <a:latin typeface="Arial"/>
            </a:endParaRPr>
          </a:p>
        </p:txBody>
      </p:sp>
      <p:pic>
        <p:nvPicPr>
          <p:cNvPr id="9" name="Picture 8">
            <a:extLst>
              <a:ext uri="{FF2B5EF4-FFF2-40B4-BE49-F238E27FC236}">
                <a16:creationId xmlns:a16="http://schemas.microsoft.com/office/drawing/2014/main" id="{564D3B2B-4A29-326B-EE4A-AB6A599F6509}"/>
              </a:ext>
            </a:extLst>
          </p:cNvPr>
          <p:cNvPicPr>
            <a:picLocks noChangeAspect="1"/>
          </p:cNvPicPr>
          <p:nvPr/>
        </p:nvPicPr>
        <p:blipFill>
          <a:blip r:embed="rId5"/>
          <a:stretch>
            <a:fillRect/>
          </a:stretch>
        </p:blipFill>
        <p:spPr>
          <a:xfrm>
            <a:off x="479622" y="707717"/>
            <a:ext cx="10927890" cy="4654756"/>
          </a:xfrm>
          <a:prstGeom prst="rect">
            <a:avLst/>
          </a:prstGeom>
        </p:spPr>
      </p:pic>
      <p:pic>
        <p:nvPicPr>
          <p:cNvPr id="10" name="Picture 9" hidden="1">
            <a:extLst>
              <a:ext uri="{FF2B5EF4-FFF2-40B4-BE49-F238E27FC236}">
                <a16:creationId xmlns:a16="http://schemas.microsoft.com/office/drawing/2014/main" id="{7667374E-7FDB-3940-8D06-CEE9BD453F27}"/>
              </a:ext>
            </a:extLst>
          </p:cNvPr>
          <p:cNvPicPr>
            <a:picLocks noChangeAspect="1"/>
          </p:cNvPicPr>
          <p:nvPr/>
        </p:nvPicPr>
        <p:blipFill>
          <a:blip r:embed="rId6"/>
          <a:stretch>
            <a:fillRect/>
          </a:stretch>
        </p:blipFill>
        <p:spPr>
          <a:xfrm>
            <a:off x="-171623" y="891124"/>
            <a:ext cx="12363623" cy="5075752"/>
          </a:xfrm>
          <a:prstGeom prst="rect">
            <a:avLst/>
          </a:prstGeom>
        </p:spPr>
      </p:pic>
      <p:pic>
        <p:nvPicPr>
          <p:cNvPr id="12" name="Picture 11">
            <a:extLst>
              <a:ext uri="{FF2B5EF4-FFF2-40B4-BE49-F238E27FC236}">
                <a16:creationId xmlns:a16="http://schemas.microsoft.com/office/drawing/2014/main" id="{45B68F7B-69B6-D704-CCEE-4E8D465B6A8B}"/>
              </a:ext>
            </a:extLst>
          </p:cNvPr>
          <p:cNvPicPr>
            <a:picLocks noChangeAspect="1"/>
          </p:cNvPicPr>
          <p:nvPr/>
        </p:nvPicPr>
        <p:blipFill>
          <a:blip r:embed="rId6"/>
          <a:stretch>
            <a:fillRect/>
          </a:stretch>
        </p:blipFill>
        <p:spPr>
          <a:xfrm>
            <a:off x="38387" y="882085"/>
            <a:ext cx="11810360" cy="4848616"/>
          </a:xfrm>
          <a:prstGeom prst="rect">
            <a:avLst/>
          </a:prstGeom>
        </p:spPr>
      </p:pic>
    </p:spTree>
    <p:extLst>
      <p:ext uri="{BB962C8B-B14F-4D97-AF65-F5344CB8AC3E}">
        <p14:creationId xmlns:p14="http://schemas.microsoft.com/office/powerpoint/2010/main" val="1193207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13BBD9-52C1-9D65-71FD-561339B05D49}"/>
              </a:ext>
            </a:extLst>
          </p:cNvPr>
          <p:cNvPicPr>
            <a:picLocks noChangeAspect="1"/>
          </p:cNvPicPr>
          <p:nvPr/>
        </p:nvPicPr>
        <p:blipFill>
          <a:blip r:embed="rId2"/>
          <a:stretch>
            <a:fillRect/>
          </a:stretch>
        </p:blipFill>
        <p:spPr>
          <a:xfrm>
            <a:off x="9658557" y="3303156"/>
            <a:ext cx="2108200" cy="1003300"/>
          </a:xfrm>
          <a:prstGeom prst="rect">
            <a:avLst/>
          </a:prstGeom>
        </p:spPr>
      </p:pic>
      <p:pic>
        <p:nvPicPr>
          <p:cNvPr id="5" name="Picture 4">
            <a:extLst>
              <a:ext uri="{FF2B5EF4-FFF2-40B4-BE49-F238E27FC236}">
                <a16:creationId xmlns:a16="http://schemas.microsoft.com/office/drawing/2014/main" id="{AF4DF910-BFD3-08F7-2231-623EC4F17B0E}"/>
              </a:ext>
            </a:extLst>
          </p:cNvPr>
          <p:cNvPicPr>
            <a:picLocks noChangeAspect="1"/>
          </p:cNvPicPr>
          <p:nvPr/>
        </p:nvPicPr>
        <p:blipFill>
          <a:blip r:embed="rId3"/>
          <a:stretch>
            <a:fillRect/>
          </a:stretch>
        </p:blipFill>
        <p:spPr>
          <a:xfrm>
            <a:off x="557920" y="1130509"/>
            <a:ext cx="5710444" cy="4197743"/>
          </a:xfrm>
          <a:prstGeom prst="rect">
            <a:avLst/>
          </a:prstGeom>
        </p:spPr>
      </p:pic>
      <p:pic>
        <p:nvPicPr>
          <p:cNvPr id="6" name="Picture 5" descr="Getting Started with Podman | Podman">
            <a:extLst>
              <a:ext uri="{FF2B5EF4-FFF2-40B4-BE49-F238E27FC236}">
                <a16:creationId xmlns:a16="http://schemas.microsoft.com/office/drawing/2014/main" id="{821CE4DF-1FD8-BE47-BA31-9F1A7E2DF3BC}"/>
              </a:ext>
            </a:extLst>
          </p:cNvPr>
          <p:cNvPicPr>
            <a:picLocks noChangeAspect="1"/>
          </p:cNvPicPr>
          <p:nvPr/>
        </p:nvPicPr>
        <p:blipFill>
          <a:blip r:embed="rId4"/>
          <a:stretch>
            <a:fillRect/>
          </a:stretch>
        </p:blipFill>
        <p:spPr>
          <a:xfrm>
            <a:off x="7555302" y="4299225"/>
            <a:ext cx="2750367" cy="908492"/>
          </a:xfrm>
          <a:prstGeom prst="rect">
            <a:avLst/>
          </a:prstGeom>
        </p:spPr>
      </p:pic>
      <p:pic>
        <p:nvPicPr>
          <p:cNvPr id="3" name="Picture 2">
            <a:extLst>
              <a:ext uri="{FF2B5EF4-FFF2-40B4-BE49-F238E27FC236}">
                <a16:creationId xmlns:a16="http://schemas.microsoft.com/office/drawing/2014/main" id="{3C40DDCA-2AA1-B3AF-69C0-4CDE729B8AE7}"/>
              </a:ext>
            </a:extLst>
          </p:cNvPr>
          <p:cNvPicPr>
            <a:picLocks noChangeAspect="1"/>
          </p:cNvPicPr>
          <p:nvPr/>
        </p:nvPicPr>
        <p:blipFill>
          <a:blip r:embed="rId5"/>
          <a:srcRect t="12493"/>
          <a:stretch>
            <a:fillRect/>
          </a:stretch>
        </p:blipFill>
        <p:spPr>
          <a:xfrm>
            <a:off x="6440131" y="977541"/>
            <a:ext cx="5326626" cy="3165797"/>
          </a:xfrm>
          <a:prstGeom prst="rect">
            <a:avLst/>
          </a:prstGeom>
        </p:spPr>
      </p:pic>
      <p:sp>
        <p:nvSpPr>
          <p:cNvPr id="7" name="TextBox 6">
            <a:extLst>
              <a:ext uri="{FF2B5EF4-FFF2-40B4-BE49-F238E27FC236}">
                <a16:creationId xmlns:a16="http://schemas.microsoft.com/office/drawing/2014/main" id="{E6690398-AB74-EDCC-05D4-630C97B591D4}"/>
              </a:ext>
            </a:extLst>
          </p:cNvPr>
          <p:cNvSpPr txBox="1"/>
          <p:nvPr/>
        </p:nvSpPr>
        <p:spPr>
          <a:xfrm>
            <a:off x="6268364" y="5149661"/>
            <a:ext cx="1859933" cy="1323439"/>
          </a:xfrm>
          <a:prstGeom prst="rect">
            <a:avLst/>
          </a:prstGeom>
          <a:noFill/>
        </p:spPr>
        <p:txBody>
          <a:bodyPr wrap="square" rtlCol="0">
            <a:spAutoFit/>
          </a:bodyPr>
          <a:lstStyle/>
          <a:p>
            <a:r>
              <a:rPr lang="en-US" sz="2000" dirty="0"/>
              <a:t>Nvidia collaboration</a:t>
            </a:r>
          </a:p>
          <a:p>
            <a:r>
              <a:rPr lang="en-US" sz="2000" dirty="0"/>
              <a:t>redesign </a:t>
            </a:r>
            <a:r>
              <a:rPr lang="en-US" sz="2000" dirty="0" err="1"/>
              <a:t>CudaQ</a:t>
            </a:r>
            <a:r>
              <a:rPr lang="en-US" sz="2000" dirty="0"/>
              <a:t> framework</a:t>
            </a:r>
          </a:p>
        </p:txBody>
      </p:sp>
      <p:sp>
        <p:nvSpPr>
          <p:cNvPr id="8" name="TextBox 7">
            <a:extLst>
              <a:ext uri="{FF2B5EF4-FFF2-40B4-BE49-F238E27FC236}">
                <a16:creationId xmlns:a16="http://schemas.microsoft.com/office/drawing/2014/main" id="{987A04DF-C5D5-F344-18E1-094B512F0A40}"/>
              </a:ext>
            </a:extLst>
          </p:cNvPr>
          <p:cNvSpPr txBox="1"/>
          <p:nvPr/>
        </p:nvSpPr>
        <p:spPr>
          <a:xfrm>
            <a:off x="8637701" y="5372627"/>
            <a:ext cx="2916119" cy="1015663"/>
          </a:xfrm>
          <a:prstGeom prst="rect">
            <a:avLst/>
          </a:prstGeom>
          <a:noFill/>
        </p:spPr>
        <p:txBody>
          <a:bodyPr wrap="none" rtlCol="0">
            <a:spAutoFit/>
          </a:bodyPr>
          <a:lstStyle/>
          <a:p>
            <a:r>
              <a:rPr lang="en-US" sz="2000" dirty="0"/>
              <a:t>Mathematical </a:t>
            </a:r>
          </a:p>
          <a:p>
            <a:r>
              <a:rPr lang="en-US" sz="2000" dirty="0"/>
              <a:t>Tensors store gate-by-gate</a:t>
            </a:r>
          </a:p>
          <a:p>
            <a:r>
              <a:rPr lang="en-US" sz="2000" dirty="0"/>
              <a:t> kernel transformation</a:t>
            </a:r>
          </a:p>
        </p:txBody>
      </p:sp>
      <p:sp>
        <p:nvSpPr>
          <p:cNvPr id="10"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1"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2"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12 / 71</a:t>
            </a:r>
          </a:p>
        </p:txBody>
      </p:sp>
      <p:sp>
        <p:nvSpPr>
          <p:cNvPr id="9" name="s3-text-02">
            <a:extLst>
              <a:ext uri="{FF2B5EF4-FFF2-40B4-BE49-F238E27FC236}">
                <a16:creationId xmlns:a16="http://schemas.microsoft.com/office/drawing/2014/main" id="{713E27AC-F15C-F50E-20E0-8D019F561D73}"/>
              </a:ext>
            </a:extLst>
          </p:cNvPr>
          <p:cNvSpPr txBox="1"/>
          <p:nvPr/>
        </p:nvSpPr>
        <p:spPr>
          <a:xfrm>
            <a:off x="533400" y="361396"/>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Simulation</a:t>
            </a:r>
            <a:endParaRPr sz="4400" b="1" i="0" spc="-123" dirty="0">
              <a:solidFill>
                <a:srgbClr val="0B0B0F"/>
              </a:solidFill>
              <a:latin typeface="Arial"/>
            </a:endParaRPr>
          </a:p>
        </p:txBody>
      </p:sp>
      <p:sp>
        <p:nvSpPr>
          <p:cNvPr id="13" name="TextBox 12">
            <a:extLst>
              <a:ext uri="{FF2B5EF4-FFF2-40B4-BE49-F238E27FC236}">
                <a16:creationId xmlns:a16="http://schemas.microsoft.com/office/drawing/2014/main" id="{961D04B8-15D2-2022-EB20-70857B9E0D44}"/>
              </a:ext>
            </a:extLst>
          </p:cNvPr>
          <p:cNvSpPr txBox="1"/>
          <p:nvPr/>
        </p:nvSpPr>
        <p:spPr>
          <a:xfrm>
            <a:off x="2057400" y="5608406"/>
            <a:ext cx="2137765" cy="461665"/>
          </a:xfrm>
          <a:prstGeom prst="rect">
            <a:avLst/>
          </a:prstGeom>
          <a:noFill/>
        </p:spPr>
        <p:txBody>
          <a:bodyPr wrap="none" rtlCol="0">
            <a:spAutoFit/>
          </a:bodyPr>
          <a:lstStyle/>
          <a:p>
            <a:r>
              <a:rPr lang="en-US" sz="2400" dirty="0"/>
              <a:t>Main take away</a:t>
            </a:r>
          </a:p>
        </p:txBody>
      </p:sp>
    </p:spTree>
    <p:extLst>
      <p:ext uri="{BB962C8B-B14F-4D97-AF65-F5344CB8AC3E}">
        <p14:creationId xmlns:p14="http://schemas.microsoft.com/office/powerpoint/2010/main" val="25008505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8C3B1-99E7-B512-1583-732D7A74DB53}"/>
            </a:ext>
          </a:extLst>
        </p:cNvPr>
        <p:cNvGrpSpPr/>
        <p:nvPr/>
      </p:nvGrpSpPr>
      <p:grpSpPr>
        <a:xfrm>
          <a:off x="0" y="0"/>
          <a:ext cx="0" cy="0"/>
          <a:chOff x="0" y="0"/>
          <a:chExt cx="0" cy="0"/>
        </a:xfrm>
      </p:grpSpPr>
      <p:sp>
        <p:nvSpPr>
          <p:cNvPr id="3" name="s3-text-02">
            <a:extLst>
              <a:ext uri="{FF2B5EF4-FFF2-40B4-BE49-F238E27FC236}">
                <a16:creationId xmlns:a16="http://schemas.microsoft.com/office/drawing/2014/main" id="{C0B13066-D469-88AE-B7EE-F00E31EF2BEF}"/>
              </a:ext>
            </a:extLst>
          </p:cNvPr>
          <p:cNvSpPr txBox="1"/>
          <p:nvPr/>
        </p:nvSpPr>
        <p:spPr>
          <a:xfrm>
            <a:off x="888978" y="575058"/>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Applications &amp; Research</a:t>
            </a:r>
            <a:endParaRPr sz="4400" b="1" i="0" spc="-123" dirty="0">
              <a:solidFill>
                <a:srgbClr val="0B0B0F"/>
              </a:solidFill>
              <a:latin typeface="Arial"/>
            </a:endParaRPr>
          </a:p>
        </p:txBody>
      </p:sp>
      <p:sp>
        <p:nvSpPr>
          <p:cNvPr id="4" name="!!L1-bg">
            <a:extLst>
              <a:ext uri="{FF2B5EF4-FFF2-40B4-BE49-F238E27FC236}">
                <a16:creationId xmlns:a16="http://schemas.microsoft.com/office/drawing/2014/main" id="{2DBF875F-B823-6699-1E37-9384FB5CD903}"/>
              </a:ext>
            </a:extLst>
          </p:cNvPr>
          <p:cNvSpPr/>
          <p:nvPr/>
        </p:nvSpPr>
        <p:spPr>
          <a:xfrm>
            <a:off x="888978" y="1634390"/>
            <a:ext cx="1960811" cy="3301917"/>
          </a:xfrm>
          <a:prstGeom prst="roundRect">
            <a:avLst>
              <a:gd name="adj" fmla="val 7772"/>
            </a:avLst>
          </a:prstGeom>
          <a:solidFill>
            <a:schemeClr val="tx1">
              <a:alpha val="4000"/>
            </a:schemeClr>
          </a:solidFill>
          <a:ln w="6350">
            <a:solidFill>
              <a:srgbClr val="000000">
                <a:alpha val="3623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s3-text-03">
            <a:extLst>
              <a:ext uri="{FF2B5EF4-FFF2-40B4-BE49-F238E27FC236}">
                <a16:creationId xmlns:a16="http://schemas.microsoft.com/office/drawing/2014/main" id="{213CFFD4-25E3-D1BD-45B6-689C398DBD07}"/>
              </a:ext>
            </a:extLst>
          </p:cNvPr>
          <p:cNvSpPr txBox="1"/>
          <p:nvPr/>
        </p:nvSpPr>
        <p:spPr>
          <a:xfrm>
            <a:off x="1104872"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01 · RQ1 · Scale</a:t>
            </a:r>
          </a:p>
        </p:txBody>
      </p:sp>
      <p:sp>
        <p:nvSpPr>
          <p:cNvPr id="6" name="!!L1-t">
            <a:extLst>
              <a:ext uri="{FF2B5EF4-FFF2-40B4-BE49-F238E27FC236}">
                <a16:creationId xmlns:a16="http://schemas.microsoft.com/office/drawing/2014/main" id="{05689407-8452-9ABE-E100-927C4F323DF8}"/>
              </a:ext>
            </a:extLst>
          </p:cNvPr>
          <p:cNvSpPr txBox="1"/>
          <p:nvPr/>
        </p:nvSpPr>
        <p:spPr>
          <a:xfrm>
            <a:off x="1104872" y="2155077"/>
            <a:ext cx="1279295" cy="285743"/>
          </a:xfrm>
          <a:prstGeom prst="rect">
            <a:avLst/>
          </a:prstGeom>
          <a:noFill/>
        </p:spPr>
        <p:txBody>
          <a:bodyPr wrap="none" lIns="0" tIns="0" rIns="0" bIns="0" anchor="t">
            <a:noAutofit/>
          </a:bodyPr>
          <a:lstStyle/>
          <a:p>
            <a:pPr algn="l">
              <a:lnSpc>
                <a:spcPts val="2400"/>
              </a:lnSpc>
              <a:spcBef>
                <a:spcPts val="0"/>
              </a:spcBef>
              <a:spcAft>
                <a:spcPts val="0"/>
              </a:spcAft>
            </a:pPr>
            <a:r>
              <a:rPr sz="2000" b="1" i="0" spc="-30" dirty="0">
                <a:solidFill>
                  <a:srgbClr val="0B0B0F"/>
                </a:solidFill>
                <a:latin typeface="Arial"/>
              </a:rPr>
              <a:t>Simulation</a:t>
            </a:r>
          </a:p>
        </p:txBody>
      </p:sp>
      <p:sp>
        <p:nvSpPr>
          <p:cNvPr id="7" name="s3-text-05">
            <a:extLst>
              <a:ext uri="{FF2B5EF4-FFF2-40B4-BE49-F238E27FC236}">
                <a16:creationId xmlns:a16="http://schemas.microsoft.com/office/drawing/2014/main" id="{F8E2D95E-A4E7-C33B-F9C4-F5C67C3B2088}"/>
              </a:ext>
            </a:extLst>
          </p:cNvPr>
          <p:cNvSpPr txBox="1"/>
          <p:nvPr/>
        </p:nvSpPr>
        <p:spPr>
          <a:xfrm>
            <a:off x="1104872"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GPU </a:t>
            </a:r>
            <a:r>
              <a:rPr lang="en-US" sz="1300" b="0" i="0" dirty="0">
                <a:solidFill>
                  <a:srgbClr val="50505B"/>
                </a:solidFill>
                <a:latin typeface="Arial"/>
              </a:rPr>
              <a:t>/ QPU </a:t>
            </a:r>
            <a:r>
              <a:rPr sz="1300" b="0" i="0" dirty="0">
                <a:solidFill>
                  <a:srgbClr val="50505B"/>
                </a:solidFill>
                <a:latin typeface="Arial"/>
              </a:rPr>
              <a:t>simulation beyond hardware reach</a:t>
            </a:r>
          </a:p>
        </p:txBody>
      </p:sp>
      <p:sp>
        <p:nvSpPr>
          <p:cNvPr id="8" name="!!L2-bg">
            <a:extLst>
              <a:ext uri="{FF2B5EF4-FFF2-40B4-BE49-F238E27FC236}">
                <a16:creationId xmlns:a16="http://schemas.microsoft.com/office/drawing/2014/main" id="{4431FE84-73D9-64B7-1035-A04CE7C56972}"/>
              </a:ext>
            </a:extLst>
          </p:cNvPr>
          <p:cNvSpPr/>
          <p:nvPr/>
        </p:nvSpPr>
        <p:spPr>
          <a:xfrm>
            <a:off x="3002185" y="1634390"/>
            <a:ext cx="1960811" cy="3301917"/>
          </a:xfrm>
          <a:prstGeom prst="roundRect">
            <a:avLst>
              <a:gd name="adj" fmla="val 7772"/>
            </a:avLst>
          </a:prstGeom>
          <a:solidFill>
            <a:schemeClr val="accent2">
              <a:alpha val="29000"/>
            </a:scheme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dirty="0"/>
          </a:p>
        </p:txBody>
      </p:sp>
      <p:sp>
        <p:nvSpPr>
          <p:cNvPr id="9" name="s3-text-06">
            <a:extLst>
              <a:ext uri="{FF2B5EF4-FFF2-40B4-BE49-F238E27FC236}">
                <a16:creationId xmlns:a16="http://schemas.microsoft.com/office/drawing/2014/main" id="{6EAA9729-0FDE-CE9E-2C35-2EDF123F061F}"/>
              </a:ext>
            </a:extLst>
          </p:cNvPr>
          <p:cNvSpPr txBox="1"/>
          <p:nvPr/>
        </p:nvSpPr>
        <p:spPr>
          <a:xfrm>
            <a:off x="3218080"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02 · RQ2 · </a:t>
            </a:r>
            <a:r>
              <a:rPr lang="en-US" sz="950" spc="57" dirty="0">
                <a:solidFill>
                  <a:srgbClr val="7B7B86"/>
                </a:solidFill>
                <a:latin typeface="Courier New"/>
              </a:rPr>
              <a:t>QIP</a:t>
            </a:r>
            <a:endParaRPr sz="950" b="0" i="0" spc="57" dirty="0">
              <a:solidFill>
                <a:srgbClr val="7B7B86"/>
              </a:solidFill>
              <a:latin typeface="Courier New"/>
            </a:endParaRPr>
          </a:p>
        </p:txBody>
      </p:sp>
      <p:sp>
        <p:nvSpPr>
          <p:cNvPr id="10" name="!!L2-t">
            <a:extLst>
              <a:ext uri="{FF2B5EF4-FFF2-40B4-BE49-F238E27FC236}">
                <a16:creationId xmlns:a16="http://schemas.microsoft.com/office/drawing/2014/main" id="{BC20D7A4-2E13-BDAD-757A-20EDB8938271}"/>
              </a:ext>
            </a:extLst>
          </p:cNvPr>
          <p:cNvSpPr txBox="1"/>
          <p:nvPr/>
        </p:nvSpPr>
        <p:spPr>
          <a:xfrm>
            <a:off x="3218080" y="2155077"/>
            <a:ext cx="1321561" cy="285743"/>
          </a:xfrm>
          <a:prstGeom prst="rect">
            <a:avLst/>
          </a:prstGeom>
          <a:noFill/>
        </p:spPr>
        <p:txBody>
          <a:bodyPr wrap="none" lIns="0" tIns="0" rIns="0" bIns="0" anchor="t">
            <a:noAutofit/>
          </a:bodyPr>
          <a:lstStyle/>
          <a:p>
            <a:pPr algn="l">
              <a:lnSpc>
                <a:spcPts val="2400"/>
              </a:lnSpc>
              <a:spcBef>
                <a:spcPts val="0"/>
              </a:spcBef>
              <a:spcAft>
                <a:spcPts val="0"/>
              </a:spcAft>
            </a:pPr>
            <a:r>
              <a:rPr sz="2000" b="1" i="0" spc="-30" dirty="0">
                <a:solidFill>
                  <a:srgbClr val="0B0B0F"/>
                </a:solidFill>
                <a:latin typeface="Arial"/>
              </a:rPr>
              <a:t>Algorithms</a:t>
            </a:r>
          </a:p>
        </p:txBody>
      </p:sp>
      <p:sp>
        <p:nvSpPr>
          <p:cNvPr id="11" name="s3-text-08">
            <a:extLst>
              <a:ext uri="{FF2B5EF4-FFF2-40B4-BE49-F238E27FC236}">
                <a16:creationId xmlns:a16="http://schemas.microsoft.com/office/drawing/2014/main" id="{7F0CEC1E-76F5-C27F-A126-A5DE1B9AD193}"/>
              </a:ext>
            </a:extLst>
          </p:cNvPr>
          <p:cNvSpPr txBox="1"/>
          <p:nvPr/>
        </p:nvSpPr>
        <p:spPr>
          <a:xfrm>
            <a:off x="3218080"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Structure from problem and device, not black-box search</a:t>
            </a:r>
          </a:p>
        </p:txBody>
      </p:sp>
      <p:sp>
        <p:nvSpPr>
          <p:cNvPr id="12" name="!!L3-bg">
            <a:extLst>
              <a:ext uri="{FF2B5EF4-FFF2-40B4-BE49-F238E27FC236}">
                <a16:creationId xmlns:a16="http://schemas.microsoft.com/office/drawing/2014/main" id="{7759702B-0A0E-1B61-BD34-1EC64EEFAE98}"/>
              </a:ext>
            </a:extLst>
          </p:cNvPr>
          <p:cNvSpPr/>
          <p:nvPr/>
        </p:nvSpPr>
        <p:spPr>
          <a:xfrm>
            <a:off x="7228600"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s3-text-09">
            <a:extLst>
              <a:ext uri="{FF2B5EF4-FFF2-40B4-BE49-F238E27FC236}">
                <a16:creationId xmlns:a16="http://schemas.microsoft.com/office/drawing/2014/main" id="{FF103024-B37C-4A84-7C4D-1BBBCF885926}"/>
              </a:ext>
            </a:extLst>
          </p:cNvPr>
          <p:cNvSpPr txBox="1"/>
          <p:nvPr/>
        </p:nvSpPr>
        <p:spPr>
          <a:xfrm>
            <a:off x="7444495"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04 · RQ3 · </a:t>
            </a:r>
            <a:r>
              <a:rPr lang="en-US" sz="950" b="0" i="0" spc="57" dirty="0">
                <a:solidFill>
                  <a:srgbClr val="7B7B86"/>
                </a:solidFill>
                <a:latin typeface="Courier New"/>
              </a:rPr>
              <a:t>LLM</a:t>
            </a:r>
            <a:endParaRPr sz="950" b="0" i="0" spc="57" dirty="0">
              <a:solidFill>
                <a:srgbClr val="7B7B86"/>
              </a:solidFill>
              <a:latin typeface="Courier New"/>
            </a:endParaRPr>
          </a:p>
        </p:txBody>
      </p:sp>
      <p:sp>
        <p:nvSpPr>
          <p:cNvPr id="14" name="!!L3-t">
            <a:extLst>
              <a:ext uri="{FF2B5EF4-FFF2-40B4-BE49-F238E27FC236}">
                <a16:creationId xmlns:a16="http://schemas.microsoft.com/office/drawing/2014/main" id="{F8B73BF9-B9EC-BD46-00E4-C3B9C704007D}"/>
              </a:ext>
            </a:extLst>
          </p:cNvPr>
          <p:cNvSpPr txBox="1"/>
          <p:nvPr/>
        </p:nvSpPr>
        <p:spPr>
          <a:xfrm>
            <a:off x="7444495" y="2155077"/>
            <a:ext cx="1541722" cy="571486"/>
          </a:xfrm>
          <a:prstGeom prst="rect">
            <a:avLst/>
          </a:prstGeom>
          <a:noFill/>
        </p:spPr>
        <p:txBody>
          <a:bodyPr wrap="squar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LLMs</a:t>
            </a:r>
            <a:endParaRPr sz="2000" b="1" i="0" spc="-30" dirty="0">
              <a:solidFill>
                <a:srgbClr val="0B0B0F"/>
              </a:solidFill>
              <a:latin typeface="Arial"/>
            </a:endParaRPr>
          </a:p>
        </p:txBody>
      </p:sp>
      <p:sp>
        <p:nvSpPr>
          <p:cNvPr id="15" name="s3-text-11">
            <a:extLst>
              <a:ext uri="{FF2B5EF4-FFF2-40B4-BE49-F238E27FC236}">
                <a16:creationId xmlns:a16="http://schemas.microsoft.com/office/drawing/2014/main" id="{6C3002CE-3F86-F941-9E01-DB05AF060FEE}"/>
              </a:ext>
            </a:extLst>
          </p:cNvPr>
          <p:cNvSpPr txBox="1"/>
          <p:nvPr/>
        </p:nvSpPr>
        <p:spPr>
          <a:xfrm>
            <a:off x="7701712" y="4190932"/>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lang="en-US" sz="1300" b="0" i="0" dirty="0">
                <a:solidFill>
                  <a:srgbClr val="50505B"/>
                </a:solidFill>
                <a:latin typeface="Arial"/>
              </a:rPr>
              <a:t>AI for quantum </a:t>
            </a:r>
            <a:endParaRPr sz="1300" b="0" i="0" dirty="0">
              <a:solidFill>
                <a:srgbClr val="50505B"/>
              </a:solidFill>
              <a:latin typeface="Arial"/>
            </a:endParaRPr>
          </a:p>
        </p:txBody>
      </p:sp>
      <p:sp>
        <p:nvSpPr>
          <p:cNvPr id="16" name="!!L4-bg">
            <a:extLst>
              <a:ext uri="{FF2B5EF4-FFF2-40B4-BE49-F238E27FC236}">
                <a16:creationId xmlns:a16="http://schemas.microsoft.com/office/drawing/2014/main" id="{0EBA306C-A4E9-E69A-EDAB-A427253610EA}"/>
              </a:ext>
            </a:extLst>
          </p:cNvPr>
          <p:cNvSpPr/>
          <p:nvPr/>
        </p:nvSpPr>
        <p:spPr>
          <a:xfrm>
            <a:off x="5115392"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s3-text-12">
            <a:extLst>
              <a:ext uri="{FF2B5EF4-FFF2-40B4-BE49-F238E27FC236}">
                <a16:creationId xmlns:a16="http://schemas.microsoft.com/office/drawing/2014/main" id="{60432D9B-5376-DC76-6955-6D22DEFE696A}"/>
              </a:ext>
            </a:extLst>
          </p:cNvPr>
          <p:cNvSpPr txBox="1"/>
          <p:nvPr/>
        </p:nvSpPr>
        <p:spPr>
          <a:xfrm>
            <a:off x="5331286"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03 · RQ4 · Synthesis</a:t>
            </a:r>
          </a:p>
        </p:txBody>
      </p:sp>
      <p:sp>
        <p:nvSpPr>
          <p:cNvPr id="18" name="!!L4-t">
            <a:extLst>
              <a:ext uri="{FF2B5EF4-FFF2-40B4-BE49-F238E27FC236}">
                <a16:creationId xmlns:a16="http://schemas.microsoft.com/office/drawing/2014/main" id="{156DD39D-1B18-D317-B29E-D82A1C11DD57}"/>
              </a:ext>
            </a:extLst>
          </p:cNvPr>
          <p:cNvSpPr txBox="1"/>
          <p:nvPr/>
        </p:nvSpPr>
        <p:spPr>
          <a:xfrm>
            <a:off x="5331286" y="2155077"/>
            <a:ext cx="1184741" cy="285743"/>
          </a:xfrm>
          <a:prstGeom prst="rect">
            <a:avLst/>
          </a:prstGeom>
          <a:noFill/>
        </p:spPr>
        <p:txBody>
          <a:bodyPr wrap="non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Optimization</a:t>
            </a:r>
            <a:endParaRPr sz="2000" b="1" i="0" spc="-30" dirty="0">
              <a:solidFill>
                <a:srgbClr val="0B0B0F"/>
              </a:solidFill>
              <a:latin typeface="Arial"/>
            </a:endParaRPr>
          </a:p>
        </p:txBody>
      </p:sp>
      <p:sp>
        <p:nvSpPr>
          <p:cNvPr id="19" name="s3-text-14">
            <a:extLst>
              <a:ext uri="{FF2B5EF4-FFF2-40B4-BE49-F238E27FC236}">
                <a16:creationId xmlns:a16="http://schemas.microsoft.com/office/drawing/2014/main" id="{B0CE0B60-90DB-F43B-FA68-8A4B00C0737B}"/>
              </a:ext>
            </a:extLst>
          </p:cNvPr>
          <p:cNvSpPr txBox="1"/>
          <p:nvPr/>
        </p:nvSpPr>
        <p:spPr>
          <a:xfrm>
            <a:off x="5331286"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AI/HPC synthesis within fault-tolerant budgets</a:t>
            </a:r>
          </a:p>
        </p:txBody>
      </p:sp>
      <p:sp>
        <p:nvSpPr>
          <p:cNvPr id="20" name="!!L5-bg">
            <a:extLst>
              <a:ext uri="{FF2B5EF4-FFF2-40B4-BE49-F238E27FC236}">
                <a16:creationId xmlns:a16="http://schemas.microsoft.com/office/drawing/2014/main" id="{989EC0D8-29F4-B84F-D3EA-4CAEF8AFE9B2}"/>
              </a:ext>
            </a:extLst>
          </p:cNvPr>
          <p:cNvSpPr/>
          <p:nvPr/>
        </p:nvSpPr>
        <p:spPr>
          <a:xfrm>
            <a:off x="9360956"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s3-text-15">
            <a:extLst>
              <a:ext uri="{FF2B5EF4-FFF2-40B4-BE49-F238E27FC236}">
                <a16:creationId xmlns:a16="http://schemas.microsoft.com/office/drawing/2014/main" id="{8DD809F5-AA0C-C367-F20D-93965DD865A8}"/>
              </a:ext>
            </a:extLst>
          </p:cNvPr>
          <p:cNvSpPr txBox="1"/>
          <p:nvPr/>
        </p:nvSpPr>
        <p:spPr>
          <a:xfrm>
            <a:off x="9557702"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05 · RQ5 · Trust</a:t>
            </a:r>
          </a:p>
        </p:txBody>
      </p:sp>
      <p:sp>
        <p:nvSpPr>
          <p:cNvPr id="22" name="!!L5-t">
            <a:extLst>
              <a:ext uri="{FF2B5EF4-FFF2-40B4-BE49-F238E27FC236}">
                <a16:creationId xmlns:a16="http://schemas.microsoft.com/office/drawing/2014/main" id="{74D18DB3-6A0E-84A8-B980-6FEBE9081B17}"/>
              </a:ext>
            </a:extLst>
          </p:cNvPr>
          <p:cNvSpPr txBox="1"/>
          <p:nvPr/>
        </p:nvSpPr>
        <p:spPr>
          <a:xfrm>
            <a:off x="9557702" y="2155077"/>
            <a:ext cx="620995" cy="285743"/>
          </a:xfrm>
          <a:prstGeom prst="rect">
            <a:avLst/>
          </a:prstGeom>
          <a:noFill/>
        </p:spPr>
        <p:txBody>
          <a:bodyPr wrap="non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QEC</a:t>
            </a:r>
            <a:endParaRPr sz="2000" b="1" i="0" spc="-30" dirty="0">
              <a:solidFill>
                <a:srgbClr val="0B0B0F"/>
              </a:solidFill>
              <a:latin typeface="Arial"/>
            </a:endParaRPr>
          </a:p>
        </p:txBody>
      </p:sp>
      <p:sp>
        <p:nvSpPr>
          <p:cNvPr id="23" name="s3-text-17">
            <a:extLst>
              <a:ext uri="{FF2B5EF4-FFF2-40B4-BE49-F238E27FC236}">
                <a16:creationId xmlns:a16="http://schemas.microsoft.com/office/drawing/2014/main" id="{5C965D3D-B9D2-39C5-C7A3-30BE671F7058}"/>
              </a:ext>
            </a:extLst>
          </p:cNvPr>
          <p:cNvSpPr txBox="1"/>
          <p:nvPr/>
        </p:nvSpPr>
        <p:spPr>
          <a:xfrm>
            <a:off x="9557702"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Auditable QEC and post-quantum cryptography</a:t>
            </a:r>
          </a:p>
        </p:txBody>
      </p:sp>
      <p:pic>
        <p:nvPicPr>
          <p:cNvPr id="25" name="s3-image-01" descr="Texas Tech University Double T">
            <a:extLst>
              <a:ext uri="{FF2B5EF4-FFF2-40B4-BE49-F238E27FC236}">
                <a16:creationId xmlns:a16="http://schemas.microsoft.com/office/drawing/2014/main" id="{06243FB4-EF90-4A06-2E54-7A7758947ACA}"/>
              </a:ext>
            </a:extLst>
          </p:cNvPr>
          <p:cNvPicPr>
            <a:picLocks noChangeAspect="1"/>
          </p:cNvPicPr>
          <p:nvPr/>
        </p:nvPicPr>
        <p:blipFill>
          <a:blip r:embed="rId3"/>
          <a:stretch>
            <a:fillRect/>
          </a:stretch>
        </p:blipFill>
        <p:spPr>
          <a:xfrm>
            <a:off x="11055074" y="600060"/>
            <a:ext cx="190495" cy="222244"/>
          </a:xfrm>
          <a:prstGeom prst="rect">
            <a:avLst/>
          </a:prstGeom>
        </p:spPr>
      </p:pic>
      <p:pic>
        <p:nvPicPr>
          <p:cNvPr id="29" name="Picture 28" descr="IQM Launches HPC Integration Service to Accelerate Hybrid Quantum-HPC Adoption - Quantum Computing Report">
            <a:extLst>
              <a:ext uri="{FF2B5EF4-FFF2-40B4-BE49-F238E27FC236}">
                <a16:creationId xmlns:a16="http://schemas.microsoft.com/office/drawing/2014/main" id="{C2FD14EB-F618-C787-656C-4C848A07C299}"/>
              </a:ext>
            </a:extLst>
          </p:cNvPr>
          <p:cNvPicPr>
            <a:picLocks noChangeAspect="1"/>
          </p:cNvPicPr>
          <p:nvPr/>
        </p:nvPicPr>
        <p:blipFill>
          <a:blip r:embed="rId4"/>
          <a:stretch>
            <a:fillRect/>
          </a:stretch>
        </p:blipFill>
        <p:spPr>
          <a:xfrm>
            <a:off x="1032983" y="2829948"/>
            <a:ext cx="1685499" cy="1103952"/>
          </a:xfrm>
          <a:prstGeom prst="rect">
            <a:avLst/>
          </a:prstGeom>
        </p:spPr>
      </p:pic>
      <p:pic>
        <p:nvPicPr>
          <p:cNvPr id="30" name="Picture 29" descr="Comparing Quantum Encoding Techniques">
            <a:extLst>
              <a:ext uri="{FF2B5EF4-FFF2-40B4-BE49-F238E27FC236}">
                <a16:creationId xmlns:a16="http://schemas.microsoft.com/office/drawing/2014/main" id="{33750EF7-B390-5DA1-1693-3144FD909E42}"/>
              </a:ext>
            </a:extLst>
          </p:cNvPr>
          <p:cNvPicPr>
            <a:picLocks noChangeAspect="1"/>
          </p:cNvPicPr>
          <p:nvPr/>
        </p:nvPicPr>
        <p:blipFill>
          <a:blip r:embed="rId5"/>
          <a:srcRect r="52657"/>
          <a:stretch>
            <a:fillRect/>
          </a:stretch>
        </p:blipFill>
        <p:spPr>
          <a:xfrm>
            <a:off x="3112113" y="2829948"/>
            <a:ext cx="1726541" cy="1103952"/>
          </a:xfrm>
          <a:prstGeom prst="rect">
            <a:avLst/>
          </a:prstGeom>
        </p:spPr>
      </p:pic>
      <p:pic>
        <p:nvPicPr>
          <p:cNvPr id="32" name="Picture 31" descr="Artificial Neural Networks (ANN) in Health Care Technology">
            <a:extLst>
              <a:ext uri="{FF2B5EF4-FFF2-40B4-BE49-F238E27FC236}">
                <a16:creationId xmlns:a16="http://schemas.microsoft.com/office/drawing/2014/main" id="{AEE1D859-B097-6A42-49E4-E408274661EE}"/>
              </a:ext>
            </a:extLst>
          </p:cNvPr>
          <p:cNvPicPr>
            <a:picLocks noChangeAspect="1"/>
          </p:cNvPicPr>
          <p:nvPr/>
        </p:nvPicPr>
        <p:blipFill>
          <a:blip r:embed="rId6"/>
          <a:srcRect l="1591" t="12883" r="788" b="15109"/>
          <a:stretch>
            <a:fillRect/>
          </a:stretch>
        </p:blipFill>
        <p:spPr>
          <a:xfrm>
            <a:off x="7278324" y="2795257"/>
            <a:ext cx="1861361" cy="1373012"/>
          </a:xfrm>
          <a:prstGeom prst="rect">
            <a:avLst/>
          </a:prstGeom>
        </p:spPr>
      </p:pic>
      <p:pic>
        <p:nvPicPr>
          <p:cNvPr id="33" name="Picture 32" descr="Triangular color code on a hexagonal lattice with boundaries. a) The... | Download Scientific Diagram">
            <a:extLst>
              <a:ext uri="{FF2B5EF4-FFF2-40B4-BE49-F238E27FC236}">
                <a16:creationId xmlns:a16="http://schemas.microsoft.com/office/drawing/2014/main" id="{9827E04A-2E29-78AA-D066-5BDFD5490761}"/>
              </a:ext>
            </a:extLst>
          </p:cNvPr>
          <p:cNvPicPr>
            <a:picLocks noChangeAspect="1"/>
          </p:cNvPicPr>
          <p:nvPr/>
        </p:nvPicPr>
        <p:blipFill>
          <a:blip r:embed="rId7"/>
          <a:stretch>
            <a:fillRect/>
          </a:stretch>
        </p:blipFill>
        <p:spPr>
          <a:xfrm>
            <a:off x="9462455" y="2629869"/>
            <a:ext cx="1732216" cy="1310957"/>
          </a:xfrm>
          <a:prstGeom prst="rect">
            <a:avLst/>
          </a:prstGeom>
        </p:spPr>
      </p:pic>
      <p:sp>
        <p:nvSpPr>
          <p:cNvPr id="35" name="Defense footer - name">
            <a:extLst>
              <a:ext uri="{FF2B5EF4-FFF2-40B4-BE49-F238E27FC236}">
                <a16:creationId xmlns:a16="http://schemas.microsoft.com/office/drawing/2014/main" id="{C9388327-1655-30C2-F32C-9980C3D2B8F7}"/>
              </a:ext>
            </a:extLst>
          </p:cNvPr>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36" name="Defense footer - department">
            <a:extLst>
              <a:ext uri="{FF2B5EF4-FFF2-40B4-BE49-F238E27FC236}">
                <a16:creationId xmlns:a16="http://schemas.microsoft.com/office/drawing/2014/main" id="{CC39A37A-4DE4-681E-3B0A-5E3DDF779110}"/>
              </a:ext>
            </a:extLst>
          </p:cNvPr>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37" name="Defense footer - page">
            <a:extLst>
              <a:ext uri="{FF2B5EF4-FFF2-40B4-BE49-F238E27FC236}">
                <a16:creationId xmlns:a16="http://schemas.microsoft.com/office/drawing/2014/main" id="{AAA2E0E2-D5A2-7AB6-02CF-AFCAA519DAE1}"/>
              </a:ext>
            </a:extLst>
          </p:cNvPr>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13 / 71</a:t>
            </a:r>
          </a:p>
        </p:txBody>
      </p:sp>
      <p:pic>
        <p:nvPicPr>
          <p:cNvPr id="2" name="Graphic 1" descr="Mathematical optimization - Wikipedia">
            <a:extLst>
              <a:ext uri="{FF2B5EF4-FFF2-40B4-BE49-F238E27FC236}">
                <a16:creationId xmlns:a16="http://schemas.microsoft.com/office/drawing/2014/main" id="{7D9E560F-FE60-0404-686B-7065F8D8DCF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74098" y="2399919"/>
            <a:ext cx="2366300" cy="1893040"/>
          </a:xfrm>
          <a:prstGeom prst="rect">
            <a:avLst/>
          </a:prstGeom>
        </p:spPr>
      </p:pic>
    </p:spTree>
    <p:extLst>
      <p:ext uri="{BB962C8B-B14F-4D97-AF65-F5344CB8AC3E}">
        <p14:creationId xmlns:p14="http://schemas.microsoft.com/office/powerpoint/2010/main" val="14211822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62880E-09F6-73A2-A78F-8CE62E8E0FBA}"/>
              </a:ext>
            </a:extLst>
          </p:cNvPr>
          <p:cNvPicPr>
            <a:picLocks noChangeAspect="1"/>
          </p:cNvPicPr>
          <p:nvPr/>
        </p:nvPicPr>
        <p:blipFill>
          <a:blip r:embed="rId2"/>
          <a:stretch>
            <a:fillRect/>
          </a:stretch>
        </p:blipFill>
        <p:spPr>
          <a:xfrm>
            <a:off x="218768" y="999180"/>
            <a:ext cx="7772400" cy="1743688"/>
          </a:xfrm>
          <a:prstGeom prst="rect">
            <a:avLst/>
          </a:prstGeom>
        </p:spPr>
      </p:pic>
      <p:pic>
        <p:nvPicPr>
          <p:cNvPr id="3" name="Picture 2">
            <a:extLst>
              <a:ext uri="{FF2B5EF4-FFF2-40B4-BE49-F238E27FC236}">
                <a16:creationId xmlns:a16="http://schemas.microsoft.com/office/drawing/2014/main" id="{959CFB31-46BF-831B-222E-736CF7C303F9}"/>
              </a:ext>
            </a:extLst>
          </p:cNvPr>
          <p:cNvPicPr>
            <a:picLocks noChangeAspect="1"/>
          </p:cNvPicPr>
          <p:nvPr/>
        </p:nvPicPr>
        <p:blipFill>
          <a:blip r:embed="rId3"/>
          <a:stretch>
            <a:fillRect/>
          </a:stretch>
        </p:blipFill>
        <p:spPr>
          <a:xfrm>
            <a:off x="1717128" y="1322309"/>
            <a:ext cx="7772400" cy="1510466"/>
          </a:xfrm>
          <a:prstGeom prst="rect">
            <a:avLst/>
          </a:prstGeom>
        </p:spPr>
      </p:pic>
      <p:pic>
        <p:nvPicPr>
          <p:cNvPr id="5" name="Picture 4">
            <a:extLst>
              <a:ext uri="{FF2B5EF4-FFF2-40B4-BE49-F238E27FC236}">
                <a16:creationId xmlns:a16="http://schemas.microsoft.com/office/drawing/2014/main" id="{2B060AA5-E55E-9831-3BD3-AC46C24C3EE7}"/>
              </a:ext>
            </a:extLst>
          </p:cNvPr>
          <p:cNvPicPr>
            <a:picLocks noChangeAspect="1"/>
          </p:cNvPicPr>
          <p:nvPr/>
        </p:nvPicPr>
        <p:blipFill>
          <a:blip r:embed="rId4"/>
          <a:stretch>
            <a:fillRect/>
          </a:stretch>
        </p:blipFill>
        <p:spPr>
          <a:xfrm>
            <a:off x="729453" y="3588020"/>
            <a:ext cx="2851947" cy="1947671"/>
          </a:xfrm>
          <a:prstGeom prst="rect">
            <a:avLst/>
          </a:prstGeom>
        </p:spPr>
      </p:pic>
      <p:pic>
        <p:nvPicPr>
          <p:cNvPr id="6" name="Picture 5">
            <a:extLst>
              <a:ext uri="{FF2B5EF4-FFF2-40B4-BE49-F238E27FC236}">
                <a16:creationId xmlns:a16="http://schemas.microsoft.com/office/drawing/2014/main" id="{5D42E0ED-926D-68A9-8BEB-3FD8651444E6}"/>
              </a:ext>
            </a:extLst>
          </p:cNvPr>
          <p:cNvPicPr>
            <a:picLocks noChangeAspect="1"/>
          </p:cNvPicPr>
          <p:nvPr/>
        </p:nvPicPr>
        <p:blipFill>
          <a:blip r:embed="rId5"/>
          <a:stretch>
            <a:fillRect/>
          </a:stretch>
        </p:blipFill>
        <p:spPr>
          <a:xfrm>
            <a:off x="4309819" y="3294976"/>
            <a:ext cx="5156200" cy="1460500"/>
          </a:xfrm>
          <a:prstGeom prst="rect">
            <a:avLst/>
          </a:prstGeom>
        </p:spPr>
      </p:pic>
      <p:pic>
        <p:nvPicPr>
          <p:cNvPr id="7" name="Picture 6">
            <a:extLst>
              <a:ext uri="{FF2B5EF4-FFF2-40B4-BE49-F238E27FC236}">
                <a16:creationId xmlns:a16="http://schemas.microsoft.com/office/drawing/2014/main" id="{38F25939-DABA-2463-ADA2-DA2BFD143CF5}"/>
              </a:ext>
            </a:extLst>
          </p:cNvPr>
          <p:cNvPicPr>
            <a:picLocks noChangeAspect="1"/>
          </p:cNvPicPr>
          <p:nvPr/>
        </p:nvPicPr>
        <p:blipFill>
          <a:blip r:embed="rId6"/>
          <a:stretch>
            <a:fillRect/>
          </a:stretch>
        </p:blipFill>
        <p:spPr>
          <a:xfrm>
            <a:off x="3974252" y="4829456"/>
            <a:ext cx="6582546" cy="1667148"/>
          </a:xfrm>
          <a:prstGeom prst="rect">
            <a:avLst/>
          </a:prstGeom>
        </p:spPr>
      </p:pic>
      <p:pic>
        <p:nvPicPr>
          <p:cNvPr id="2" name="Picture 1">
            <a:extLst>
              <a:ext uri="{FF2B5EF4-FFF2-40B4-BE49-F238E27FC236}">
                <a16:creationId xmlns:a16="http://schemas.microsoft.com/office/drawing/2014/main" id="{CB6D1FD4-E602-866B-5B87-75B19B43E1B2}"/>
              </a:ext>
            </a:extLst>
          </p:cNvPr>
          <p:cNvPicPr>
            <a:picLocks noChangeAspect="1"/>
          </p:cNvPicPr>
          <p:nvPr/>
        </p:nvPicPr>
        <p:blipFill>
          <a:blip r:embed="rId7"/>
          <a:srcRect b="26196"/>
          <a:stretch>
            <a:fillRect/>
          </a:stretch>
        </p:blipFill>
        <p:spPr>
          <a:xfrm>
            <a:off x="3817372" y="2128660"/>
            <a:ext cx="7772400" cy="1300340"/>
          </a:xfrm>
          <a:prstGeom prst="rect">
            <a:avLst/>
          </a:prstGeom>
        </p:spPr>
      </p:pic>
      <p:sp>
        <p:nvSpPr>
          <p:cNvPr id="9"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0"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1"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14 / 71</a:t>
            </a:r>
          </a:p>
        </p:txBody>
      </p:sp>
      <p:sp>
        <p:nvSpPr>
          <p:cNvPr id="8" name="s3-text-02">
            <a:extLst>
              <a:ext uri="{FF2B5EF4-FFF2-40B4-BE49-F238E27FC236}">
                <a16:creationId xmlns:a16="http://schemas.microsoft.com/office/drawing/2014/main" id="{D21ADF2F-36AF-E152-E630-B8A617F28396}"/>
              </a:ext>
            </a:extLst>
          </p:cNvPr>
          <p:cNvSpPr txBox="1"/>
          <p:nvPr/>
        </p:nvSpPr>
        <p:spPr>
          <a:xfrm>
            <a:off x="533400" y="361396"/>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Algorithms</a:t>
            </a:r>
            <a:endParaRPr sz="4400" b="1" i="0" spc="-123" dirty="0">
              <a:solidFill>
                <a:srgbClr val="0B0B0F"/>
              </a:solidFill>
              <a:latin typeface="Arial"/>
            </a:endParaRPr>
          </a:p>
        </p:txBody>
      </p:sp>
      <p:sp>
        <p:nvSpPr>
          <p:cNvPr id="13" name="TextBox 12">
            <a:extLst>
              <a:ext uri="{FF2B5EF4-FFF2-40B4-BE49-F238E27FC236}">
                <a16:creationId xmlns:a16="http://schemas.microsoft.com/office/drawing/2014/main" id="{1FAB578E-914E-6106-E706-5A642A0DE82E}"/>
              </a:ext>
            </a:extLst>
          </p:cNvPr>
          <p:cNvSpPr txBox="1"/>
          <p:nvPr/>
        </p:nvSpPr>
        <p:spPr>
          <a:xfrm>
            <a:off x="10194439" y="3706439"/>
            <a:ext cx="953465" cy="461665"/>
          </a:xfrm>
          <a:prstGeom prst="rect">
            <a:avLst/>
          </a:prstGeom>
          <a:noFill/>
        </p:spPr>
        <p:txBody>
          <a:bodyPr wrap="square">
            <a:spAutoFit/>
          </a:bodyPr>
          <a:lstStyle/>
          <a:p>
            <a:r>
              <a:rPr lang="en-US" sz="2400" dirty="0"/>
              <a:t>ascii</a:t>
            </a:r>
          </a:p>
        </p:txBody>
      </p:sp>
    </p:spTree>
    <p:extLst>
      <p:ext uri="{BB962C8B-B14F-4D97-AF65-F5344CB8AC3E}">
        <p14:creationId xmlns:p14="http://schemas.microsoft.com/office/powerpoint/2010/main" val="39749056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9453EC5-1F38-A674-3670-D4C1ECC3BCD3}"/>
              </a:ext>
            </a:extLst>
          </p:cNvPr>
          <p:cNvPicPr>
            <a:picLocks noChangeAspect="1"/>
          </p:cNvPicPr>
          <p:nvPr/>
        </p:nvPicPr>
        <p:blipFill>
          <a:blip r:embed="rId2"/>
          <a:srcRect r="2234"/>
          <a:stretch>
            <a:fillRect/>
          </a:stretch>
        </p:blipFill>
        <p:spPr>
          <a:xfrm>
            <a:off x="1103438" y="715609"/>
            <a:ext cx="3017149" cy="1143000"/>
          </a:xfrm>
          <a:prstGeom prst="rect">
            <a:avLst/>
          </a:prstGeom>
        </p:spPr>
      </p:pic>
      <p:pic>
        <p:nvPicPr>
          <p:cNvPr id="3" name="Picture 2">
            <a:extLst>
              <a:ext uri="{FF2B5EF4-FFF2-40B4-BE49-F238E27FC236}">
                <a16:creationId xmlns:a16="http://schemas.microsoft.com/office/drawing/2014/main" id="{81770728-2326-15CD-D6BC-AA53437AE31D}"/>
              </a:ext>
            </a:extLst>
          </p:cNvPr>
          <p:cNvPicPr>
            <a:picLocks noChangeAspect="1"/>
          </p:cNvPicPr>
          <p:nvPr/>
        </p:nvPicPr>
        <p:blipFill>
          <a:blip r:embed="rId3"/>
          <a:stretch>
            <a:fillRect/>
          </a:stretch>
        </p:blipFill>
        <p:spPr>
          <a:xfrm>
            <a:off x="6414065" y="786840"/>
            <a:ext cx="3314700" cy="774700"/>
          </a:xfrm>
          <a:prstGeom prst="rect">
            <a:avLst/>
          </a:prstGeom>
        </p:spPr>
      </p:pic>
      <p:pic>
        <p:nvPicPr>
          <p:cNvPr id="4" name="Picture 3">
            <a:extLst>
              <a:ext uri="{FF2B5EF4-FFF2-40B4-BE49-F238E27FC236}">
                <a16:creationId xmlns:a16="http://schemas.microsoft.com/office/drawing/2014/main" id="{8AE72147-8460-B53C-DC67-AF6F99B36F93}"/>
              </a:ext>
            </a:extLst>
          </p:cNvPr>
          <p:cNvPicPr>
            <a:picLocks noChangeAspect="1"/>
          </p:cNvPicPr>
          <p:nvPr/>
        </p:nvPicPr>
        <p:blipFill>
          <a:blip r:embed="rId4"/>
          <a:stretch>
            <a:fillRect/>
          </a:stretch>
        </p:blipFill>
        <p:spPr>
          <a:xfrm>
            <a:off x="433257" y="1933355"/>
            <a:ext cx="4597400" cy="1092200"/>
          </a:xfrm>
          <a:prstGeom prst="rect">
            <a:avLst/>
          </a:prstGeom>
        </p:spPr>
      </p:pic>
      <p:pic>
        <p:nvPicPr>
          <p:cNvPr id="5" name="Picture 4">
            <a:extLst>
              <a:ext uri="{FF2B5EF4-FFF2-40B4-BE49-F238E27FC236}">
                <a16:creationId xmlns:a16="http://schemas.microsoft.com/office/drawing/2014/main" id="{E2BBC499-2176-CA12-3262-1BD9108D1D2E}"/>
              </a:ext>
            </a:extLst>
          </p:cNvPr>
          <p:cNvPicPr>
            <a:picLocks noChangeAspect="1"/>
          </p:cNvPicPr>
          <p:nvPr/>
        </p:nvPicPr>
        <p:blipFill>
          <a:blip r:embed="rId5"/>
          <a:stretch>
            <a:fillRect/>
          </a:stretch>
        </p:blipFill>
        <p:spPr>
          <a:xfrm>
            <a:off x="6408758" y="1800282"/>
            <a:ext cx="4089400" cy="1231900"/>
          </a:xfrm>
          <a:prstGeom prst="rect">
            <a:avLst/>
          </a:prstGeom>
        </p:spPr>
      </p:pic>
      <p:pic>
        <p:nvPicPr>
          <p:cNvPr id="6" name="Picture 5">
            <a:extLst>
              <a:ext uri="{FF2B5EF4-FFF2-40B4-BE49-F238E27FC236}">
                <a16:creationId xmlns:a16="http://schemas.microsoft.com/office/drawing/2014/main" id="{93FD52F8-CAA0-EA3D-464B-C871A4627162}"/>
              </a:ext>
            </a:extLst>
          </p:cNvPr>
          <p:cNvPicPr>
            <a:picLocks noChangeAspect="1"/>
          </p:cNvPicPr>
          <p:nvPr/>
        </p:nvPicPr>
        <p:blipFill>
          <a:blip r:embed="rId6"/>
          <a:stretch>
            <a:fillRect/>
          </a:stretch>
        </p:blipFill>
        <p:spPr>
          <a:xfrm>
            <a:off x="433257" y="3225287"/>
            <a:ext cx="5664200" cy="1625600"/>
          </a:xfrm>
          <a:prstGeom prst="rect">
            <a:avLst/>
          </a:prstGeom>
        </p:spPr>
      </p:pic>
      <p:pic>
        <p:nvPicPr>
          <p:cNvPr id="7" name="Picture 6">
            <a:extLst>
              <a:ext uri="{FF2B5EF4-FFF2-40B4-BE49-F238E27FC236}">
                <a16:creationId xmlns:a16="http://schemas.microsoft.com/office/drawing/2014/main" id="{4426B266-9ED9-EA62-B123-78EF59AC2DA2}"/>
              </a:ext>
            </a:extLst>
          </p:cNvPr>
          <p:cNvPicPr>
            <a:picLocks noChangeAspect="1"/>
          </p:cNvPicPr>
          <p:nvPr/>
        </p:nvPicPr>
        <p:blipFill>
          <a:blip r:embed="rId7"/>
          <a:stretch>
            <a:fillRect/>
          </a:stretch>
        </p:blipFill>
        <p:spPr>
          <a:xfrm>
            <a:off x="233160" y="4781293"/>
            <a:ext cx="7083700" cy="1081641"/>
          </a:xfrm>
          <a:prstGeom prst="rect">
            <a:avLst/>
          </a:prstGeom>
        </p:spPr>
      </p:pic>
      <p:pic>
        <p:nvPicPr>
          <p:cNvPr id="8" name="Picture 7">
            <a:extLst>
              <a:ext uri="{FF2B5EF4-FFF2-40B4-BE49-F238E27FC236}">
                <a16:creationId xmlns:a16="http://schemas.microsoft.com/office/drawing/2014/main" id="{639BC8DF-D044-7B7D-3566-135031651E8A}"/>
              </a:ext>
            </a:extLst>
          </p:cNvPr>
          <p:cNvPicPr>
            <a:picLocks noChangeAspect="1"/>
          </p:cNvPicPr>
          <p:nvPr/>
        </p:nvPicPr>
        <p:blipFill>
          <a:blip r:embed="rId8"/>
          <a:stretch>
            <a:fillRect/>
          </a:stretch>
        </p:blipFill>
        <p:spPr>
          <a:xfrm>
            <a:off x="6801836" y="3202723"/>
            <a:ext cx="5219700" cy="1282700"/>
          </a:xfrm>
          <a:prstGeom prst="rect">
            <a:avLst/>
          </a:prstGeom>
        </p:spPr>
      </p:pic>
      <p:pic>
        <p:nvPicPr>
          <p:cNvPr id="9" name="Picture 8">
            <a:extLst>
              <a:ext uri="{FF2B5EF4-FFF2-40B4-BE49-F238E27FC236}">
                <a16:creationId xmlns:a16="http://schemas.microsoft.com/office/drawing/2014/main" id="{B7DDA8AE-F30D-0045-89B8-563BFED2DEDE}"/>
              </a:ext>
            </a:extLst>
          </p:cNvPr>
          <p:cNvPicPr>
            <a:picLocks noChangeAspect="1"/>
          </p:cNvPicPr>
          <p:nvPr/>
        </p:nvPicPr>
        <p:blipFill>
          <a:blip r:embed="rId9"/>
          <a:stretch>
            <a:fillRect/>
          </a:stretch>
        </p:blipFill>
        <p:spPr>
          <a:xfrm>
            <a:off x="7451787" y="4497361"/>
            <a:ext cx="4507053" cy="1918386"/>
          </a:xfrm>
          <a:prstGeom prst="rect">
            <a:avLst/>
          </a:prstGeom>
        </p:spPr>
      </p:pic>
      <p:sp>
        <p:nvSpPr>
          <p:cNvPr id="11"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2"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3"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15 / 71</a:t>
            </a:r>
          </a:p>
        </p:txBody>
      </p:sp>
      <p:sp>
        <p:nvSpPr>
          <p:cNvPr id="10" name="s3-text-02">
            <a:extLst>
              <a:ext uri="{FF2B5EF4-FFF2-40B4-BE49-F238E27FC236}">
                <a16:creationId xmlns:a16="http://schemas.microsoft.com/office/drawing/2014/main" id="{CF7366A8-5DC5-EB8F-13F7-D4A3095883AA}"/>
              </a:ext>
            </a:extLst>
          </p:cNvPr>
          <p:cNvSpPr txBox="1"/>
          <p:nvPr/>
        </p:nvSpPr>
        <p:spPr>
          <a:xfrm>
            <a:off x="533400" y="181283"/>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Algorithms</a:t>
            </a:r>
            <a:endParaRPr sz="4400" b="1" i="0" spc="-123" dirty="0">
              <a:solidFill>
                <a:srgbClr val="0B0B0F"/>
              </a:solidFill>
              <a:latin typeface="Arial"/>
            </a:endParaRPr>
          </a:p>
        </p:txBody>
      </p:sp>
    </p:spTree>
    <p:extLst>
      <p:ext uri="{BB962C8B-B14F-4D97-AF65-F5344CB8AC3E}">
        <p14:creationId xmlns:p14="http://schemas.microsoft.com/office/powerpoint/2010/main" val="25736095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32BE7B-86AD-B942-B66C-8E86D171D29F}"/>
              </a:ext>
            </a:extLst>
          </p:cNvPr>
          <p:cNvPicPr>
            <a:picLocks noChangeAspect="1"/>
          </p:cNvPicPr>
          <p:nvPr/>
        </p:nvPicPr>
        <p:blipFill>
          <a:blip r:embed="rId2"/>
          <a:stretch>
            <a:fillRect/>
          </a:stretch>
        </p:blipFill>
        <p:spPr>
          <a:xfrm>
            <a:off x="3809999" y="121486"/>
            <a:ext cx="5151080" cy="1473230"/>
          </a:xfrm>
          <a:prstGeom prst="rect">
            <a:avLst/>
          </a:prstGeom>
        </p:spPr>
      </p:pic>
      <p:pic>
        <p:nvPicPr>
          <p:cNvPr id="4" name="Picture 3">
            <a:extLst>
              <a:ext uri="{FF2B5EF4-FFF2-40B4-BE49-F238E27FC236}">
                <a16:creationId xmlns:a16="http://schemas.microsoft.com/office/drawing/2014/main" id="{6E4C1619-E9FD-E46A-D3D9-918C662774C0}"/>
              </a:ext>
            </a:extLst>
          </p:cNvPr>
          <p:cNvPicPr>
            <a:picLocks noChangeAspect="1"/>
          </p:cNvPicPr>
          <p:nvPr/>
        </p:nvPicPr>
        <p:blipFill>
          <a:blip r:embed="rId3"/>
          <a:stretch>
            <a:fillRect/>
          </a:stretch>
        </p:blipFill>
        <p:spPr>
          <a:xfrm>
            <a:off x="7698308" y="2362807"/>
            <a:ext cx="4128959" cy="1326811"/>
          </a:xfrm>
          <a:prstGeom prst="rect">
            <a:avLst/>
          </a:prstGeom>
        </p:spPr>
      </p:pic>
      <p:sp>
        <p:nvSpPr>
          <p:cNvPr id="5" name="TextBox 4">
            <a:extLst>
              <a:ext uri="{FF2B5EF4-FFF2-40B4-BE49-F238E27FC236}">
                <a16:creationId xmlns:a16="http://schemas.microsoft.com/office/drawing/2014/main" id="{5B8296A6-AD79-F5B2-75DA-E027B29526A3}"/>
              </a:ext>
            </a:extLst>
          </p:cNvPr>
          <p:cNvSpPr txBox="1"/>
          <p:nvPr/>
        </p:nvSpPr>
        <p:spPr>
          <a:xfrm>
            <a:off x="7798199" y="3854696"/>
            <a:ext cx="3330848" cy="369332"/>
          </a:xfrm>
          <a:prstGeom prst="rect">
            <a:avLst/>
          </a:prstGeom>
          <a:noFill/>
        </p:spPr>
        <p:txBody>
          <a:bodyPr wrap="none" rtlCol="0">
            <a:spAutoFit/>
          </a:bodyPr>
          <a:lstStyle/>
          <a:p>
            <a:r>
              <a:rPr lang="en-US" dirty="0"/>
              <a:t>Probability density function (PDF)</a:t>
            </a:r>
          </a:p>
        </p:txBody>
      </p:sp>
      <p:pic>
        <p:nvPicPr>
          <p:cNvPr id="6" name="Picture 5">
            <a:extLst>
              <a:ext uri="{FF2B5EF4-FFF2-40B4-BE49-F238E27FC236}">
                <a16:creationId xmlns:a16="http://schemas.microsoft.com/office/drawing/2014/main" id="{01395C8E-CB7A-764B-8E43-0943AF2C6045}"/>
              </a:ext>
            </a:extLst>
          </p:cNvPr>
          <p:cNvPicPr>
            <a:picLocks noChangeAspect="1"/>
          </p:cNvPicPr>
          <p:nvPr/>
        </p:nvPicPr>
        <p:blipFill>
          <a:blip r:embed="rId4"/>
          <a:srcRect l="3058" t="15375" r="2257" b="13887"/>
          <a:stretch>
            <a:fillRect/>
          </a:stretch>
        </p:blipFill>
        <p:spPr>
          <a:xfrm>
            <a:off x="7798249" y="1940186"/>
            <a:ext cx="4029018" cy="515085"/>
          </a:xfrm>
          <a:prstGeom prst="rect">
            <a:avLst/>
          </a:prstGeom>
        </p:spPr>
      </p:pic>
      <p:pic>
        <p:nvPicPr>
          <p:cNvPr id="7" name="Picture 6">
            <a:extLst>
              <a:ext uri="{FF2B5EF4-FFF2-40B4-BE49-F238E27FC236}">
                <a16:creationId xmlns:a16="http://schemas.microsoft.com/office/drawing/2014/main" id="{BAF48D01-8748-2AF8-B2DB-F40E968BF10F}"/>
              </a:ext>
            </a:extLst>
          </p:cNvPr>
          <p:cNvPicPr>
            <a:picLocks noChangeAspect="1"/>
          </p:cNvPicPr>
          <p:nvPr/>
        </p:nvPicPr>
        <p:blipFill>
          <a:blip r:embed="rId5"/>
          <a:stretch>
            <a:fillRect/>
          </a:stretch>
        </p:blipFill>
        <p:spPr>
          <a:xfrm>
            <a:off x="8160295" y="4186530"/>
            <a:ext cx="2606656" cy="1120618"/>
          </a:xfrm>
          <a:prstGeom prst="rect">
            <a:avLst/>
          </a:prstGeom>
        </p:spPr>
      </p:pic>
      <p:pic>
        <p:nvPicPr>
          <p:cNvPr id="8" name="Picture 7">
            <a:extLst>
              <a:ext uri="{FF2B5EF4-FFF2-40B4-BE49-F238E27FC236}">
                <a16:creationId xmlns:a16="http://schemas.microsoft.com/office/drawing/2014/main" id="{71896630-ACE4-6EF9-47D6-6B7E605069E7}"/>
              </a:ext>
            </a:extLst>
          </p:cNvPr>
          <p:cNvPicPr>
            <a:picLocks noChangeAspect="1"/>
          </p:cNvPicPr>
          <p:nvPr/>
        </p:nvPicPr>
        <p:blipFill>
          <a:blip r:embed="rId6"/>
          <a:stretch>
            <a:fillRect/>
          </a:stretch>
        </p:blipFill>
        <p:spPr>
          <a:xfrm>
            <a:off x="7520523" y="5370101"/>
            <a:ext cx="3886200" cy="1066800"/>
          </a:xfrm>
          <a:prstGeom prst="rect">
            <a:avLst/>
          </a:prstGeom>
        </p:spPr>
      </p:pic>
      <p:sp>
        <p:nvSpPr>
          <p:cNvPr id="10"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1"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2"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16 / 71</a:t>
            </a:r>
          </a:p>
        </p:txBody>
      </p:sp>
      <p:sp>
        <p:nvSpPr>
          <p:cNvPr id="9" name="s3-text-02">
            <a:extLst>
              <a:ext uri="{FF2B5EF4-FFF2-40B4-BE49-F238E27FC236}">
                <a16:creationId xmlns:a16="http://schemas.microsoft.com/office/drawing/2014/main" id="{4A6B76F8-E6D5-3971-57DE-7D98D4D8BB95}"/>
              </a:ext>
            </a:extLst>
          </p:cNvPr>
          <p:cNvSpPr txBox="1"/>
          <p:nvPr/>
        </p:nvSpPr>
        <p:spPr>
          <a:xfrm>
            <a:off x="463811" y="754884"/>
            <a:ext cx="384402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Algorithms</a:t>
            </a:r>
            <a:endParaRPr sz="4400" b="1" i="0" spc="-123" dirty="0">
              <a:solidFill>
                <a:srgbClr val="0B0B0F"/>
              </a:solidFill>
              <a:latin typeface="Arial"/>
            </a:endParaRPr>
          </a:p>
        </p:txBody>
      </p:sp>
      <p:pic>
        <p:nvPicPr>
          <p:cNvPr id="13" name="Picture 12">
            <a:extLst>
              <a:ext uri="{FF2B5EF4-FFF2-40B4-BE49-F238E27FC236}">
                <a16:creationId xmlns:a16="http://schemas.microsoft.com/office/drawing/2014/main" id="{43F99130-55D7-37F1-0BB5-DEB2DBF8130D}"/>
              </a:ext>
            </a:extLst>
          </p:cNvPr>
          <p:cNvPicPr>
            <a:picLocks noChangeAspect="1"/>
          </p:cNvPicPr>
          <p:nvPr/>
        </p:nvPicPr>
        <p:blipFill>
          <a:blip r:embed="rId7"/>
          <a:stretch>
            <a:fillRect/>
          </a:stretch>
        </p:blipFill>
        <p:spPr>
          <a:xfrm>
            <a:off x="483009" y="1571166"/>
            <a:ext cx="6653981" cy="4747374"/>
          </a:xfrm>
          <a:prstGeom prst="rect">
            <a:avLst/>
          </a:prstGeom>
        </p:spPr>
      </p:pic>
      <p:sp>
        <p:nvSpPr>
          <p:cNvPr id="15" name="TextBox 14">
            <a:extLst>
              <a:ext uri="{FF2B5EF4-FFF2-40B4-BE49-F238E27FC236}">
                <a16:creationId xmlns:a16="http://schemas.microsoft.com/office/drawing/2014/main" id="{56D73102-03E1-1E6D-4D9B-535D36548714}"/>
              </a:ext>
            </a:extLst>
          </p:cNvPr>
          <p:cNvSpPr txBox="1"/>
          <p:nvPr/>
        </p:nvSpPr>
        <p:spPr>
          <a:xfrm>
            <a:off x="9086552" y="1395982"/>
            <a:ext cx="1377428" cy="461665"/>
          </a:xfrm>
          <a:prstGeom prst="rect">
            <a:avLst/>
          </a:prstGeom>
          <a:noFill/>
        </p:spPr>
        <p:txBody>
          <a:bodyPr wrap="none" rtlCol="0">
            <a:spAutoFit/>
          </a:bodyPr>
          <a:lstStyle/>
          <a:p>
            <a:r>
              <a:rPr lang="en-US" sz="2400" b="1" dirty="0"/>
              <a:t>Decoding</a:t>
            </a:r>
          </a:p>
        </p:txBody>
      </p:sp>
    </p:spTree>
    <p:extLst>
      <p:ext uri="{BB962C8B-B14F-4D97-AF65-F5344CB8AC3E}">
        <p14:creationId xmlns:p14="http://schemas.microsoft.com/office/powerpoint/2010/main" val="36486514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6C8BBB-2747-DD45-C516-37EDF6A04782}"/>
              </a:ext>
            </a:extLst>
          </p:cNvPr>
          <p:cNvSpPr txBox="1"/>
          <p:nvPr/>
        </p:nvSpPr>
        <p:spPr>
          <a:xfrm>
            <a:off x="4140105" y="2686750"/>
            <a:ext cx="2797817" cy="461665"/>
          </a:xfrm>
          <a:prstGeom prst="rect">
            <a:avLst/>
          </a:prstGeom>
          <a:noFill/>
        </p:spPr>
        <p:txBody>
          <a:bodyPr wrap="none" rtlCol="0">
            <a:spAutoFit/>
          </a:bodyPr>
          <a:lstStyle/>
          <a:p>
            <a:r>
              <a:rPr lang="en-US" sz="2400" dirty="0"/>
              <a:t>Quantum arithmetic </a:t>
            </a:r>
          </a:p>
        </p:txBody>
      </p:sp>
      <p:sp>
        <p:nvSpPr>
          <p:cNvPr id="3" name="TextBox 2">
            <a:extLst>
              <a:ext uri="{FF2B5EF4-FFF2-40B4-BE49-F238E27FC236}">
                <a16:creationId xmlns:a16="http://schemas.microsoft.com/office/drawing/2014/main" id="{A9799C3B-6EE2-5977-94E4-9AA35B13B875}"/>
              </a:ext>
            </a:extLst>
          </p:cNvPr>
          <p:cNvSpPr txBox="1"/>
          <p:nvPr/>
        </p:nvSpPr>
        <p:spPr>
          <a:xfrm>
            <a:off x="1290919" y="1233650"/>
            <a:ext cx="8581516" cy="830997"/>
          </a:xfrm>
          <a:prstGeom prst="rect">
            <a:avLst/>
          </a:prstGeom>
          <a:noFill/>
        </p:spPr>
        <p:txBody>
          <a:bodyPr wrap="none" rtlCol="0">
            <a:spAutoFit/>
          </a:bodyPr>
          <a:lstStyle/>
          <a:p>
            <a:r>
              <a:rPr lang="en-US" sz="2400" dirty="0"/>
              <a:t>Quantum computing is linear how do we enable </a:t>
            </a:r>
            <a:r>
              <a:rPr lang="en-US" sz="2400" b="1" dirty="0">
                <a:solidFill>
                  <a:srgbClr val="FF0000"/>
                </a:solidFill>
              </a:rPr>
              <a:t>universal</a:t>
            </a:r>
            <a:r>
              <a:rPr lang="en-US" sz="2400" dirty="0"/>
              <a:t> quantum</a:t>
            </a:r>
          </a:p>
          <a:p>
            <a:r>
              <a:rPr lang="en-US" sz="2400" dirty="0"/>
              <a:t> capability for classical computation?</a:t>
            </a:r>
          </a:p>
        </p:txBody>
      </p:sp>
      <p:pic>
        <p:nvPicPr>
          <p:cNvPr id="4" name="Picture 3">
            <a:extLst>
              <a:ext uri="{FF2B5EF4-FFF2-40B4-BE49-F238E27FC236}">
                <a16:creationId xmlns:a16="http://schemas.microsoft.com/office/drawing/2014/main" id="{8E5DE571-8E57-6BB1-02F5-01DC29901938}"/>
              </a:ext>
            </a:extLst>
          </p:cNvPr>
          <p:cNvPicPr>
            <a:picLocks noChangeAspect="1"/>
          </p:cNvPicPr>
          <p:nvPr/>
        </p:nvPicPr>
        <p:blipFill>
          <a:blip r:embed="rId2"/>
          <a:stretch>
            <a:fillRect/>
          </a:stretch>
        </p:blipFill>
        <p:spPr>
          <a:xfrm>
            <a:off x="6828064" y="1711472"/>
            <a:ext cx="5242558" cy="4572198"/>
          </a:xfrm>
          <a:prstGeom prst="rect">
            <a:avLst/>
          </a:prstGeom>
        </p:spPr>
      </p:pic>
      <p:pic>
        <p:nvPicPr>
          <p:cNvPr id="6" name="Picture 5">
            <a:extLst>
              <a:ext uri="{FF2B5EF4-FFF2-40B4-BE49-F238E27FC236}">
                <a16:creationId xmlns:a16="http://schemas.microsoft.com/office/drawing/2014/main" id="{D9F419A7-419C-06D1-B70D-891C4E2A2420}"/>
              </a:ext>
            </a:extLst>
          </p:cNvPr>
          <p:cNvPicPr>
            <a:picLocks noChangeAspect="1"/>
          </p:cNvPicPr>
          <p:nvPr/>
        </p:nvPicPr>
        <p:blipFill>
          <a:blip r:embed="rId3"/>
          <a:stretch>
            <a:fillRect/>
          </a:stretch>
        </p:blipFill>
        <p:spPr>
          <a:xfrm>
            <a:off x="4451797" y="2139432"/>
            <a:ext cx="2082800" cy="495300"/>
          </a:xfrm>
          <a:prstGeom prst="rect">
            <a:avLst/>
          </a:prstGeom>
        </p:spPr>
      </p:pic>
      <p:pic>
        <p:nvPicPr>
          <p:cNvPr id="7" name="Picture 6">
            <a:extLst>
              <a:ext uri="{FF2B5EF4-FFF2-40B4-BE49-F238E27FC236}">
                <a16:creationId xmlns:a16="http://schemas.microsoft.com/office/drawing/2014/main" id="{3435DCEE-F4CF-05BC-AB9B-2E1AAA615DDE}"/>
              </a:ext>
            </a:extLst>
          </p:cNvPr>
          <p:cNvPicPr>
            <a:picLocks noChangeAspect="1"/>
          </p:cNvPicPr>
          <p:nvPr/>
        </p:nvPicPr>
        <p:blipFill>
          <a:blip r:embed="rId4"/>
          <a:stretch>
            <a:fillRect/>
          </a:stretch>
        </p:blipFill>
        <p:spPr>
          <a:xfrm>
            <a:off x="1024832" y="2999125"/>
            <a:ext cx="3009900" cy="1485900"/>
          </a:xfrm>
          <a:prstGeom prst="rect">
            <a:avLst/>
          </a:prstGeom>
        </p:spPr>
      </p:pic>
      <p:pic>
        <p:nvPicPr>
          <p:cNvPr id="8" name="Picture 7">
            <a:extLst>
              <a:ext uri="{FF2B5EF4-FFF2-40B4-BE49-F238E27FC236}">
                <a16:creationId xmlns:a16="http://schemas.microsoft.com/office/drawing/2014/main" id="{07DF1997-31FD-4548-5713-29520373816A}"/>
              </a:ext>
            </a:extLst>
          </p:cNvPr>
          <p:cNvPicPr>
            <a:picLocks noChangeAspect="1"/>
          </p:cNvPicPr>
          <p:nvPr/>
        </p:nvPicPr>
        <p:blipFill>
          <a:blip r:embed="rId5"/>
          <a:stretch>
            <a:fillRect/>
          </a:stretch>
        </p:blipFill>
        <p:spPr>
          <a:xfrm>
            <a:off x="4249964" y="3147076"/>
            <a:ext cx="2578100" cy="1473200"/>
          </a:xfrm>
          <a:prstGeom prst="rect">
            <a:avLst/>
          </a:prstGeom>
        </p:spPr>
      </p:pic>
      <p:sp>
        <p:nvSpPr>
          <p:cNvPr id="5" name="TextBox 4">
            <a:extLst>
              <a:ext uri="{FF2B5EF4-FFF2-40B4-BE49-F238E27FC236}">
                <a16:creationId xmlns:a16="http://schemas.microsoft.com/office/drawing/2014/main" id="{56D5DE91-C527-0AD2-8BB2-5D48F4266176}"/>
              </a:ext>
            </a:extLst>
          </p:cNvPr>
          <p:cNvSpPr txBox="1"/>
          <p:nvPr/>
        </p:nvSpPr>
        <p:spPr>
          <a:xfrm>
            <a:off x="3327254" y="2594416"/>
            <a:ext cx="654346" cy="646331"/>
          </a:xfrm>
          <a:prstGeom prst="rect">
            <a:avLst/>
          </a:prstGeom>
          <a:noFill/>
        </p:spPr>
        <p:txBody>
          <a:bodyPr wrap="none" rtlCol="0">
            <a:spAutoFit/>
          </a:bodyPr>
          <a:lstStyle/>
          <a:p>
            <a:r>
              <a:rPr lang="en-US" b="1" dirty="0"/>
              <a:t>X+Y?</a:t>
            </a:r>
          </a:p>
          <a:p>
            <a:r>
              <a:rPr lang="en-US" b="1" dirty="0"/>
              <a:t>X*Y</a:t>
            </a:r>
          </a:p>
        </p:txBody>
      </p:sp>
      <p:pic>
        <p:nvPicPr>
          <p:cNvPr id="9" name="Picture 8">
            <a:extLst>
              <a:ext uri="{FF2B5EF4-FFF2-40B4-BE49-F238E27FC236}">
                <a16:creationId xmlns:a16="http://schemas.microsoft.com/office/drawing/2014/main" id="{9036294F-915A-8E1E-6456-DCAD24DF51EE}"/>
              </a:ext>
            </a:extLst>
          </p:cNvPr>
          <p:cNvPicPr>
            <a:picLocks noChangeAspect="1"/>
          </p:cNvPicPr>
          <p:nvPr/>
        </p:nvPicPr>
        <p:blipFill>
          <a:blip r:embed="rId6"/>
          <a:stretch>
            <a:fillRect/>
          </a:stretch>
        </p:blipFill>
        <p:spPr>
          <a:xfrm>
            <a:off x="1024832" y="4834075"/>
            <a:ext cx="5686787" cy="1505326"/>
          </a:xfrm>
          <a:prstGeom prst="rect">
            <a:avLst/>
          </a:prstGeom>
        </p:spPr>
      </p:pic>
      <p:pic>
        <p:nvPicPr>
          <p:cNvPr id="10" name="Picture 9">
            <a:extLst>
              <a:ext uri="{FF2B5EF4-FFF2-40B4-BE49-F238E27FC236}">
                <a16:creationId xmlns:a16="http://schemas.microsoft.com/office/drawing/2014/main" id="{53FBD0F6-98C0-DACA-D08A-8FC84665631B}"/>
              </a:ext>
            </a:extLst>
          </p:cNvPr>
          <p:cNvPicPr>
            <a:picLocks noChangeAspect="1"/>
          </p:cNvPicPr>
          <p:nvPr/>
        </p:nvPicPr>
        <p:blipFill>
          <a:blip r:embed="rId7"/>
          <a:stretch>
            <a:fillRect/>
          </a:stretch>
        </p:blipFill>
        <p:spPr>
          <a:xfrm>
            <a:off x="1794074" y="4396018"/>
            <a:ext cx="1778000" cy="457200"/>
          </a:xfrm>
          <a:prstGeom prst="rect">
            <a:avLst/>
          </a:prstGeom>
        </p:spPr>
      </p:pic>
      <p:sp>
        <p:nvSpPr>
          <p:cNvPr id="12"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3"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4"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17 / 71</a:t>
            </a:r>
          </a:p>
        </p:txBody>
      </p:sp>
      <p:sp>
        <p:nvSpPr>
          <p:cNvPr id="11" name="s3-text-02">
            <a:extLst>
              <a:ext uri="{FF2B5EF4-FFF2-40B4-BE49-F238E27FC236}">
                <a16:creationId xmlns:a16="http://schemas.microsoft.com/office/drawing/2014/main" id="{5B8DC1D5-2DF5-0409-A039-12CDF9F31337}"/>
              </a:ext>
            </a:extLst>
          </p:cNvPr>
          <p:cNvSpPr txBox="1"/>
          <p:nvPr/>
        </p:nvSpPr>
        <p:spPr>
          <a:xfrm>
            <a:off x="1024832" y="482773"/>
            <a:ext cx="384402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Algorithms</a:t>
            </a:r>
            <a:endParaRPr sz="4400" b="1" i="0" spc="-123" dirty="0">
              <a:solidFill>
                <a:srgbClr val="0B0B0F"/>
              </a:solidFill>
              <a:latin typeface="Arial"/>
            </a:endParaRPr>
          </a:p>
        </p:txBody>
      </p:sp>
      <p:sp>
        <p:nvSpPr>
          <p:cNvPr id="15" name="TextBox 14">
            <a:extLst>
              <a:ext uri="{FF2B5EF4-FFF2-40B4-BE49-F238E27FC236}">
                <a16:creationId xmlns:a16="http://schemas.microsoft.com/office/drawing/2014/main" id="{6D066C76-092A-2D24-186C-4D3DD276CE84}"/>
              </a:ext>
            </a:extLst>
          </p:cNvPr>
          <p:cNvSpPr txBox="1"/>
          <p:nvPr/>
        </p:nvSpPr>
        <p:spPr>
          <a:xfrm>
            <a:off x="413225" y="4435610"/>
            <a:ext cx="1040157" cy="369332"/>
          </a:xfrm>
          <a:prstGeom prst="rect">
            <a:avLst/>
          </a:prstGeom>
          <a:noFill/>
        </p:spPr>
        <p:txBody>
          <a:bodyPr wrap="none" rtlCol="0">
            <a:spAutoFit/>
          </a:bodyPr>
          <a:lstStyle/>
          <a:p>
            <a:r>
              <a:rPr lang="en-US" dirty="0" err="1"/>
              <a:t>Arccos</a:t>
            </a:r>
            <a:r>
              <a:rPr lang="en-US" dirty="0"/>
              <a:t>(x)</a:t>
            </a:r>
          </a:p>
        </p:txBody>
      </p:sp>
      <p:pic>
        <p:nvPicPr>
          <p:cNvPr id="16" name="Picture 15">
            <a:extLst>
              <a:ext uri="{FF2B5EF4-FFF2-40B4-BE49-F238E27FC236}">
                <a16:creationId xmlns:a16="http://schemas.microsoft.com/office/drawing/2014/main" id="{B0775308-91C6-DBB0-73E7-94E2DA88B34D}"/>
              </a:ext>
            </a:extLst>
          </p:cNvPr>
          <p:cNvPicPr>
            <a:picLocks noChangeAspect="1"/>
          </p:cNvPicPr>
          <p:nvPr/>
        </p:nvPicPr>
        <p:blipFill>
          <a:blip r:embed="rId8"/>
          <a:stretch>
            <a:fillRect/>
          </a:stretch>
        </p:blipFill>
        <p:spPr>
          <a:xfrm>
            <a:off x="731850" y="2370049"/>
            <a:ext cx="1838067" cy="521920"/>
          </a:xfrm>
          <a:prstGeom prst="rect">
            <a:avLst/>
          </a:prstGeom>
        </p:spPr>
      </p:pic>
    </p:spTree>
    <p:extLst>
      <p:ext uri="{BB962C8B-B14F-4D97-AF65-F5344CB8AC3E}">
        <p14:creationId xmlns:p14="http://schemas.microsoft.com/office/powerpoint/2010/main" val="22239794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35B389-01DC-1610-6DF8-55C4DB912637}"/>
              </a:ext>
            </a:extLst>
          </p:cNvPr>
          <p:cNvPicPr>
            <a:picLocks noChangeAspect="1"/>
          </p:cNvPicPr>
          <p:nvPr/>
        </p:nvPicPr>
        <p:blipFill>
          <a:blip r:embed="rId2"/>
          <a:stretch>
            <a:fillRect/>
          </a:stretch>
        </p:blipFill>
        <p:spPr>
          <a:xfrm>
            <a:off x="6912496" y="597073"/>
            <a:ext cx="3035300" cy="863600"/>
          </a:xfrm>
          <a:prstGeom prst="rect">
            <a:avLst/>
          </a:prstGeom>
        </p:spPr>
      </p:pic>
      <p:pic>
        <p:nvPicPr>
          <p:cNvPr id="4" name="Picture 3">
            <a:extLst>
              <a:ext uri="{FF2B5EF4-FFF2-40B4-BE49-F238E27FC236}">
                <a16:creationId xmlns:a16="http://schemas.microsoft.com/office/drawing/2014/main" id="{EC09AB29-1147-41DF-8210-39FC72127F99}"/>
              </a:ext>
            </a:extLst>
          </p:cNvPr>
          <p:cNvPicPr>
            <a:picLocks noChangeAspect="1"/>
          </p:cNvPicPr>
          <p:nvPr/>
        </p:nvPicPr>
        <p:blipFill>
          <a:blip r:embed="rId3"/>
          <a:stretch>
            <a:fillRect/>
          </a:stretch>
        </p:blipFill>
        <p:spPr>
          <a:xfrm>
            <a:off x="10028223" y="482773"/>
            <a:ext cx="609600" cy="546100"/>
          </a:xfrm>
          <a:prstGeom prst="rect">
            <a:avLst/>
          </a:prstGeom>
        </p:spPr>
      </p:pic>
      <p:pic>
        <p:nvPicPr>
          <p:cNvPr id="6" name="Picture 5">
            <a:extLst>
              <a:ext uri="{FF2B5EF4-FFF2-40B4-BE49-F238E27FC236}">
                <a16:creationId xmlns:a16="http://schemas.microsoft.com/office/drawing/2014/main" id="{78D799D7-2943-9688-E6EF-5E8722410E1A}"/>
              </a:ext>
            </a:extLst>
          </p:cNvPr>
          <p:cNvPicPr>
            <a:picLocks noChangeAspect="1"/>
          </p:cNvPicPr>
          <p:nvPr/>
        </p:nvPicPr>
        <p:blipFill>
          <a:blip r:embed="rId4"/>
          <a:srcRect t="8756"/>
          <a:stretch>
            <a:fillRect/>
          </a:stretch>
        </p:blipFill>
        <p:spPr>
          <a:xfrm>
            <a:off x="240610" y="3472878"/>
            <a:ext cx="5709256" cy="1676578"/>
          </a:xfrm>
          <a:prstGeom prst="rect">
            <a:avLst/>
          </a:prstGeom>
        </p:spPr>
      </p:pic>
      <p:grpSp>
        <p:nvGrpSpPr>
          <p:cNvPr id="14" name="Group 13">
            <a:extLst>
              <a:ext uri="{FF2B5EF4-FFF2-40B4-BE49-F238E27FC236}">
                <a16:creationId xmlns:a16="http://schemas.microsoft.com/office/drawing/2014/main" id="{4AAEA0A7-025A-80F8-AE3C-BA5554A70AE0}"/>
              </a:ext>
            </a:extLst>
          </p:cNvPr>
          <p:cNvGrpSpPr/>
          <p:nvPr/>
        </p:nvGrpSpPr>
        <p:grpSpPr>
          <a:xfrm>
            <a:off x="737046" y="1889642"/>
            <a:ext cx="4419600" cy="1297858"/>
            <a:chOff x="786202" y="1544724"/>
            <a:chExt cx="3472176" cy="965200"/>
          </a:xfrm>
        </p:grpSpPr>
        <p:pic>
          <p:nvPicPr>
            <p:cNvPr id="2" name="Picture 1">
              <a:extLst>
                <a:ext uri="{FF2B5EF4-FFF2-40B4-BE49-F238E27FC236}">
                  <a16:creationId xmlns:a16="http://schemas.microsoft.com/office/drawing/2014/main" id="{4F2E9B86-ECE7-6FAF-B25E-16EC568F1761}"/>
                </a:ext>
              </a:extLst>
            </p:cNvPr>
            <p:cNvPicPr>
              <a:picLocks noChangeAspect="1"/>
            </p:cNvPicPr>
            <p:nvPr/>
          </p:nvPicPr>
          <p:blipFill>
            <a:blip r:embed="rId5"/>
            <a:stretch>
              <a:fillRect/>
            </a:stretch>
          </p:blipFill>
          <p:spPr>
            <a:xfrm>
              <a:off x="786202" y="1544724"/>
              <a:ext cx="1384300" cy="965200"/>
            </a:xfrm>
            <a:prstGeom prst="rect">
              <a:avLst/>
            </a:prstGeom>
          </p:spPr>
        </p:pic>
        <p:pic>
          <p:nvPicPr>
            <p:cNvPr id="5" name="Picture 4">
              <a:extLst>
                <a:ext uri="{FF2B5EF4-FFF2-40B4-BE49-F238E27FC236}">
                  <a16:creationId xmlns:a16="http://schemas.microsoft.com/office/drawing/2014/main" id="{27721E7D-25F9-C60A-2B1A-8B5CB2699297}"/>
                </a:ext>
              </a:extLst>
            </p:cNvPr>
            <p:cNvPicPr>
              <a:picLocks noChangeAspect="1"/>
            </p:cNvPicPr>
            <p:nvPr/>
          </p:nvPicPr>
          <p:blipFill>
            <a:blip r:embed="rId3"/>
            <a:stretch>
              <a:fillRect/>
            </a:stretch>
          </p:blipFill>
          <p:spPr>
            <a:xfrm>
              <a:off x="3648778" y="1839214"/>
              <a:ext cx="609600" cy="546100"/>
            </a:xfrm>
            <a:prstGeom prst="rect">
              <a:avLst/>
            </a:prstGeom>
          </p:spPr>
        </p:pic>
        <p:pic>
          <p:nvPicPr>
            <p:cNvPr id="7" name="Picture 6">
              <a:extLst>
                <a:ext uri="{FF2B5EF4-FFF2-40B4-BE49-F238E27FC236}">
                  <a16:creationId xmlns:a16="http://schemas.microsoft.com/office/drawing/2014/main" id="{1D4738F2-8C5E-9488-6C6A-5A06F2AA27A5}"/>
                </a:ext>
              </a:extLst>
            </p:cNvPr>
            <p:cNvPicPr>
              <a:picLocks noChangeAspect="1"/>
            </p:cNvPicPr>
            <p:nvPr/>
          </p:nvPicPr>
          <p:blipFill>
            <a:blip r:embed="rId6"/>
            <a:stretch>
              <a:fillRect/>
            </a:stretch>
          </p:blipFill>
          <p:spPr>
            <a:xfrm>
              <a:off x="2379359" y="1678074"/>
              <a:ext cx="1041400" cy="698500"/>
            </a:xfrm>
            <a:prstGeom prst="rect">
              <a:avLst/>
            </a:prstGeom>
          </p:spPr>
        </p:pic>
      </p:grpSp>
      <p:pic>
        <p:nvPicPr>
          <p:cNvPr id="8" name="Picture 7">
            <a:extLst>
              <a:ext uri="{FF2B5EF4-FFF2-40B4-BE49-F238E27FC236}">
                <a16:creationId xmlns:a16="http://schemas.microsoft.com/office/drawing/2014/main" id="{53D93668-2F35-53C1-989D-32C7D4002553}"/>
              </a:ext>
            </a:extLst>
          </p:cNvPr>
          <p:cNvPicPr>
            <a:picLocks noChangeAspect="1"/>
          </p:cNvPicPr>
          <p:nvPr/>
        </p:nvPicPr>
        <p:blipFill>
          <a:blip r:embed="rId7"/>
          <a:stretch>
            <a:fillRect/>
          </a:stretch>
        </p:blipFill>
        <p:spPr>
          <a:xfrm>
            <a:off x="2345037" y="5347078"/>
            <a:ext cx="1082185" cy="622256"/>
          </a:xfrm>
          <a:prstGeom prst="rect">
            <a:avLst/>
          </a:prstGeom>
        </p:spPr>
      </p:pic>
      <p:pic>
        <p:nvPicPr>
          <p:cNvPr id="9" name="Picture 8">
            <a:extLst>
              <a:ext uri="{FF2B5EF4-FFF2-40B4-BE49-F238E27FC236}">
                <a16:creationId xmlns:a16="http://schemas.microsoft.com/office/drawing/2014/main" id="{8D39C849-B70B-C58A-FFBF-68C3993D3C04}"/>
              </a:ext>
            </a:extLst>
          </p:cNvPr>
          <p:cNvPicPr>
            <a:picLocks noChangeAspect="1"/>
          </p:cNvPicPr>
          <p:nvPr/>
        </p:nvPicPr>
        <p:blipFill>
          <a:blip r:embed="rId8"/>
          <a:stretch>
            <a:fillRect/>
          </a:stretch>
        </p:blipFill>
        <p:spPr>
          <a:xfrm>
            <a:off x="6446140" y="1917873"/>
            <a:ext cx="4450460" cy="508184"/>
          </a:xfrm>
          <a:prstGeom prst="rect">
            <a:avLst/>
          </a:prstGeom>
        </p:spPr>
      </p:pic>
      <p:pic>
        <p:nvPicPr>
          <p:cNvPr id="26" name="Picture 25">
            <a:extLst>
              <a:ext uri="{FF2B5EF4-FFF2-40B4-BE49-F238E27FC236}">
                <a16:creationId xmlns:a16="http://schemas.microsoft.com/office/drawing/2014/main" id="{4C429839-90B9-3FC8-1462-3F5103899BA9}"/>
              </a:ext>
            </a:extLst>
          </p:cNvPr>
          <p:cNvPicPr>
            <a:picLocks noChangeAspect="1"/>
          </p:cNvPicPr>
          <p:nvPr/>
        </p:nvPicPr>
        <p:blipFill>
          <a:blip r:embed="rId9"/>
          <a:stretch>
            <a:fillRect/>
          </a:stretch>
        </p:blipFill>
        <p:spPr>
          <a:xfrm>
            <a:off x="9287234" y="2564062"/>
            <a:ext cx="2057596" cy="1707665"/>
          </a:xfrm>
          <a:prstGeom prst="rect">
            <a:avLst/>
          </a:prstGeom>
        </p:spPr>
      </p:pic>
      <p:pic>
        <p:nvPicPr>
          <p:cNvPr id="27" name="Picture 26">
            <a:extLst>
              <a:ext uri="{FF2B5EF4-FFF2-40B4-BE49-F238E27FC236}">
                <a16:creationId xmlns:a16="http://schemas.microsoft.com/office/drawing/2014/main" id="{B8BACFF6-B84F-EA7F-ADB1-B3532CBD02C9}"/>
              </a:ext>
            </a:extLst>
          </p:cNvPr>
          <p:cNvPicPr>
            <a:picLocks noChangeAspect="1"/>
          </p:cNvPicPr>
          <p:nvPr/>
        </p:nvPicPr>
        <p:blipFill>
          <a:blip r:embed="rId10"/>
          <a:stretch>
            <a:fillRect/>
          </a:stretch>
        </p:blipFill>
        <p:spPr>
          <a:xfrm>
            <a:off x="7222409" y="4184888"/>
            <a:ext cx="3558208" cy="667164"/>
          </a:xfrm>
          <a:prstGeom prst="rect">
            <a:avLst/>
          </a:prstGeom>
        </p:spPr>
      </p:pic>
      <p:pic>
        <p:nvPicPr>
          <p:cNvPr id="32" name="Picture 31">
            <a:extLst>
              <a:ext uri="{FF2B5EF4-FFF2-40B4-BE49-F238E27FC236}">
                <a16:creationId xmlns:a16="http://schemas.microsoft.com/office/drawing/2014/main" id="{316BB9D0-C339-E051-AD31-A60CA156E674}"/>
              </a:ext>
            </a:extLst>
          </p:cNvPr>
          <p:cNvPicPr>
            <a:picLocks noChangeAspect="1"/>
          </p:cNvPicPr>
          <p:nvPr/>
        </p:nvPicPr>
        <p:blipFill>
          <a:blip r:embed="rId11"/>
          <a:srcRect t="3290" b="-1"/>
          <a:stretch>
            <a:fillRect/>
          </a:stretch>
        </p:blipFill>
        <p:spPr>
          <a:xfrm>
            <a:off x="6656522" y="4864754"/>
            <a:ext cx="4982061" cy="1621434"/>
          </a:xfrm>
          <a:prstGeom prst="rect">
            <a:avLst/>
          </a:prstGeom>
        </p:spPr>
      </p:pic>
      <p:sp>
        <p:nvSpPr>
          <p:cNvPr id="34"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35"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dirty="0">
                <a:solidFill>
                  <a:srgbClr val="7B7B86"/>
                </a:solidFill>
                <a:latin typeface="Arial"/>
              </a:rPr>
              <a:t>TTU CS Department</a:t>
            </a:r>
          </a:p>
        </p:txBody>
      </p:sp>
      <p:sp>
        <p:nvSpPr>
          <p:cNvPr id="36"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18 / 71</a:t>
            </a:r>
          </a:p>
        </p:txBody>
      </p:sp>
      <p:sp>
        <p:nvSpPr>
          <p:cNvPr id="12" name="s3-text-02">
            <a:extLst>
              <a:ext uri="{FF2B5EF4-FFF2-40B4-BE49-F238E27FC236}">
                <a16:creationId xmlns:a16="http://schemas.microsoft.com/office/drawing/2014/main" id="{101A89ED-4F02-8358-42BE-0EBF2C8B3165}"/>
              </a:ext>
            </a:extLst>
          </p:cNvPr>
          <p:cNvSpPr txBox="1"/>
          <p:nvPr/>
        </p:nvSpPr>
        <p:spPr>
          <a:xfrm>
            <a:off x="1024832" y="482773"/>
            <a:ext cx="384402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Algorithms</a:t>
            </a:r>
            <a:endParaRPr sz="4400" b="1" i="0" spc="-123" dirty="0">
              <a:solidFill>
                <a:srgbClr val="0B0B0F"/>
              </a:solidFill>
              <a:latin typeface="Arial"/>
            </a:endParaRPr>
          </a:p>
        </p:txBody>
      </p:sp>
      <p:sp>
        <p:nvSpPr>
          <p:cNvPr id="33" name="Arrow: Down 32">
            <a:extLst>
              <a:ext uri="{FF2B5EF4-FFF2-40B4-BE49-F238E27FC236}">
                <a16:creationId xmlns:a16="http://schemas.microsoft.com/office/drawing/2014/main" id="{0D69187B-1EF0-4F40-8E3A-4A529294E88A}"/>
              </a:ext>
            </a:extLst>
          </p:cNvPr>
          <p:cNvSpPr/>
          <p:nvPr/>
        </p:nvSpPr>
        <p:spPr>
          <a:xfrm>
            <a:off x="9186495" y="1003473"/>
            <a:ext cx="182880" cy="914400"/>
          </a:xfrm>
          <a:prstGeom prst="downArrow">
            <a:avLst/>
          </a:prstGeom>
          <a:solidFill>
            <a:srgbClr val="E71224">
              <a:alpha val="5000"/>
            </a:srgbClr>
          </a:solidFill>
          <a:ln w="12600">
            <a:solidFill>
              <a:srgbClr val="E71224"/>
            </a:solidFill>
          </a:ln>
        </p:spPr>
        <p:style>
          <a:lnRef idx="1">
            <a:schemeClr val="accent1"/>
          </a:lnRef>
          <a:fillRef idx="3">
            <a:schemeClr val="accent1"/>
          </a:fillRef>
          <a:effectRef idx="2">
            <a:schemeClr val="accent1"/>
          </a:effectRef>
          <a:fontRef idx="minor">
            <a:schemeClr val="lt1"/>
          </a:fontRef>
        </p:style>
        <p:txBody>
          <a:bodyPr wrap="none" rtlCol="0" anchor="ctr" anchorCtr="1"/>
          <a:lstStyle/>
          <a:p>
            <a:endParaRPr lang="en-US">
              <a:solidFill>
                <a:srgbClr val="E71224"/>
              </a:solidFill>
            </a:endParaRPr>
          </a:p>
        </p:txBody>
      </p:sp>
      <p:sp>
        <p:nvSpPr>
          <p:cNvPr id="15" name="TextBox 14">
            <a:extLst>
              <a:ext uri="{FF2B5EF4-FFF2-40B4-BE49-F238E27FC236}">
                <a16:creationId xmlns:a16="http://schemas.microsoft.com/office/drawing/2014/main" id="{99E8ED30-5F35-9E7E-02A1-A4B6EE5A6958}"/>
              </a:ext>
            </a:extLst>
          </p:cNvPr>
          <p:cNvSpPr txBox="1"/>
          <p:nvPr/>
        </p:nvSpPr>
        <p:spPr>
          <a:xfrm>
            <a:off x="1933414" y="1384529"/>
            <a:ext cx="2323649" cy="369332"/>
          </a:xfrm>
          <a:prstGeom prst="rect">
            <a:avLst/>
          </a:prstGeom>
          <a:noFill/>
        </p:spPr>
        <p:txBody>
          <a:bodyPr wrap="none" rtlCol="0">
            <a:spAutoFit/>
          </a:bodyPr>
          <a:lstStyle/>
          <a:p>
            <a:r>
              <a:rPr lang="en-US" dirty="0"/>
              <a:t> </a:t>
            </a:r>
            <a:r>
              <a:rPr lang="en-US" dirty="0" err="1"/>
              <a:t>arccos</a:t>
            </a:r>
            <a:r>
              <a:rPr lang="en-US" dirty="0"/>
              <a:t>(x1))*</a:t>
            </a:r>
            <a:r>
              <a:rPr lang="en-US" dirty="0" err="1"/>
              <a:t>arccos</a:t>
            </a:r>
            <a:r>
              <a:rPr lang="en-US" dirty="0"/>
              <a:t>(x2)</a:t>
            </a:r>
          </a:p>
        </p:txBody>
      </p:sp>
      <p:sp>
        <p:nvSpPr>
          <p:cNvPr id="16" name="TextBox 15">
            <a:extLst>
              <a:ext uri="{FF2B5EF4-FFF2-40B4-BE49-F238E27FC236}">
                <a16:creationId xmlns:a16="http://schemas.microsoft.com/office/drawing/2014/main" id="{84DAEA28-2965-F189-C89C-4D9287CEBAF4}"/>
              </a:ext>
            </a:extLst>
          </p:cNvPr>
          <p:cNvSpPr txBox="1"/>
          <p:nvPr/>
        </p:nvSpPr>
        <p:spPr>
          <a:xfrm>
            <a:off x="5156646" y="2519680"/>
            <a:ext cx="520222" cy="369332"/>
          </a:xfrm>
          <a:prstGeom prst="rect">
            <a:avLst/>
          </a:prstGeom>
          <a:noFill/>
        </p:spPr>
        <p:txBody>
          <a:bodyPr wrap="square" rtlCol="0">
            <a:spAutoFit/>
          </a:bodyPr>
          <a:lstStyle/>
          <a:p>
            <a:r>
              <a:rPr lang="en-US" dirty="0"/>
              <a:t>Z</a:t>
            </a:r>
          </a:p>
        </p:txBody>
      </p:sp>
      <p:sp>
        <p:nvSpPr>
          <p:cNvPr id="18" name="TextBox 17">
            <a:extLst>
              <a:ext uri="{FF2B5EF4-FFF2-40B4-BE49-F238E27FC236}">
                <a16:creationId xmlns:a16="http://schemas.microsoft.com/office/drawing/2014/main" id="{670CCAF2-5250-BD69-9028-7145B83C8903}"/>
              </a:ext>
            </a:extLst>
          </p:cNvPr>
          <p:cNvSpPr txBox="1"/>
          <p:nvPr/>
        </p:nvSpPr>
        <p:spPr>
          <a:xfrm>
            <a:off x="6814190" y="185068"/>
            <a:ext cx="3372013" cy="369332"/>
          </a:xfrm>
          <a:prstGeom prst="rect">
            <a:avLst/>
          </a:prstGeom>
          <a:noFill/>
        </p:spPr>
        <p:txBody>
          <a:bodyPr wrap="none" rtlCol="0">
            <a:spAutoFit/>
          </a:bodyPr>
          <a:lstStyle/>
          <a:p>
            <a:r>
              <a:rPr lang="en-US" dirty="0"/>
              <a:t> w*</a:t>
            </a:r>
            <a:r>
              <a:rPr lang="en-US" dirty="0" err="1"/>
              <a:t>arccos</a:t>
            </a:r>
            <a:r>
              <a:rPr lang="en-US" dirty="0"/>
              <a:t>(x1))* (1-w) * </a:t>
            </a:r>
            <a:r>
              <a:rPr lang="en-US" dirty="0" err="1"/>
              <a:t>arccos</a:t>
            </a:r>
            <a:r>
              <a:rPr lang="en-US" dirty="0"/>
              <a:t>(x2)</a:t>
            </a:r>
          </a:p>
        </p:txBody>
      </p:sp>
      <p:pic>
        <p:nvPicPr>
          <p:cNvPr id="19" name="Picture 18">
            <a:extLst>
              <a:ext uri="{FF2B5EF4-FFF2-40B4-BE49-F238E27FC236}">
                <a16:creationId xmlns:a16="http://schemas.microsoft.com/office/drawing/2014/main" id="{3FDC7C0A-D689-8043-881A-93AA7CF63C4F}"/>
              </a:ext>
            </a:extLst>
          </p:cNvPr>
          <p:cNvPicPr>
            <a:picLocks noChangeAspect="1"/>
          </p:cNvPicPr>
          <p:nvPr/>
        </p:nvPicPr>
        <p:blipFill>
          <a:blip r:embed="rId12"/>
          <a:stretch>
            <a:fillRect/>
          </a:stretch>
        </p:blipFill>
        <p:spPr>
          <a:xfrm>
            <a:off x="6096000" y="2625489"/>
            <a:ext cx="2905513" cy="869914"/>
          </a:xfrm>
          <a:prstGeom prst="rect">
            <a:avLst/>
          </a:prstGeom>
        </p:spPr>
      </p:pic>
      <p:pic>
        <p:nvPicPr>
          <p:cNvPr id="20" name="Picture 19">
            <a:extLst>
              <a:ext uri="{FF2B5EF4-FFF2-40B4-BE49-F238E27FC236}">
                <a16:creationId xmlns:a16="http://schemas.microsoft.com/office/drawing/2014/main" id="{720680D6-1C57-8C90-BDE7-A2A0E3E78997}"/>
              </a:ext>
            </a:extLst>
          </p:cNvPr>
          <p:cNvPicPr>
            <a:picLocks noChangeAspect="1"/>
          </p:cNvPicPr>
          <p:nvPr/>
        </p:nvPicPr>
        <p:blipFill>
          <a:blip r:embed="rId13"/>
          <a:stretch>
            <a:fillRect/>
          </a:stretch>
        </p:blipFill>
        <p:spPr>
          <a:xfrm>
            <a:off x="6925938" y="3551694"/>
            <a:ext cx="1574258" cy="668521"/>
          </a:xfrm>
          <a:prstGeom prst="rect">
            <a:avLst/>
          </a:prstGeom>
        </p:spPr>
      </p:pic>
      <p:pic>
        <p:nvPicPr>
          <p:cNvPr id="21" name="Picture 20">
            <a:extLst>
              <a:ext uri="{FF2B5EF4-FFF2-40B4-BE49-F238E27FC236}">
                <a16:creationId xmlns:a16="http://schemas.microsoft.com/office/drawing/2014/main" id="{8A8D9D2C-ABE4-240C-E7B1-58FA0D08699D}"/>
              </a:ext>
            </a:extLst>
          </p:cNvPr>
          <p:cNvPicPr>
            <a:picLocks noChangeAspect="1"/>
          </p:cNvPicPr>
          <p:nvPr/>
        </p:nvPicPr>
        <p:blipFill>
          <a:blip r:embed="rId14"/>
          <a:stretch>
            <a:fillRect/>
          </a:stretch>
        </p:blipFill>
        <p:spPr>
          <a:xfrm>
            <a:off x="6176348" y="4684191"/>
            <a:ext cx="5775042" cy="1755331"/>
          </a:xfrm>
          <a:prstGeom prst="rect">
            <a:avLst/>
          </a:prstGeom>
        </p:spPr>
      </p:pic>
    </p:spTree>
    <p:extLst>
      <p:ext uri="{BB962C8B-B14F-4D97-AF65-F5344CB8AC3E}">
        <p14:creationId xmlns:p14="http://schemas.microsoft.com/office/powerpoint/2010/main" val="15321609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roduct-measurement">
            <a:hlinkClick action="ppaction://media"/>
            <a:extLst>
              <a:ext uri="{FF2B5EF4-FFF2-40B4-BE49-F238E27FC236}">
                <a16:creationId xmlns:a16="http://schemas.microsoft.com/office/drawing/2014/main" id="{5C9C836D-6352-D552-4D72-1A9CFED056DF}"/>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11828" b="7526"/>
          <a:stretch>
            <a:fillRect/>
          </a:stretch>
        </p:blipFill>
        <p:spPr>
          <a:xfrm>
            <a:off x="995680" y="1554480"/>
            <a:ext cx="10078720" cy="4572000"/>
          </a:xfrm>
          <a:prstGeom prst="rect">
            <a:avLst/>
          </a:prstGeom>
        </p:spPr>
      </p:pic>
      <p:sp>
        <p:nvSpPr>
          <p:cNvPr id="5"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6"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7"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19 / 71</a:t>
            </a:r>
          </a:p>
        </p:txBody>
      </p:sp>
      <p:sp>
        <p:nvSpPr>
          <p:cNvPr id="2" name="s3-text-02">
            <a:extLst>
              <a:ext uri="{FF2B5EF4-FFF2-40B4-BE49-F238E27FC236}">
                <a16:creationId xmlns:a16="http://schemas.microsoft.com/office/drawing/2014/main" id="{B8752DEF-13B2-ABA2-7045-AF1CF5C45588}"/>
              </a:ext>
            </a:extLst>
          </p:cNvPr>
          <p:cNvSpPr txBox="1"/>
          <p:nvPr/>
        </p:nvSpPr>
        <p:spPr>
          <a:xfrm>
            <a:off x="995680" y="442133"/>
            <a:ext cx="384402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Algorithms</a:t>
            </a:r>
            <a:endParaRPr sz="4400" b="1" i="0" spc="-123" dirty="0">
              <a:solidFill>
                <a:srgbClr val="0B0B0F"/>
              </a:solidFill>
              <a:latin typeface="Arial"/>
            </a:endParaRPr>
          </a:p>
        </p:txBody>
      </p:sp>
    </p:spTree>
    <p:extLst>
      <p:ext uri="{BB962C8B-B14F-4D97-AF65-F5344CB8AC3E}">
        <p14:creationId xmlns:p14="http://schemas.microsoft.com/office/powerpoint/2010/main" val="36175886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E75255-A9A8-33A3-920D-5096DBF19B66}"/>
              </a:ext>
            </a:extLst>
          </p:cNvPr>
          <p:cNvPicPr>
            <a:picLocks noChangeAspect="1"/>
          </p:cNvPicPr>
          <p:nvPr/>
        </p:nvPicPr>
        <p:blipFill>
          <a:blip r:embed="rId2"/>
          <a:stretch>
            <a:fillRect/>
          </a:stretch>
        </p:blipFill>
        <p:spPr>
          <a:xfrm>
            <a:off x="3221990" y="5856289"/>
            <a:ext cx="7200900" cy="469900"/>
          </a:xfrm>
          <a:prstGeom prst="rect">
            <a:avLst/>
          </a:prstGeom>
        </p:spPr>
      </p:pic>
      <p:pic>
        <p:nvPicPr>
          <p:cNvPr id="3" name="Picture 2">
            <a:extLst>
              <a:ext uri="{FF2B5EF4-FFF2-40B4-BE49-F238E27FC236}">
                <a16:creationId xmlns:a16="http://schemas.microsoft.com/office/drawing/2014/main" id="{496C8828-7394-D58A-41F4-599586B50837}"/>
              </a:ext>
            </a:extLst>
          </p:cNvPr>
          <p:cNvPicPr>
            <a:picLocks noChangeAspect="1"/>
          </p:cNvPicPr>
          <p:nvPr/>
        </p:nvPicPr>
        <p:blipFill>
          <a:blip r:embed="rId3"/>
          <a:stretch>
            <a:fillRect/>
          </a:stretch>
        </p:blipFill>
        <p:spPr>
          <a:xfrm>
            <a:off x="1935480" y="1214904"/>
            <a:ext cx="2052255" cy="1860522"/>
          </a:xfrm>
          <a:prstGeom prst="rect">
            <a:avLst/>
          </a:prstGeom>
        </p:spPr>
      </p:pic>
      <p:sp>
        <p:nvSpPr>
          <p:cNvPr id="4" name="TextBox 3">
            <a:extLst>
              <a:ext uri="{FF2B5EF4-FFF2-40B4-BE49-F238E27FC236}">
                <a16:creationId xmlns:a16="http://schemas.microsoft.com/office/drawing/2014/main" id="{0FD10C29-86AF-9D4B-2699-A8EA28592D85}"/>
              </a:ext>
            </a:extLst>
          </p:cNvPr>
          <p:cNvSpPr txBox="1"/>
          <p:nvPr/>
        </p:nvSpPr>
        <p:spPr>
          <a:xfrm>
            <a:off x="4643119" y="1791862"/>
            <a:ext cx="2371560" cy="461665"/>
          </a:xfrm>
          <a:prstGeom prst="rect">
            <a:avLst/>
          </a:prstGeom>
          <a:noFill/>
        </p:spPr>
        <p:txBody>
          <a:bodyPr wrap="square" rtlCol="0">
            <a:spAutoFit/>
          </a:bodyPr>
          <a:lstStyle/>
          <a:p>
            <a:r>
              <a:rPr lang="en-US" sz="2400" dirty="0"/>
              <a:t>Why Ry rotation?</a:t>
            </a:r>
          </a:p>
        </p:txBody>
      </p:sp>
      <p:pic>
        <p:nvPicPr>
          <p:cNvPr id="5" name="Picture 4">
            <a:extLst>
              <a:ext uri="{FF2B5EF4-FFF2-40B4-BE49-F238E27FC236}">
                <a16:creationId xmlns:a16="http://schemas.microsoft.com/office/drawing/2014/main" id="{F57FFE6F-2453-A6F7-F27E-E4EBED5B7F2B}"/>
              </a:ext>
            </a:extLst>
          </p:cNvPr>
          <p:cNvPicPr>
            <a:picLocks noChangeAspect="1"/>
          </p:cNvPicPr>
          <p:nvPr/>
        </p:nvPicPr>
        <p:blipFill>
          <a:blip r:embed="rId4"/>
          <a:stretch>
            <a:fillRect/>
          </a:stretch>
        </p:blipFill>
        <p:spPr>
          <a:xfrm>
            <a:off x="8027651" y="1295380"/>
            <a:ext cx="2228869" cy="727315"/>
          </a:xfrm>
          <a:prstGeom prst="rect">
            <a:avLst/>
          </a:prstGeom>
        </p:spPr>
      </p:pic>
      <p:pic>
        <p:nvPicPr>
          <p:cNvPr id="6" name="Picture 5">
            <a:extLst>
              <a:ext uri="{FF2B5EF4-FFF2-40B4-BE49-F238E27FC236}">
                <a16:creationId xmlns:a16="http://schemas.microsoft.com/office/drawing/2014/main" id="{63713BCF-4AD9-C4DA-8362-EB00AAC1D72D}"/>
              </a:ext>
            </a:extLst>
          </p:cNvPr>
          <p:cNvPicPr>
            <a:picLocks noChangeAspect="1"/>
          </p:cNvPicPr>
          <p:nvPr/>
        </p:nvPicPr>
        <p:blipFill>
          <a:blip r:embed="rId5"/>
          <a:stretch>
            <a:fillRect/>
          </a:stretch>
        </p:blipFill>
        <p:spPr>
          <a:xfrm>
            <a:off x="8204267" y="2288641"/>
            <a:ext cx="1744367" cy="851900"/>
          </a:xfrm>
          <a:prstGeom prst="rect">
            <a:avLst/>
          </a:prstGeom>
        </p:spPr>
      </p:pic>
      <p:pic>
        <p:nvPicPr>
          <p:cNvPr id="7" name="Picture 6">
            <a:extLst>
              <a:ext uri="{FF2B5EF4-FFF2-40B4-BE49-F238E27FC236}">
                <a16:creationId xmlns:a16="http://schemas.microsoft.com/office/drawing/2014/main" id="{FA5C6315-E881-A926-AF08-35FBB11793D8}"/>
              </a:ext>
            </a:extLst>
          </p:cNvPr>
          <p:cNvPicPr>
            <a:picLocks noChangeAspect="1"/>
          </p:cNvPicPr>
          <p:nvPr/>
        </p:nvPicPr>
        <p:blipFill>
          <a:blip r:embed="rId6"/>
          <a:stretch>
            <a:fillRect/>
          </a:stretch>
        </p:blipFill>
        <p:spPr>
          <a:xfrm>
            <a:off x="1657350" y="3305179"/>
            <a:ext cx="5422900" cy="2324100"/>
          </a:xfrm>
          <a:prstGeom prst="rect">
            <a:avLst/>
          </a:prstGeom>
        </p:spPr>
      </p:pic>
      <p:pic>
        <p:nvPicPr>
          <p:cNvPr id="8" name="Picture 7">
            <a:extLst>
              <a:ext uri="{FF2B5EF4-FFF2-40B4-BE49-F238E27FC236}">
                <a16:creationId xmlns:a16="http://schemas.microsoft.com/office/drawing/2014/main" id="{11378251-B923-FF80-BB6B-849887EB6061}"/>
              </a:ext>
            </a:extLst>
          </p:cNvPr>
          <p:cNvPicPr>
            <a:picLocks noChangeAspect="1"/>
          </p:cNvPicPr>
          <p:nvPr/>
        </p:nvPicPr>
        <p:blipFill>
          <a:blip r:embed="rId7"/>
          <a:stretch>
            <a:fillRect/>
          </a:stretch>
        </p:blipFill>
        <p:spPr>
          <a:xfrm>
            <a:off x="7264400" y="4403506"/>
            <a:ext cx="4394200" cy="431800"/>
          </a:xfrm>
          <a:prstGeom prst="rect">
            <a:avLst/>
          </a:prstGeom>
        </p:spPr>
      </p:pic>
      <p:sp>
        <p:nvSpPr>
          <p:cNvPr id="10"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1"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2"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20 / 71</a:t>
            </a:r>
          </a:p>
        </p:txBody>
      </p:sp>
      <p:sp>
        <p:nvSpPr>
          <p:cNvPr id="9" name="s3-text-02">
            <a:extLst>
              <a:ext uri="{FF2B5EF4-FFF2-40B4-BE49-F238E27FC236}">
                <a16:creationId xmlns:a16="http://schemas.microsoft.com/office/drawing/2014/main" id="{479C99E7-5250-A615-10B1-36C1DE4D052D}"/>
              </a:ext>
            </a:extLst>
          </p:cNvPr>
          <p:cNvSpPr txBox="1"/>
          <p:nvPr/>
        </p:nvSpPr>
        <p:spPr>
          <a:xfrm>
            <a:off x="829570" y="369965"/>
            <a:ext cx="384402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Algorithms</a:t>
            </a:r>
            <a:endParaRPr sz="4400" b="1" i="0" spc="-123" dirty="0">
              <a:solidFill>
                <a:srgbClr val="0B0B0F"/>
              </a:solidFill>
              <a:latin typeface="Arial"/>
            </a:endParaRPr>
          </a:p>
        </p:txBody>
      </p:sp>
    </p:spTree>
    <p:extLst>
      <p:ext uri="{BB962C8B-B14F-4D97-AF65-F5344CB8AC3E}">
        <p14:creationId xmlns:p14="http://schemas.microsoft.com/office/powerpoint/2010/main" val="8523668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759398-819C-97B3-6722-9E95A4D8E68A}"/>
              </a:ext>
            </a:extLst>
          </p:cNvPr>
          <p:cNvSpPr txBox="1"/>
          <p:nvPr/>
        </p:nvSpPr>
        <p:spPr>
          <a:xfrm>
            <a:off x="3810000" y="1541616"/>
            <a:ext cx="5538183" cy="369332"/>
          </a:xfrm>
          <a:prstGeom prst="rect">
            <a:avLst/>
          </a:prstGeom>
          <a:noFill/>
        </p:spPr>
        <p:txBody>
          <a:bodyPr wrap="none" rtlCol="0">
            <a:spAutoFit/>
          </a:bodyPr>
          <a:lstStyle/>
          <a:p>
            <a:r>
              <a:rPr lang="en-US" dirty="0"/>
              <a:t>Putting it all together for Polynomial nonlinear function</a:t>
            </a:r>
          </a:p>
        </p:txBody>
      </p:sp>
      <p:pic>
        <p:nvPicPr>
          <p:cNvPr id="3" name="Picture 2">
            <a:extLst>
              <a:ext uri="{FF2B5EF4-FFF2-40B4-BE49-F238E27FC236}">
                <a16:creationId xmlns:a16="http://schemas.microsoft.com/office/drawing/2014/main" id="{9D4AA568-B78D-F2E9-8C23-06E95B968E23}"/>
              </a:ext>
            </a:extLst>
          </p:cNvPr>
          <p:cNvPicPr>
            <a:picLocks noChangeAspect="1"/>
          </p:cNvPicPr>
          <p:nvPr/>
        </p:nvPicPr>
        <p:blipFill>
          <a:blip r:embed="rId2"/>
          <a:stretch>
            <a:fillRect/>
          </a:stretch>
        </p:blipFill>
        <p:spPr>
          <a:xfrm>
            <a:off x="2180303" y="2148642"/>
            <a:ext cx="7772400" cy="3167742"/>
          </a:xfrm>
          <a:prstGeom prst="rect">
            <a:avLst/>
          </a:prstGeom>
        </p:spPr>
      </p:pic>
      <p:pic>
        <p:nvPicPr>
          <p:cNvPr id="4" name="Picture 3">
            <a:extLst>
              <a:ext uri="{FF2B5EF4-FFF2-40B4-BE49-F238E27FC236}">
                <a16:creationId xmlns:a16="http://schemas.microsoft.com/office/drawing/2014/main" id="{A9E06E17-8E1C-B491-3DEE-EFBD6CA195CF}"/>
              </a:ext>
            </a:extLst>
          </p:cNvPr>
          <p:cNvPicPr>
            <a:picLocks noChangeAspect="1"/>
          </p:cNvPicPr>
          <p:nvPr/>
        </p:nvPicPr>
        <p:blipFill>
          <a:blip r:embed="rId3"/>
          <a:stretch>
            <a:fillRect/>
          </a:stretch>
        </p:blipFill>
        <p:spPr>
          <a:xfrm>
            <a:off x="4146550" y="5554078"/>
            <a:ext cx="3898900" cy="482600"/>
          </a:xfrm>
          <a:prstGeom prst="rect">
            <a:avLst/>
          </a:prstGeom>
        </p:spPr>
      </p:pic>
      <p:sp>
        <p:nvSpPr>
          <p:cNvPr id="6"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7"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8"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21 / 71</a:t>
            </a:r>
          </a:p>
        </p:txBody>
      </p:sp>
      <p:sp>
        <p:nvSpPr>
          <p:cNvPr id="5" name="s3-text-02">
            <a:extLst>
              <a:ext uri="{FF2B5EF4-FFF2-40B4-BE49-F238E27FC236}">
                <a16:creationId xmlns:a16="http://schemas.microsoft.com/office/drawing/2014/main" id="{11826A3B-ABB4-9A1D-A4FF-C6FBBB6B23EE}"/>
              </a:ext>
            </a:extLst>
          </p:cNvPr>
          <p:cNvSpPr txBox="1"/>
          <p:nvPr/>
        </p:nvSpPr>
        <p:spPr>
          <a:xfrm>
            <a:off x="796264" y="696942"/>
            <a:ext cx="384402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i="0" spc="-123" dirty="0">
                <a:solidFill>
                  <a:srgbClr val="0B0B0F"/>
                </a:solidFill>
                <a:latin typeface="Arial"/>
              </a:rPr>
              <a:t>Algorithms</a:t>
            </a:r>
            <a:endParaRPr sz="4400" b="1" i="0" spc="-123" dirty="0">
              <a:solidFill>
                <a:srgbClr val="0B0B0F"/>
              </a:solidFill>
              <a:latin typeface="Arial"/>
            </a:endParaRPr>
          </a:p>
        </p:txBody>
      </p:sp>
      <p:sp>
        <p:nvSpPr>
          <p:cNvPr id="9" name="s6-box-01">
            <a:extLst>
              <a:ext uri="{FF2B5EF4-FFF2-40B4-BE49-F238E27FC236}">
                <a16:creationId xmlns:a16="http://schemas.microsoft.com/office/drawing/2014/main" id="{EA9FFD17-3D19-3704-878C-FABE139ECE44}"/>
              </a:ext>
            </a:extLst>
          </p:cNvPr>
          <p:cNvSpPr/>
          <p:nvPr/>
        </p:nvSpPr>
        <p:spPr>
          <a:xfrm>
            <a:off x="2057400" y="2056994"/>
            <a:ext cx="8305800" cy="3497084"/>
          </a:xfrm>
          <a:prstGeom prst="roundRect">
            <a:avLst>
              <a:gd name="adj" fmla="val 8836"/>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Tree>
    <p:extLst>
      <p:ext uri="{BB962C8B-B14F-4D97-AF65-F5344CB8AC3E}">
        <p14:creationId xmlns:p14="http://schemas.microsoft.com/office/powerpoint/2010/main" val="40516470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5F7"/>
        </a:solidFill>
        <a:effectLst/>
      </p:bgPr>
    </p:bg>
    <p:spTree>
      <p:nvGrpSpPr>
        <p:cNvPr id="1" name=""/>
        <p:cNvGrpSpPr/>
        <p:nvPr/>
      </p:nvGrpSpPr>
      <p:grpSpPr>
        <a:xfrm>
          <a:off x="0" y="0"/>
          <a:ext cx="0" cy="0"/>
          <a:chOff x="0" y="0"/>
          <a:chExt cx="0" cy="0"/>
        </a:xfrm>
      </p:grpSpPr>
      <p:sp>
        <p:nvSpPr>
          <p:cNvPr id="2" name="!!kicker"/>
          <p:cNvSpPr txBox="1"/>
          <p:nvPr/>
        </p:nvSpPr>
        <p:spPr>
          <a:xfrm>
            <a:off x="888978" y="609585"/>
            <a:ext cx="2107453" cy="196845"/>
          </a:xfrm>
          <a:prstGeom prst="rect">
            <a:avLst/>
          </a:prstGeom>
          <a:noFill/>
        </p:spPr>
        <p:txBody>
          <a:bodyPr wrap="none" lIns="0" tIns="0" rIns="0" bIns="0" anchor="t">
            <a:noAutofit/>
          </a:bodyPr>
          <a:lstStyle/>
          <a:p>
            <a:pPr algn="l">
              <a:lnSpc>
                <a:spcPts val="1560"/>
              </a:lnSpc>
              <a:spcBef>
                <a:spcPts val="0"/>
              </a:spcBef>
              <a:spcAft>
                <a:spcPts val="0"/>
              </a:spcAft>
            </a:pPr>
            <a:r>
              <a:rPr lang="en-US" sz="1300" b="1" i="0" cap="all" spc="182" dirty="0">
                <a:solidFill>
                  <a:srgbClr val="B00000"/>
                </a:solidFill>
                <a:latin typeface="Arial"/>
              </a:rPr>
              <a:t>NISQ RESULTS</a:t>
            </a:r>
            <a:endParaRPr sz="1300" b="1" i="0" cap="all" spc="182" dirty="0">
              <a:solidFill>
                <a:srgbClr val="B00000"/>
              </a:solidFill>
              <a:latin typeface="Arial"/>
            </a:endParaRPr>
          </a:p>
        </p:txBody>
      </p:sp>
      <p:sp>
        <p:nvSpPr>
          <p:cNvPr id="3" name="s6-text-02"/>
          <p:cNvSpPr txBox="1"/>
          <p:nvPr/>
        </p:nvSpPr>
        <p:spPr>
          <a:xfrm>
            <a:off x="888978" y="920727"/>
            <a:ext cx="10432789" cy="586666"/>
          </a:xfrm>
          <a:prstGeom prst="rect">
            <a:avLst/>
          </a:prstGeom>
          <a:noFill/>
        </p:spPr>
        <p:txBody>
          <a:bodyPr wrap="none" lIns="0" tIns="0" rIns="0" bIns="0" anchor="t">
            <a:noAutofit/>
          </a:bodyPr>
          <a:lstStyle/>
          <a:p>
            <a:pPr>
              <a:lnSpc>
                <a:spcPts val="4620"/>
              </a:lnSpc>
            </a:pPr>
            <a:r>
              <a:rPr lang="en-US" sz="4400" b="1" spc="-123" dirty="0">
                <a:solidFill>
                  <a:srgbClr val="0B0B0F"/>
                </a:solidFill>
                <a:latin typeface="Arial"/>
              </a:rPr>
              <a:t>Algorithms</a:t>
            </a:r>
            <a:endParaRPr sz="4400" b="1" i="0" spc="-123" dirty="0">
              <a:solidFill>
                <a:srgbClr val="0B0B0F"/>
              </a:solidFill>
              <a:latin typeface="Arial"/>
            </a:endParaRPr>
          </a:p>
        </p:txBody>
      </p:sp>
      <p:pic>
        <p:nvPicPr>
          <p:cNvPr id="15" name="s6-image-01" descr="Texas Tech University Double T"/>
          <p:cNvPicPr>
            <a:picLocks noChangeAspect="1"/>
          </p:cNvPicPr>
          <p:nvPr/>
        </p:nvPicPr>
        <p:blipFill>
          <a:blip r:embed="rId3"/>
          <a:stretch>
            <a:fillRect/>
          </a:stretch>
        </p:blipFill>
        <p:spPr>
          <a:xfrm>
            <a:off x="11055074" y="600060"/>
            <a:ext cx="190495" cy="222244"/>
          </a:xfrm>
          <a:prstGeom prst="rect">
            <a:avLst/>
          </a:prstGeom>
        </p:spPr>
      </p:pic>
      <p:grpSp>
        <p:nvGrpSpPr>
          <p:cNvPr id="11" name="Group 10">
            <a:extLst>
              <a:ext uri="{FF2B5EF4-FFF2-40B4-BE49-F238E27FC236}">
                <a16:creationId xmlns:a16="http://schemas.microsoft.com/office/drawing/2014/main" id="{9A6A5064-4490-DE89-DCD7-F50F71C4F12A}"/>
              </a:ext>
            </a:extLst>
          </p:cNvPr>
          <p:cNvGrpSpPr/>
          <p:nvPr/>
        </p:nvGrpSpPr>
        <p:grpSpPr>
          <a:xfrm>
            <a:off x="2057400" y="1583650"/>
            <a:ext cx="7736840" cy="4893292"/>
            <a:chOff x="2884989" y="2198387"/>
            <a:chExt cx="6933710" cy="4202298"/>
          </a:xfrm>
        </p:grpSpPr>
        <p:sp>
          <p:nvSpPr>
            <p:cNvPr id="5" name="s6-box-01"/>
            <p:cNvSpPr/>
            <p:nvPr/>
          </p:nvSpPr>
          <p:spPr>
            <a:xfrm>
              <a:off x="2935471" y="2198387"/>
              <a:ext cx="3352716" cy="1724577"/>
            </a:xfrm>
            <a:prstGeom prst="roundRect">
              <a:avLst>
                <a:gd name="adj" fmla="val 8836"/>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s6-text-04"/>
            <p:cNvSpPr txBox="1"/>
            <p:nvPr/>
          </p:nvSpPr>
          <p:spPr>
            <a:xfrm>
              <a:off x="3189464" y="2426982"/>
              <a:ext cx="2863778" cy="698483"/>
            </a:xfrm>
            <a:prstGeom prst="rect">
              <a:avLst/>
            </a:prstGeom>
            <a:noFill/>
          </p:spPr>
          <p:txBody>
            <a:bodyPr wrap="none" lIns="0" tIns="0" rIns="0" bIns="0" anchor="t">
              <a:noAutofit/>
            </a:bodyPr>
            <a:lstStyle/>
            <a:p>
              <a:pPr algn="l">
                <a:lnSpc>
                  <a:spcPts val="5500"/>
                </a:lnSpc>
                <a:spcBef>
                  <a:spcPts val="0"/>
                </a:spcBef>
                <a:spcAft>
                  <a:spcPts val="0"/>
                </a:spcAft>
              </a:pPr>
              <a:r>
                <a:rPr sz="5500" b="1" i="0" spc="-220" dirty="0">
                  <a:solidFill>
                    <a:srgbClr val="0B0B0F"/>
                  </a:solidFill>
                  <a:latin typeface="Arial"/>
                </a:rPr>
                <a:t>1.46×10</a:t>
              </a:r>
              <a:r>
                <a:rPr sz="2750" b="1" i="0" spc="-220" baseline="30000" dirty="0">
                  <a:solidFill>
                    <a:srgbClr val="0B0B0F"/>
                  </a:solidFill>
                  <a:latin typeface="Arial"/>
                </a:rPr>
                <a:t>−3</a:t>
              </a:r>
            </a:p>
          </p:txBody>
        </p:sp>
        <p:sp>
          <p:nvSpPr>
            <p:cNvPr id="7" name="s6-text-05"/>
            <p:cNvSpPr txBox="1"/>
            <p:nvPr/>
          </p:nvSpPr>
          <p:spPr>
            <a:xfrm>
              <a:off x="3189464" y="3214362"/>
              <a:ext cx="2857429" cy="480008"/>
            </a:xfrm>
            <a:prstGeom prst="rect">
              <a:avLst/>
            </a:prstGeom>
            <a:noFill/>
          </p:spPr>
          <p:txBody>
            <a:bodyPr wrap="square" lIns="0" tIns="0" rIns="0" bIns="0" anchor="t">
              <a:noAutofit/>
            </a:bodyPr>
            <a:lstStyle/>
            <a:p>
              <a:pPr algn="l">
                <a:lnSpc>
                  <a:spcPts val="1889"/>
                </a:lnSpc>
                <a:spcBef>
                  <a:spcPts val="0"/>
                </a:spcBef>
                <a:spcAft>
                  <a:spcPts val="0"/>
                </a:spcAft>
              </a:pPr>
              <a:r>
                <a:rPr sz="1400" b="0" i="0" dirty="0">
                  <a:solidFill>
                    <a:srgbClr val="50505B"/>
                  </a:solidFill>
                  <a:latin typeface="Arial"/>
                </a:rPr>
                <a:t>median CZ error, IBM Heron-3 (best device used)</a:t>
              </a:r>
            </a:p>
          </p:txBody>
        </p:sp>
        <p:sp>
          <p:nvSpPr>
            <p:cNvPr id="8" name="s6-box-02"/>
            <p:cNvSpPr/>
            <p:nvPr/>
          </p:nvSpPr>
          <p:spPr>
            <a:xfrm>
              <a:off x="6465983" y="2198387"/>
              <a:ext cx="3352716" cy="1724577"/>
            </a:xfrm>
            <a:prstGeom prst="roundRect">
              <a:avLst>
                <a:gd name="adj" fmla="val 8836"/>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s6-text-06"/>
            <p:cNvSpPr txBox="1"/>
            <p:nvPr/>
          </p:nvSpPr>
          <p:spPr>
            <a:xfrm>
              <a:off x="6719976" y="2426982"/>
              <a:ext cx="2863778" cy="698483"/>
            </a:xfrm>
            <a:prstGeom prst="rect">
              <a:avLst/>
            </a:prstGeom>
            <a:noFill/>
          </p:spPr>
          <p:txBody>
            <a:bodyPr wrap="none" lIns="0" tIns="0" rIns="0" bIns="0" anchor="t">
              <a:noAutofit/>
            </a:bodyPr>
            <a:lstStyle/>
            <a:p>
              <a:pPr algn="l">
                <a:lnSpc>
                  <a:spcPts val="5500"/>
                </a:lnSpc>
                <a:spcBef>
                  <a:spcPts val="0"/>
                </a:spcBef>
                <a:spcAft>
                  <a:spcPts val="0"/>
                </a:spcAft>
              </a:pPr>
              <a:r>
                <a:rPr sz="5500" b="1" i="0" spc="-220" dirty="0">
                  <a:solidFill>
                    <a:srgbClr val="0B0B0F"/>
                  </a:solidFill>
                  <a:latin typeface="Arial"/>
                </a:rPr>
                <a:t>≈41–43</a:t>
              </a:r>
            </a:p>
          </p:txBody>
        </p:sp>
        <p:sp>
          <p:nvSpPr>
            <p:cNvPr id="10" name="s6-text-07"/>
            <p:cNvSpPr txBox="1"/>
            <p:nvPr/>
          </p:nvSpPr>
          <p:spPr>
            <a:xfrm>
              <a:off x="6719976" y="3214362"/>
              <a:ext cx="2857429" cy="480008"/>
            </a:xfrm>
            <a:prstGeom prst="rect">
              <a:avLst/>
            </a:prstGeom>
            <a:noFill/>
          </p:spPr>
          <p:txBody>
            <a:bodyPr wrap="square" lIns="0" tIns="0" rIns="0" bIns="0" anchor="t">
              <a:noAutofit/>
            </a:bodyPr>
            <a:lstStyle/>
            <a:p>
              <a:pPr algn="l">
                <a:lnSpc>
                  <a:spcPts val="1889"/>
                </a:lnSpc>
                <a:spcBef>
                  <a:spcPts val="0"/>
                </a:spcBef>
                <a:spcAft>
                  <a:spcPts val="0"/>
                </a:spcAft>
              </a:pPr>
              <a:r>
                <a:rPr sz="1400" b="0" i="0" dirty="0">
                  <a:solidFill>
                    <a:srgbClr val="50505B"/>
                  </a:solidFill>
                  <a:latin typeface="Arial"/>
                </a:rPr>
                <a:t>CZ gates before 20-qubit circuits degrade on Heron</a:t>
              </a:r>
            </a:p>
          </p:txBody>
        </p:sp>
        <p:pic>
          <p:nvPicPr>
            <p:cNvPr id="18" name="Picture 17">
              <a:extLst>
                <a:ext uri="{FF2B5EF4-FFF2-40B4-BE49-F238E27FC236}">
                  <a16:creationId xmlns:a16="http://schemas.microsoft.com/office/drawing/2014/main" id="{B59F7294-BD63-BB84-F404-AAF7CC7560E4}"/>
                </a:ext>
              </a:extLst>
            </p:cNvPr>
            <p:cNvPicPr>
              <a:picLocks noChangeAspect="1"/>
            </p:cNvPicPr>
            <p:nvPr/>
          </p:nvPicPr>
          <p:blipFill>
            <a:blip r:embed="rId4"/>
            <a:srcRect t="8510"/>
            <a:stretch>
              <a:fillRect/>
            </a:stretch>
          </p:blipFill>
          <p:spPr>
            <a:xfrm>
              <a:off x="2884989" y="4216285"/>
              <a:ext cx="3149600" cy="2184400"/>
            </a:xfrm>
            <a:prstGeom prst="rect">
              <a:avLst/>
            </a:prstGeom>
          </p:spPr>
        </p:pic>
        <p:pic>
          <p:nvPicPr>
            <p:cNvPr id="19" name="Picture 18">
              <a:extLst>
                <a:ext uri="{FF2B5EF4-FFF2-40B4-BE49-F238E27FC236}">
                  <a16:creationId xmlns:a16="http://schemas.microsoft.com/office/drawing/2014/main" id="{4BC95F2A-0199-3E24-6998-8B946A03F105}"/>
                </a:ext>
              </a:extLst>
            </p:cNvPr>
            <p:cNvPicPr>
              <a:picLocks noChangeAspect="1"/>
            </p:cNvPicPr>
            <p:nvPr/>
          </p:nvPicPr>
          <p:blipFill>
            <a:blip r:embed="rId5"/>
            <a:srcRect t="5351"/>
            <a:stretch>
              <a:fillRect/>
            </a:stretch>
          </p:blipFill>
          <p:spPr>
            <a:xfrm>
              <a:off x="6719976" y="4274730"/>
              <a:ext cx="3009900" cy="2067511"/>
            </a:xfrm>
            <a:prstGeom prst="rect">
              <a:avLst/>
            </a:prstGeom>
          </p:spPr>
        </p:pic>
      </p:grpSp>
      <p:sp>
        <p:nvSpPr>
          <p:cNvPr id="21"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22"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23"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22 / 71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6-text-02">
            <a:extLst>
              <a:ext uri="{FF2B5EF4-FFF2-40B4-BE49-F238E27FC236}">
                <a16:creationId xmlns:a16="http://schemas.microsoft.com/office/drawing/2014/main" id="{CFAF1BBE-CBB7-D4B2-350D-7EDA01E005CE}"/>
              </a:ext>
            </a:extLst>
          </p:cNvPr>
          <p:cNvSpPr txBox="1"/>
          <p:nvPr/>
        </p:nvSpPr>
        <p:spPr>
          <a:xfrm>
            <a:off x="879605" y="818166"/>
            <a:ext cx="10432789" cy="586666"/>
          </a:xfrm>
          <a:prstGeom prst="rect">
            <a:avLst/>
          </a:prstGeom>
          <a:noFill/>
        </p:spPr>
        <p:txBody>
          <a:bodyPr wrap="none" lIns="0" tIns="0" rIns="0" bIns="0" anchor="t">
            <a:noAutofit/>
          </a:bodyPr>
          <a:lstStyle/>
          <a:p>
            <a:pPr>
              <a:lnSpc>
                <a:spcPts val="4620"/>
              </a:lnSpc>
            </a:pPr>
            <a:r>
              <a:rPr lang="en-US" sz="4400" b="1" spc="-123" dirty="0">
                <a:solidFill>
                  <a:srgbClr val="0B0B0F"/>
                </a:solidFill>
                <a:latin typeface="Arial"/>
              </a:rPr>
              <a:t>Algorithms</a:t>
            </a:r>
            <a:endParaRPr lang="en-US" sz="4400" b="1" i="0" spc="-123" dirty="0">
              <a:solidFill>
                <a:srgbClr val="0B0B0F"/>
              </a:solidFill>
              <a:latin typeface="Arial"/>
            </a:endParaRPr>
          </a:p>
        </p:txBody>
      </p:sp>
      <p:sp>
        <p:nvSpPr>
          <p:cNvPr id="3" name="TextBox 2">
            <a:extLst>
              <a:ext uri="{FF2B5EF4-FFF2-40B4-BE49-F238E27FC236}">
                <a16:creationId xmlns:a16="http://schemas.microsoft.com/office/drawing/2014/main" id="{F7F263D5-A0CB-87B9-F6BA-069A1F61E2F6}"/>
              </a:ext>
            </a:extLst>
          </p:cNvPr>
          <p:cNvSpPr txBox="1"/>
          <p:nvPr/>
        </p:nvSpPr>
        <p:spPr>
          <a:xfrm>
            <a:off x="533400" y="1859280"/>
            <a:ext cx="7025640" cy="523220"/>
          </a:xfrm>
          <a:prstGeom prst="rect">
            <a:avLst/>
          </a:prstGeom>
          <a:noFill/>
        </p:spPr>
        <p:txBody>
          <a:bodyPr wrap="square" rtlCol="0">
            <a:spAutoFit/>
          </a:bodyPr>
          <a:lstStyle/>
          <a:p>
            <a:r>
              <a:rPr lang="en-US" sz="2800" dirty="0"/>
              <a:t>Quick review for modern LLM architecture</a:t>
            </a:r>
          </a:p>
        </p:txBody>
      </p:sp>
      <p:pic>
        <p:nvPicPr>
          <p:cNvPr id="4" name="Picture 3">
            <a:extLst>
              <a:ext uri="{FF2B5EF4-FFF2-40B4-BE49-F238E27FC236}">
                <a16:creationId xmlns:a16="http://schemas.microsoft.com/office/drawing/2014/main" id="{0787D42C-D1DF-20A5-9949-9E7BB193A7FC}"/>
              </a:ext>
            </a:extLst>
          </p:cNvPr>
          <p:cNvPicPr>
            <a:picLocks noChangeAspect="1"/>
          </p:cNvPicPr>
          <p:nvPr/>
        </p:nvPicPr>
        <p:blipFill>
          <a:blip r:embed="rId2"/>
          <a:stretch>
            <a:fillRect/>
          </a:stretch>
        </p:blipFill>
        <p:spPr>
          <a:xfrm>
            <a:off x="842504" y="2886700"/>
            <a:ext cx="5880100" cy="3162300"/>
          </a:xfrm>
          <a:prstGeom prst="rect">
            <a:avLst/>
          </a:prstGeom>
        </p:spPr>
      </p:pic>
      <p:pic>
        <p:nvPicPr>
          <p:cNvPr id="5" name="Picture 4">
            <a:extLst>
              <a:ext uri="{FF2B5EF4-FFF2-40B4-BE49-F238E27FC236}">
                <a16:creationId xmlns:a16="http://schemas.microsoft.com/office/drawing/2014/main" id="{4229EE61-E2B7-85C6-148D-C2A132F5B52B}"/>
              </a:ext>
            </a:extLst>
          </p:cNvPr>
          <p:cNvPicPr>
            <a:picLocks noChangeAspect="1"/>
          </p:cNvPicPr>
          <p:nvPr/>
        </p:nvPicPr>
        <p:blipFill>
          <a:blip r:embed="rId3"/>
          <a:stretch>
            <a:fillRect/>
          </a:stretch>
        </p:blipFill>
        <p:spPr>
          <a:xfrm>
            <a:off x="7189792" y="1595908"/>
            <a:ext cx="3314700" cy="4622800"/>
          </a:xfrm>
          <a:prstGeom prst="rect">
            <a:avLst/>
          </a:prstGeom>
        </p:spPr>
      </p:pic>
      <p:pic>
        <p:nvPicPr>
          <p:cNvPr id="6" name="Picture 5">
            <a:extLst>
              <a:ext uri="{FF2B5EF4-FFF2-40B4-BE49-F238E27FC236}">
                <a16:creationId xmlns:a16="http://schemas.microsoft.com/office/drawing/2014/main" id="{62EBA705-8F02-FB4A-485E-09B18460471E}"/>
              </a:ext>
            </a:extLst>
          </p:cNvPr>
          <p:cNvPicPr>
            <a:picLocks noChangeAspect="1"/>
          </p:cNvPicPr>
          <p:nvPr/>
        </p:nvPicPr>
        <p:blipFill>
          <a:blip r:embed="rId4"/>
          <a:stretch>
            <a:fillRect/>
          </a:stretch>
        </p:blipFill>
        <p:spPr>
          <a:xfrm>
            <a:off x="10134600" y="2912216"/>
            <a:ext cx="1866900" cy="2133600"/>
          </a:xfrm>
          <a:prstGeom prst="rect">
            <a:avLst/>
          </a:prstGeom>
        </p:spPr>
      </p:pic>
      <p:sp>
        <p:nvSpPr>
          <p:cNvPr id="7" name="TextBox 6">
            <a:extLst>
              <a:ext uri="{FF2B5EF4-FFF2-40B4-BE49-F238E27FC236}">
                <a16:creationId xmlns:a16="http://schemas.microsoft.com/office/drawing/2014/main" id="{DB514BBE-125C-BFED-EAFF-522B023CCB0E}"/>
              </a:ext>
            </a:extLst>
          </p:cNvPr>
          <p:cNvSpPr txBox="1"/>
          <p:nvPr/>
        </p:nvSpPr>
        <p:spPr>
          <a:xfrm>
            <a:off x="7995920" y="1178915"/>
            <a:ext cx="2508572" cy="369332"/>
          </a:xfrm>
          <a:prstGeom prst="rect">
            <a:avLst/>
          </a:prstGeom>
          <a:noFill/>
        </p:spPr>
        <p:txBody>
          <a:bodyPr wrap="none" rtlCol="0">
            <a:spAutoFit/>
          </a:bodyPr>
          <a:lstStyle/>
          <a:p>
            <a:r>
              <a:rPr lang="en-US" dirty="0"/>
              <a:t>LLM has linear operation</a:t>
            </a:r>
          </a:p>
        </p:txBody>
      </p:sp>
      <p:sp>
        <p:nvSpPr>
          <p:cNvPr id="9"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0"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1"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23 / 71</a:t>
            </a:r>
          </a:p>
        </p:txBody>
      </p:sp>
      <p:sp>
        <p:nvSpPr>
          <p:cNvPr id="8" name="!!kicker">
            <a:extLst>
              <a:ext uri="{FF2B5EF4-FFF2-40B4-BE49-F238E27FC236}">
                <a16:creationId xmlns:a16="http://schemas.microsoft.com/office/drawing/2014/main" id="{821F8A36-F8A1-505D-0AB7-A0C8E8B6AD70}"/>
              </a:ext>
            </a:extLst>
          </p:cNvPr>
          <p:cNvSpPr txBox="1"/>
          <p:nvPr/>
        </p:nvSpPr>
        <p:spPr>
          <a:xfrm>
            <a:off x="888977" y="545508"/>
            <a:ext cx="2107453" cy="196845"/>
          </a:xfrm>
          <a:prstGeom prst="rect">
            <a:avLst/>
          </a:prstGeom>
          <a:noFill/>
        </p:spPr>
        <p:txBody>
          <a:bodyPr wrap="none" lIns="0" tIns="0" rIns="0" bIns="0" anchor="t">
            <a:noAutofit/>
          </a:bodyPr>
          <a:lstStyle/>
          <a:p>
            <a:pPr algn="l">
              <a:lnSpc>
                <a:spcPts val="1560"/>
              </a:lnSpc>
              <a:spcBef>
                <a:spcPts val="0"/>
              </a:spcBef>
              <a:spcAft>
                <a:spcPts val="0"/>
              </a:spcAft>
            </a:pPr>
            <a:r>
              <a:rPr lang="en-US" sz="1300" b="1" i="0" cap="all" spc="182" dirty="0">
                <a:solidFill>
                  <a:srgbClr val="B00000"/>
                </a:solidFill>
                <a:latin typeface="Arial"/>
              </a:rPr>
              <a:t>CAN WE ACHIEVE QUANTUM INFORMATION ADAVANTAGE</a:t>
            </a:r>
            <a:endParaRPr sz="1300" b="1" i="0" cap="all" spc="182" dirty="0">
              <a:solidFill>
                <a:srgbClr val="B00000"/>
              </a:solidFill>
              <a:latin typeface="Arial"/>
            </a:endParaRPr>
          </a:p>
        </p:txBody>
      </p:sp>
    </p:spTree>
    <p:extLst>
      <p:ext uri="{BB962C8B-B14F-4D97-AF65-F5344CB8AC3E}">
        <p14:creationId xmlns:p14="http://schemas.microsoft.com/office/powerpoint/2010/main" val="9350455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1CF762-5B4D-463D-D4A9-51C42B3625D0}"/>
              </a:ext>
            </a:extLst>
          </p:cNvPr>
          <p:cNvPicPr>
            <a:picLocks noChangeAspect="1"/>
          </p:cNvPicPr>
          <p:nvPr/>
        </p:nvPicPr>
        <p:blipFill>
          <a:blip r:embed="rId2"/>
          <a:stretch>
            <a:fillRect/>
          </a:stretch>
        </p:blipFill>
        <p:spPr>
          <a:xfrm>
            <a:off x="1355156" y="856706"/>
            <a:ext cx="10303444" cy="5224054"/>
          </a:xfrm>
          <a:prstGeom prst="rect">
            <a:avLst/>
          </a:prstGeom>
        </p:spPr>
      </p:pic>
      <p:pic>
        <p:nvPicPr>
          <p:cNvPr id="3" name="Picture 2">
            <a:extLst>
              <a:ext uri="{FF2B5EF4-FFF2-40B4-BE49-F238E27FC236}">
                <a16:creationId xmlns:a16="http://schemas.microsoft.com/office/drawing/2014/main" id="{B08B12FB-022B-858C-DB73-F0BA228665EA}"/>
              </a:ext>
            </a:extLst>
          </p:cNvPr>
          <p:cNvPicPr>
            <a:picLocks noChangeAspect="1"/>
          </p:cNvPicPr>
          <p:nvPr/>
        </p:nvPicPr>
        <p:blipFill>
          <a:blip r:embed="rId3"/>
          <a:stretch>
            <a:fillRect/>
          </a:stretch>
        </p:blipFill>
        <p:spPr>
          <a:xfrm>
            <a:off x="232476" y="4836160"/>
            <a:ext cx="3804920" cy="1244600"/>
          </a:xfrm>
          <a:prstGeom prst="rect">
            <a:avLst/>
          </a:prstGeom>
        </p:spPr>
      </p:pic>
      <p:sp>
        <p:nvSpPr>
          <p:cNvPr id="5"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6"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7"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24 / 71</a:t>
            </a:r>
          </a:p>
        </p:txBody>
      </p:sp>
      <p:sp>
        <p:nvSpPr>
          <p:cNvPr id="4" name="s6-text-02">
            <a:extLst>
              <a:ext uri="{FF2B5EF4-FFF2-40B4-BE49-F238E27FC236}">
                <a16:creationId xmlns:a16="http://schemas.microsoft.com/office/drawing/2014/main" id="{F66A52F6-46E7-8DF1-B01B-BCA4F07F1B58}"/>
              </a:ext>
            </a:extLst>
          </p:cNvPr>
          <p:cNvSpPr txBox="1"/>
          <p:nvPr/>
        </p:nvSpPr>
        <p:spPr>
          <a:xfrm>
            <a:off x="404055" y="270040"/>
            <a:ext cx="10432789" cy="586666"/>
          </a:xfrm>
          <a:prstGeom prst="rect">
            <a:avLst/>
          </a:prstGeom>
          <a:noFill/>
        </p:spPr>
        <p:txBody>
          <a:bodyPr wrap="none" lIns="0" tIns="0" rIns="0" bIns="0" anchor="t">
            <a:noAutofit/>
          </a:bodyPr>
          <a:lstStyle/>
          <a:p>
            <a:pPr>
              <a:lnSpc>
                <a:spcPts val="4620"/>
              </a:lnSpc>
            </a:pPr>
            <a:r>
              <a:rPr lang="en-US" sz="4400" b="1" spc="-123" dirty="0">
                <a:solidFill>
                  <a:srgbClr val="0B0B0F"/>
                </a:solidFill>
                <a:latin typeface="Arial"/>
              </a:rPr>
              <a:t>Algorithms</a:t>
            </a:r>
            <a:endParaRPr lang="en-US" sz="4400" b="1" i="0" spc="-123" dirty="0">
              <a:solidFill>
                <a:srgbClr val="0B0B0F"/>
              </a:solidFill>
              <a:latin typeface="Arial"/>
            </a:endParaRPr>
          </a:p>
        </p:txBody>
      </p:sp>
      <p:sp>
        <p:nvSpPr>
          <p:cNvPr id="9" name="TextBox 8">
            <a:extLst>
              <a:ext uri="{FF2B5EF4-FFF2-40B4-BE49-F238E27FC236}">
                <a16:creationId xmlns:a16="http://schemas.microsoft.com/office/drawing/2014/main" id="{1B82EC15-68D0-9C37-C580-3ACF25F48E83}"/>
              </a:ext>
            </a:extLst>
          </p:cNvPr>
          <p:cNvSpPr txBox="1"/>
          <p:nvPr/>
        </p:nvSpPr>
        <p:spPr>
          <a:xfrm>
            <a:off x="7457440" y="959814"/>
            <a:ext cx="6136640" cy="369332"/>
          </a:xfrm>
          <a:prstGeom prst="rect">
            <a:avLst/>
          </a:prstGeom>
          <a:noFill/>
        </p:spPr>
        <p:txBody>
          <a:bodyPr wrap="square">
            <a:spAutoFit/>
          </a:bodyPr>
          <a:lstStyle/>
          <a:p>
            <a:r>
              <a:rPr lang="en-US" dirty="0"/>
              <a:t>https://</a:t>
            </a:r>
            <a:r>
              <a:rPr lang="en-US" dirty="0" err="1"/>
              <a:t>bbycroft.net</a:t>
            </a:r>
            <a:r>
              <a:rPr lang="en-US" dirty="0"/>
              <a:t>/</a:t>
            </a:r>
            <a:r>
              <a:rPr lang="en-US" dirty="0" err="1"/>
              <a:t>llm</a:t>
            </a:r>
            <a:endParaRPr lang="en-US" dirty="0"/>
          </a:p>
        </p:txBody>
      </p:sp>
    </p:spTree>
    <p:extLst>
      <p:ext uri="{BB962C8B-B14F-4D97-AF65-F5344CB8AC3E}">
        <p14:creationId xmlns:p14="http://schemas.microsoft.com/office/powerpoint/2010/main" val="42055170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D18EA9-95DA-888C-DA42-1EB444952167}"/>
              </a:ext>
            </a:extLst>
          </p:cNvPr>
          <p:cNvPicPr>
            <a:picLocks noChangeAspect="1"/>
          </p:cNvPicPr>
          <p:nvPr/>
        </p:nvPicPr>
        <p:blipFill>
          <a:blip r:embed="rId2"/>
          <a:stretch>
            <a:fillRect/>
          </a:stretch>
        </p:blipFill>
        <p:spPr>
          <a:xfrm>
            <a:off x="1018426" y="1010375"/>
            <a:ext cx="9679822" cy="2520190"/>
          </a:xfrm>
          <a:prstGeom prst="rect">
            <a:avLst/>
          </a:prstGeom>
        </p:spPr>
      </p:pic>
      <p:pic>
        <p:nvPicPr>
          <p:cNvPr id="4" name="Picture 3">
            <a:extLst>
              <a:ext uri="{FF2B5EF4-FFF2-40B4-BE49-F238E27FC236}">
                <a16:creationId xmlns:a16="http://schemas.microsoft.com/office/drawing/2014/main" id="{50E6118C-206E-FA59-064C-08C71B1A97B8}"/>
              </a:ext>
            </a:extLst>
          </p:cNvPr>
          <p:cNvPicPr>
            <a:picLocks noChangeAspect="1"/>
          </p:cNvPicPr>
          <p:nvPr/>
        </p:nvPicPr>
        <p:blipFill>
          <a:blip r:embed="rId3"/>
          <a:stretch>
            <a:fillRect/>
          </a:stretch>
        </p:blipFill>
        <p:spPr>
          <a:xfrm>
            <a:off x="0" y="3588623"/>
            <a:ext cx="4300538" cy="2133600"/>
          </a:xfrm>
          <a:prstGeom prst="rect">
            <a:avLst/>
          </a:prstGeom>
        </p:spPr>
      </p:pic>
      <p:pic>
        <p:nvPicPr>
          <p:cNvPr id="5" name="Picture 4">
            <a:extLst>
              <a:ext uri="{FF2B5EF4-FFF2-40B4-BE49-F238E27FC236}">
                <a16:creationId xmlns:a16="http://schemas.microsoft.com/office/drawing/2014/main" id="{073ADC8C-D68B-D7D6-ACC9-E41F7103F991}"/>
              </a:ext>
            </a:extLst>
          </p:cNvPr>
          <p:cNvPicPr>
            <a:picLocks noChangeAspect="1"/>
          </p:cNvPicPr>
          <p:nvPr/>
        </p:nvPicPr>
        <p:blipFill>
          <a:blip r:embed="rId4"/>
          <a:stretch>
            <a:fillRect/>
          </a:stretch>
        </p:blipFill>
        <p:spPr>
          <a:xfrm>
            <a:off x="4056063" y="3742292"/>
            <a:ext cx="3488978" cy="1826262"/>
          </a:xfrm>
          <a:prstGeom prst="rect">
            <a:avLst/>
          </a:prstGeom>
        </p:spPr>
      </p:pic>
      <p:pic>
        <p:nvPicPr>
          <p:cNvPr id="6" name="Picture 5">
            <a:extLst>
              <a:ext uri="{FF2B5EF4-FFF2-40B4-BE49-F238E27FC236}">
                <a16:creationId xmlns:a16="http://schemas.microsoft.com/office/drawing/2014/main" id="{C60E310C-38CA-2187-B39E-FB4181CFC920}"/>
              </a:ext>
            </a:extLst>
          </p:cNvPr>
          <p:cNvPicPr>
            <a:picLocks noChangeAspect="1"/>
          </p:cNvPicPr>
          <p:nvPr/>
        </p:nvPicPr>
        <p:blipFill>
          <a:blip r:embed="rId5"/>
          <a:stretch>
            <a:fillRect/>
          </a:stretch>
        </p:blipFill>
        <p:spPr>
          <a:xfrm>
            <a:off x="7416136" y="3742292"/>
            <a:ext cx="3814030" cy="1826262"/>
          </a:xfrm>
          <a:prstGeom prst="rect">
            <a:avLst/>
          </a:prstGeom>
        </p:spPr>
      </p:pic>
      <p:pic>
        <p:nvPicPr>
          <p:cNvPr id="7" name="Picture 6">
            <a:extLst>
              <a:ext uri="{FF2B5EF4-FFF2-40B4-BE49-F238E27FC236}">
                <a16:creationId xmlns:a16="http://schemas.microsoft.com/office/drawing/2014/main" id="{07B15750-1FA8-2559-364D-DF1824BBCED0}"/>
              </a:ext>
            </a:extLst>
          </p:cNvPr>
          <p:cNvPicPr>
            <a:picLocks noChangeAspect="1"/>
          </p:cNvPicPr>
          <p:nvPr/>
        </p:nvPicPr>
        <p:blipFill>
          <a:blip r:embed="rId6"/>
          <a:stretch>
            <a:fillRect/>
          </a:stretch>
        </p:blipFill>
        <p:spPr>
          <a:xfrm>
            <a:off x="3874597" y="5466080"/>
            <a:ext cx="3886200" cy="1066800"/>
          </a:xfrm>
          <a:prstGeom prst="rect">
            <a:avLst/>
          </a:prstGeom>
        </p:spPr>
      </p:pic>
      <p:sp>
        <p:nvSpPr>
          <p:cNvPr id="9"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0"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1"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25 / 71</a:t>
            </a:r>
          </a:p>
        </p:txBody>
      </p:sp>
      <p:sp>
        <p:nvSpPr>
          <p:cNvPr id="2" name="s6-text-02">
            <a:extLst>
              <a:ext uri="{FF2B5EF4-FFF2-40B4-BE49-F238E27FC236}">
                <a16:creationId xmlns:a16="http://schemas.microsoft.com/office/drawing/2014/main" id="{258F55C5-FF73-2ADE-E389-41745E2CA59C}"/>
              </a:ext>
            </a:extLst>
          </p:cNvPr>
          <p:cNvSpPr txBox="1"/>
          <p:nvPr/>
        </p:nvSpPr>
        <p:spPr>
          <a:xfrm>
            <a:off x="404055" y="270040"/>
            <a:ext cx="10432789" cy="586666"/>
          </a:xfrm>
          <a:prstGeom prst="rect">
            <a:avLst/>
          </a:prstGeom>
          <a:noFill/>
        </p:spPr>
        <p:txBody>
          <a:bodyPr wrap="none" lIns="0" tIns="0" rIns="0" bIns="0" anchor="t">
            <a:noAutofit/>
          </a:bodyPr>
          <a:lstStyle/>
          <a:p>
            <a:pPr>
              <a:lnSpc>
                <a:spcPts val="4620"/>
              </a:lnSpc>
            </a:pPr>
            <a:r>
              <a:rPr lang="en-US" sz="4400" b="1" spc="-123" dirty="0">
                <a:solidFill>
                  <a:srgbClr val="0B0B0F"/>
                </a:solidFill>
                <a:latin typeface="Arial"/>
              </a:rPr>
              <a:t>Algorithms</a:t>
            </a:r>
            <a:endParaRPr lang="en-US" sz="4400" b="1" i="0" spc="-123" dirty="0">
              <a:solidFill>
                <a:srgbClr val="0B0B0F"/>
              </a:solidFill>
              <a:latin typeface="Arial"/>
            </a:endParaRPr>
          </a:p>
        </p:txBody>
      </p:sp>
      <p:pic>
        <p:nvPicPr>
          <p:cNvPr id="12" name="Picture 11">
            <a:extLst>
              <a:ext uri="{FF2B5EF4-FFF2-40B4-BE49-F238E27FC236}">
                <a16:creationId xmlns:a16="http://schemas.microsoft.com/office/drawing/2014/main" id="{05378268-A7FF-7730-C89E-E66EB902F6D0}"/>
              </a:ext>
            </a:extLst>
          </p:cNvPr>
          <p:cNvPicPr>
            <a:picLocks noChangeAspect="1"/>
          </p:cNvPicPr>
          <p:nvPr/>
        </p:nvPicPr>
        <p:blipFill>
          <a:blip r:embed="rId7"/>
          <a:stretch>
            <a:fillRect/>
          </a:stretch>
        </p:blipFill>
        <p:spPr>
          <a:xfrm>
            <a:off x="8487161" y="5722223"/>
            <a:ext cx="1671980" cy="810657"/>
          </a:xfrm>
          <a:prstGeom prst="rect">
            <a:avLst/>
          </a:prstGeom>
        </p:spPr>
      </p:pic>
    </p:spTree>
    <p:extLst>
      <p:ext uri="{BB962C8B-B14F-4D97-AF65-F5344CB8AC3E}">
        <p14:creationId xmlns:p14="http://schemas.microsoft.com/office/powerpoint/2010/main" val="36778114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lassical-vs-quantum-matrix-multiplication">
            <a:hlinkClick action="ppaction://media"/>
            <a:extLst>
              <a:ext uri="{FF2B5EF4-FFF2-40B4-BE49-F238E27FC236}">
                <a16:creationId xmlns:a16="http://schemas.microsoft.com/office/drawing/2014/main" id="{F10B87F0-9B27-8183-65BF-62B83E2C3ADA}"/>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14663" b="6672"/>
          <a:stretch>
            <a:fillRect/>
          </a:stretch>
        </p:blipFill>
        <p:spPr>
          <a:xfrm>
            <a:off x="0" y="1005840"/>
            <a:ext cx="12192000" cy="5394960"/>
          </a:xfrm>
          <a:prstGeom prst="rect">
            <a:avLst/>
          </a:prstGeom>
        </p:spPr>
      </p:pic>
      <p:sp>
        <p:nvSpPr>
          <p:cNvPr id="4"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5"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6"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26 / 71</a:t>
            </a:r>
          </a:p>
        </p:txBody>
      </p:sp>
      <p:sp>
        <p:nvSpPr>
          <p:cNvPr id="3" name="s6-text-02">
            <a:extLst>
              <a:ext uri="{FF2B5EF4-FFF2-40B4-BE49-F238E27FC236}">
                <a16:creationId xmlns:a16="http://schemas.microsoft.com/office/drawing/2014/main" id="{AC3D145F-261E-FC29-EB59-D589D3A53F35}"/>
              </a:ext>
            </a:extLst>
          </p:cNvPr>
          <p:cNvSpPr txBox="1"/>
          <p:nvPr/>
        </p:nvSpPr>
        <p:spPr>
          <a:xfrm>
            <a:off x="637735" y="198920"/>
            <a:ext cx="10432789" cy="586666"/>
          </a:xfrm>
          <a:prstGeom prst="rect">
            <a:avLst/>
          </a:prstGeom>
          <a:noFill/>
        </p:spPr>
        <p:txBody>
          <a:bodyPr wrap="none" lIns="0" tIns="0" rIns="0" bIns="0" anchor="t">
            <a:noAutofit/>
          </a:bodyPr>
          <a:lstStyle/>
          <a:p>
            <a:pPr>
              <a:lnSpc>
                <a:spcPts val="4620"/>
              </a:lnSpc>
            </a:pPr>
            <a:r>
              <a:rPr lang="en-US" sz="4400" b="1" spc="-123" dirty="0">
                <a:solidFill>
                  <a:srgbClr val="0B0B0F"/>
                </a:solidFill>
                <a:latin typeface="Arial"/>
              </a:rPr>
              <a:t>Algorithms</a:t>
            </a:r>
            <a:endParaRPr lang="en-US" sz="4400" b="1" i="0" spc="-123" dirty="0">
              <a:solidFill>
                <a:srgbClr val="0B0B0F"/>
              </a:solidFill>
              <a:latin typeface="Arial"/>
            </a:endParaRPr>
          </a:p>
        </p:txBody>
      </p:sp>
    </p:spTree>
    <p:extLst>
      <p:ext uri="{BB962C8B-B14F-4D97-AF65-F5344CB8AC3E}">
        <p14:creationId xmlns:p14="http://schemas.microsoft.com/office/powerpoint/2010/main" val="2727277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51730A-D062-E7B3-EA40-C0A1344D61BF}"/>
              </a:ext>
            </a:extLst>
          </p:cNvPr>
          <p:cNvPicPr>
            <a:picLocks noChangeAspect="1"/>
          </p:cNvPicPr>
          <p:nvPr/>
        </p:nvPicPr>
        <p:blipFill>
          <a:blip r:embed="rId2"/>
          <a:stretch>
            <a:fillRect/>
          </a:stretch>
        </p:blipFill>
        <p:spPr>
          <a:xfrm>
            <a:off x="306070" y="962293"/>
            <a:ext cx="4711700" cy="2133600"/>
          </a:xfrm>
          <a:prstGeom prst="rect">
            <a:avLst/>
          </a:prstGeom>
        </p:spPr>
      </p:pic>
      <p:pic>
        <p:nvPicPr>
          <p:cNvPr id="3" name="Picture 2">
            <a:extLst>
              <a:ext uri="{FF2B5EF4-FFF2-40B4-BE49-F238E27FC236}">
                <a16:creationId xmlns:a16="http://schemas.microsoft.com/office/drawing/2014/main" id="{EAD0B898-EB37-D2C7-C88A-860ED0D77858}"/>
              </a:ext>
            </a:extLst>
          </p:cNvPr>
          <p:cNvPicPr>
            <a:picLocks noChangeAspect="1"/>
          </p:cNvPicPr>
          <p:nvPr/>
        </p:nvPicPr>
        <p:blipFill>
          <a:blip r:embed="rId3"/>
          <a:stretch>
            <a:fillRect/>
          </a:stretch>
        </p:blipFill>
        <p:spPr>
          <a:xfrm>
            <a:off x="4922520" y="650951"/>
            <a:ext cx="7183119" cy="2365173"/>
          </a:xfrm>
          <a:prstGeom prst="rect">
            <a:avLst/>
          </a:prstGeom>
        </p:spPr>
      </p:pic>
      <p:sp>
        <p:nvSpPr>
          <p:cNvPr id="4" name="TextBox 3">
            <a:extLst>
              <a:ext uri="{FF2B5EF4-FFF2-40B4-BE49-F238E27FC236}">
                <a16:creationId xmlns:a16="http://schemas.microsoft.com/office/drawing/2014/main" id="{3E7828EA-81CD-39D6-D9B1-0EA67CE4F23D}"/>
              </a:ext>
            </a:extLst>
          </p:cNvPr>
          <p:cNvSpPr txBox="1"/>
          <p:nvPr/>
        </p:nvSpPr>
        <p:spPr>
          <a:xfrm>
            <a:off x="6701790" y="2851918"/>
            <a:ext cx="4265527" cy="461665"/>
          </a:xfrm>
          <a:prstGeom prst="rect">
            <a:avLst/>
          </a:prstGeom>
          <a:noFill/>
        </p:spPr>
        <p:txBody>
          <a:bodyPr wrap="none" rtlCol="0">
            <a:spAutoFit/>
          </a:bodyPr>
          <a:lstStyle/>
          <a:p>
            <a:r>
              <a:rPr lang="en-US" sz="2400" dirty="0"/>
              <a:t>Vectorized attention dot product</a:t>
            </a:r>
          </a:p>
        </p:txBody>
      </p:sp>
      <p:pic>
        <p:nvPicPr>
          <p:cNvPr id="5" name="Picture 4">
            <a:extLst>
              <a:ext uri="{FF2B5EF4-FFF2-40B4-BE49-F238E27FC236}">
                <a16:creationId xmlns:a16="http://schemas.microsoft.com/office/drawing/2014/main" id="{C50E9245-7A93-AE0C-7918-FDB3A7C6609D}"/>
              </a:ext>
            </a:extLst>
          </p:cNvPr>
          <p:cNvPicPr>
            <a:picLocks noChangeAspect="1"/>
          </p:cNvPicPr>
          <p:nvPr/>
        </p:nvPicPr>
        <p:blipFill>
          <a:blip r:embed="rId4"/>
          <a:stretch>
            <a:fillRect/>
          </a:stretch>
        </p:blipFill>
        <p:spPr>
          <a:xfrm>
            <a:off x="520700" y="3453346"/>
            <a:ext cx="5575300" cy="2476500"/>
          </a:xfrm>
          <a:prstGeom prst="rect">
            <a:avLst/>
          </a:prstGeom>
        </p:spPr>
      </p:pic>
      <p:pic>
        <p:nvPicPr>
          <p:cNvPr id="6" name="Picture 5">
            <a:extLst>
              <a:ext uri="{FF2B5EF4-FFF2-40B4-BE49-F238E27FC236}">
                <a16:creationId xmlns:a16="http://schemas.microsoft.com/office/drawing/2014/main" id="{86315DE5-38AF-0526-A75F-06D86F927461}"/>
              </a:ext>
            </a:extLst>
          </p:cNvPr>
          <p:cNvPicPr>
            <a:picLocks noChangeAspect="1"/>
          </p:cNvPicPr>
          <p:nvPr/>
        </p:nvPicPr>
        <p:blipFill>
          <a:blip r:embed="rId5"/>
          <a:stretch>
            <a:fillRect/>
          </a:stretch>
        </p:blipFill>
        <p:spPr>
          <a:xfrm>
            <a:off x="6762749" y="3520356"/>
            <a:ext cx="4051300" cy="3124200"/>
          </a:xfrm>
          <a:prstGeom prst="rect">
            <a:avLst/>
          </a:prstGeom>
        </p:spPr>
      </p:pic>
      <p:sp>
        <p:nvSpPr>
          <p:cNvPr id="12"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3"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4"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27 / 71</a:t>
            </a:r>
          </a:p>
        </p:txBody>
      </p:sp>
      <p:sp>
        <p:nvSpPr>
          <p:cNvPr id="7" name="s6-text-02">
            <a:extLst>
              <a:ext uri="{FF2B5EF4-FFF2-40B4-BE49-F238E27FC236}">
                <a16:creationId xmlns:a16="http://schemas.microsoft.com/office/drawing/2014/main" id="{ECE63790-4E99-66F2-B771-E5E2F522242D}"/>
              </a:ext>
            </a:extLst>
          </p:cNvPr>
          <p:cNvSpPr txBox="1"/>
          <p:nvPr/>
        </p:nvSpPr>
        <p:spPr>
          <a:xfrm>
            <a:off x="627575" y="244825"/>
            <a:ext cx="10432789" cy="586666"/>
          </a:xfrm>
          <a:prstGeom prst="rect">
            <a:avLst/>
          </a:prstGeom>
          <a:noFill/>
        </p:spPr>
        <p:txBody>
          <a:bodyPr wrap="none" lIns="0" tIns="0" rIns="0" bIns="0" anchor="t">
            <a:noAutofit/>
          </a:bodyPr>
          <a:lstStyle/>
          <a:p>
            <a:pPr>
              <a:lnSpc>
                <a:spcPts val="4620"/>
              </a:lnSpc>
            </a:pPr>
            <a:r>
              <a:rPr lang="en-US" sz="4400" b="1" spc="-123" dirty="0">
                <a:solidFill>
                  <a:srgbClr val="0B0B0F"/>
                </a:solidFill>
                <a:latin typeface="Arial"/>
              </a:rPr>
              <a:t>Algorithms</a:t>
            </a:r>
            <a:endParaRPr lang="en-US" sz="4400" b="1" i="0" spc="-123" dirty="0">
              <a:solidFill>
                <a:srgbClr val="0B0B0F"/>
              </a:solidFill>
              <a:latin typeface="Arial"/>
            </a:endParaRPr>
          </a:p>
        </p:txBody>
      </p:sp>
      <p:sp>
        <p:nvSpPr>
          <p:cNvPr id="8" name="TextBox 7">
            <a:extLst>
              <a:ext uri="{FF2B5EF4-FFF2-40B4-BE49-F238E27FC236}">
                <a16:creationId xmlns:a16="http://schemas.microsoft.com/office/drawing/2014/main" id="{2D69E94C-1E21-C79E-0BE9-4986B054556C}"/>
              </a:ext>
            </a:extLst>
          </p:cNvPr>
          <p:cNvSpPr txBox="1"/>
          <p:nvPr/>
        </p:nvSpPr>
        <p:spPr>
          <a:xfrm>
            <a:off x="10036528" y="317668"/>
            <a:ext cx="777521" cy="369332"/>
          </a:xfrm>
          <a:prstGeom prst="rect">
            <a:avLst/>
          </a:prstGeom>
          <a:noFill/>
        </p:spPr>
        <p:txBody>
          <a:bodyPr wrap="none" rtlCol="0">
            <a:spAutoFit/>
          </a:bodyPr>
          <a:lstStyle/>
          <a:p>
            <a:r>
              <a:rPr lang="en-US" dirty="0"/>
              <a:t>CLOPS</a:t>
            </a:r>
          </a:p>
        </p:txBody>
      </p:sp>
      <p:sp>
        <p:nvSpPr>
          <p:cNvPr id="11" name="TextBox 10">
            <a:extLst>
              <a:ext uri="{FF2B5EF4-FFF2-40B4-BE49-F238E27FC236}">
                <a16:creationId xmlns:a16="http://schemas.microsoft.com/office/drawing/2014/main" id="{D3214233-13BD-29CE-88BB-E13FF21EDA70}"/>
              </a:ext>
            </a:extLst>
          </p:cNvPr>
          <p:cNvSpPr txBox="1"/>
          <p:nvPr/>
        </p:nvSpPr>
        <p:spPr>
          <a:xfrm>
            <a:off x="7855791" y="353492"/>
            <a:ext cx="759888" cy="369332"/>
          </a:xfrm>
          <a:prstGeom prst="rect">
            <a:avLst/>
          </a:prstGeom>
          <a:noFill/>
        </p:spPr>
        <p:txBody>
          <a:bodyPr wrap="none" rtlCol="0">
            <a:spAutoFit/>
          </a:bodyPr>
          <a:lstStyle/>
          <a:p>
            <a:r>
              <a:rPr lang="en-US" dirty="0"/>
              <a:t>FLOPS</a:t>
            </a:r>
          </a:p>
        </p:txBody>
      </p:sp>
    </p:spTree>
    <p:extLst>
      <p:ext uri="{BB962C8B-B14F-4D97-AF65-F5344CB8AC3E}">
        <p14:creationId xmlns:p14="http://schemas.microsoft.com/office/powerpoint/2010/main" val="22297200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A94DDB-D0A6-5FDA-57B0-6B0CC49F6C0B}"/>
              </a:ext>
            </a:extLst>
          </p:cNvPr>
          <p:cNvPicPr>
            <a:picLocks noChangeAspect="1"/>
          </p:cNvPicPr>
          <p:nvPr/>
        </p:nvPicPr>
        <p:blipFill>
          <a:blip r:embed="rId2"/>
          <a:stretch>
            <a:fillRect/>
          </a:stretch>
        </p:blipFill>
        <p:spPr>
          <a:xfrm>
            <a:off x="1570222" y="1522313"/>
            <a:ext cx="8462276" cy="2288540"/>
          </a:xfrm>
          <a:prstGeom prst="rect">
            <a:avLst/>
          </a:prstGeom>
        </p:spPr>
      </p:pic>
      <p:sp>
        <p:nvSpPr>
          <p:cNvPr id="3" name="s6-text-02">
            <a:extLst>
              <a:ext uri="{FF2B5EF4-FFF2-40B4-BE49-F238E27FC236}">
                <a16:creationId xmlns:a16="http://schemas.microsoft.com/office/drawing/2014/main" id="{9C7341C9-AD26-A9E9-7965-CF1F7AE66AA7}"/>
              </a:ext>
            </a:extLst>
          </p:cNvPr>
          <p:cNvSpPr txBox="1"/>
          <p:nvPr/>
        </p:nvSpPr>
        <p:spPr>
          <a:xfrm>
            <a:off x="870234" y="839000"/>
            <a:ext cx="10432789" cy="586666"/>
          </a:xfrm>
          <a:prstGeom prst="rect">
            <a:avLst/>
          </a:prstGeom>
          <a:noFill/>
        </p:spPr>
        <p:txBody>
          <a:bodyPr wrap="none" lIns="0" tIns="0" rIns="0" bIns="0" anchor="t">
            <a:noAutofit/>
          </a:bodyPr>
          <a:lstStyle/>
          <a:p>
            <a:pPr>
              <a:lnSpc>
                <a:spcPts val="4620"/>
              </a:lnSpc>
            </a:pPr>
            <a:r>
              <a:rPr lang="en-US" sz="4400" b="1" spc="-123" dirty="0">
                <a:solidFill>
                  <a:srgbClr val="0B0B0F"/>
                </a:solidFill>
                <a:latin typeface="Arial"/>
              </a:rPr>
              <a:t>Algorithms</a:t>
            </a:r>
            <a:endParaRPr lang="en-US" sz="4400" b="1" i="0" spc="-123" dirty="0">
              <a:solidFill>
                <a:srgbClr val="0B0B0F"/>
              </a:solidFill>
              <a:latin typeface="Arial"/>
            </a:endParaRPr>
          </a:p>
        </p:txBody>
      </p:sp>
      <p:sp>
        <p:nvSpPr>
          <p:cNvPr id="4" name="!!kicker">
            <a:extLst>
              <a:ext uri="{FF2B5EF4-FFF2-40B4-BE49-F238E27FC236}">
                <a16:creationId xmlns:a16="http://schemas.microsoft.com/office/drawing/2014/main" id="{1AEF1D91-51ED-5D2A-1736-7AF52DA8FC15}"/>
              </a:ext>
            </a:extLst>
          </p:cNvPr>
          <p:cNvSpPr txBox="1"/>
          <p:nvPr/>
        </p:nvSpPr>
        <p:spPr>
          <a:xfrm>
            <a:off x="888977" y="545508"/>
            <a:ext cx="2107453" cy="196845"/>
          </a:xfrm>
          <a:prstGeom prst="rect">
            <a:avLst/>
          </a:prstGeom>
          <a:noFill/>
        </p:spPr>
        <p:txBody>
          <a:bodyPr wrap="none" lIns="0" tIns="0" rIns="0" bIns="0" anchor="t">
            <a:noAutofit/>
          </a:bodyPr>
          <a:lstStyle/>
          <a:p>
            <a:pPr algn="l">
              <a:lnSpc>
                <a:spcPts val="1560"/>
              </a:lnSpc>
              <a:spcBef>
                <a:spcPts val="0"/>
              </a:spcBef>
              <a:spcAft>
                <a:spcPts val="0"/>
              </a:spcAft>
            </a:pPr>
            <a:r>
              <a:rPr lang="en-US" sz="1300" b="1" i="0" cap="all" spc="182" dirty="0">
                <a:solidFill>
                  <a:srgbClr val="B00000"/>
                </a:solidFill>
                <a:latin typeface="Arial"/>
              </a:rPr>
              <a:t>Result</a:t>
            </a:r>
            <a:endParaRPr sz="1300" b="1" i="0" cap="all" spc="182" dirty="0">
              <a:solidFill>
                <a:srgbClr val="B00000"/>
              </a:solidFill>
              <a:latin typeface="Arial"/>
            </a:endParaRPr>
          </a:p>
        </p:txBody>
      </p:sp>
      <p:pic>
        <p:nvPicPr>
          <p:cNvPr id="5" name="Picture 4" descr="IonQ | Best Practices for Using IonQ Hardware">
            <a:extLst>
              <a:ext uri="{FF2B5EF4-FFF2-40B4-BE49-F238E27FC236}">
                <a16:creationId xmlns:a16="http://schemas.microsoft.com/office/drawing/2014/main" id="{C0356629-E2AC-892F-A421-545AD3FC2CAC}"/>
              </a:ext>
            </a:extLst>
          </p:cNvPr>
          <p:cNvPicPr>
            <a:picLocks noChangeAspect="1"/>
          </p:cNvPicPr>
          <p:nvPr/>
        </p:nvPicPr>
        <p:blipFill>
          <a:blip r:embed="rId3"/>
          <a:stretch>
            <a:fillRect/>
          </a:stretch>
        </p:blipFill>
        <p:spPr>
          <a:xfrm>
            <a:off x="2918459" y="4497981"/>
            <a:ext cx="2051119" cy="2051119"/>
          </a:xfrm>
          <a:prstGeom prst="rect">
            <a:avLst/>
          </a:prstGeom>
        </p:spPr>
      </p:pic>
      <p:pic>
        <p:nvPicPr>
          <p:cNvPr id="7" name="Picture 6">
            <a:extLst>
              <a:ext uri="{FF2B5EF4-FFF2-40B4-BE49-F238E27FC236}">
                <a16:creationId xmlns:a16="http://schemas.microsoft.com/office/drawing/2014/main" id="{9882A89B-864D-6C11-674D-C640D01D0814}"/>
              </a:ext>
            </a:extLst>
          </p:cNvPr>
          <p:cNvPicPr>
            <a:picLocks noChangeAspect="1"/>
          </p:cNvPicPr>
          <p:nvPr/>
        </p:nvPicPr>
        <p:blipFill>
          <a:blip r:embed="rId4"/>
          <a:stretch>
            <a:fillRect/>
          </a:stretch>
        </p:blipFill>
        <p:spPr>
          <a:xfrm>
            <a:off x="6234191" y="4246137"/>
            <a:ext cx="2325769" cy="2179099"/>
          </a:xfrm>
          <a:prstGeom prst="rect">
            <a:avLst/>
          </a:prstGeom>
        </p:spPr>
      </p:pic>
      <p:sp>
        <p:nvSpPr>
          <p:cNvPr id="8"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28 / 71</a:t>
            </a:r>
          </a:p>
        </p:txBody>
      </p:sp>
    </p:spTree>
    <p:extLst>
      <p:ext uri="{BB962C8B-B14F-4D97-AF65-F5344CB8AC3E}">
        <p14:creationId xmlns:p14="http://schemas.microsoft.com/office/powerpoint/2010/main" val="25468512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1A054A-F9BF-DCF2-208D-1D14179A257D}"/>
              </a:ext>
            </a:extLst>
          </p:cNvPr>
          <p:cNvPicPr>
            <a:picLocks noChangeAspect="1"/>
          </p:cNvPicPr>
          <p:nvPr/>
        </p:nvPicPr>
        <p:blipFill>
          <a:blip r:embed="rId2"/>
          <a:stretch>
            <a:fillRect/>
          </a:stretch>
        </p:blipFill>
        <p:spPr>
          <a:xfrm>
            <a:off x="152400" y="2333256"/>
            <a:ext cx="6261100" cy="4000500"/>
          </a:xfrm>
          <a:prstGeom prst="rect">
            <a:avLst/>
          </a:prstGeom>
        </p:spPr>
      </p:pic>
      <p:sp>
        <p:nvSpPr>
          <p:cNvPr id="4" name="TextBox 3">
            <a:extLst>
              <a:ext uri="{FF2B5EF4-FFF2-40B4-BE49-F238E27FC236}">
                <a16:creationId xmlns:a16="http://schemas.microsoft.com/office/drawing/2014/main" id="{0B66B3E4-F1E3-33D6-53C6-5DF26B68A134}"/>
              </a:ext>
            </a:extLst>
          </p:cNvPr>
          <p:cNvSpPr txBox="1"/>
          <p:nvPr/>
        </p:nvSpPr>
        <p:spPr>
          <a:xfrm>
            <a:off x="628221" y="1364734"/>
            <a:ext cx="5467779" cy="830997"/>
          </a:xfrm>
          <a:prstGeom prst="rect">
            <a:avLst/>
          </a:prstGeom>
          <a:noFill/>
        </p:spPr>
        <p:txBody>
          <a:bodyPr wrap="none" rtlCol="0">
            <a:spAutoFit/>
          </a:bodyPr>
          <a:lstStyle/>
          <a:p>
            <a:r>
              <a:rPr lang="en-US" sz="2400" dirty="0"/>
              <a:t>Reloadable nonlinear function solver with </a:t>
            </a:r>
          </a:p>
          <a:p>
            <a:r>
              <a:rPr lang="en-US" sz="2400" dirty="0"/>
              <a:t>quantum circuit simulation </a:t>
            </a:r>
          </a:p>
        </p:txBody>
      </p:sp>
      <p:pic>
        <p:nvPicPr>
          <p:cNvPr id="6" name="Picture 5">
            <a:extLst>
              <a:ext uri="{FF2B5EF4-FFF2-40B4-BE49-F238E27FC236}">
                <a16:creationId xmlns:a16="http://schemas.microsoft.com/office/drawing/2014/main" id="{AC0A5BA6-E534-8FFC-C321-09195F3A8C9C}"/>
              </a:ext>
            </a:extLst>
          </p:cNvPr>
          <p:cNvPicPr>
            <a:picLocks noChangeAspect="1"/>
          </p:cNvPicPr>
          <p:nvPr/>
        </p:nvPicPr>
        <p:blipFill>
          <a:blip r:embed="rId3"/>
          <a:srcRect b="2200"/>
          <a:stretch>
            <a:fillRect/>
          </a:stretch>
        </p:blipFill>
        <p:spPr>
          <a:xfrm>
            <a:off x="6697511" y="2058242"/>
            <a:ext cx="4961089" cy="3893066"/>
          </a:xfrm>
          <a:prstGeom prst="rect">
            <a:avLst/>
          </a:prstGeom>
        </p:spPr>
      </p:pic>
      <p:sp>
        <p:nvSpPr>
          <p:cNvPr id="9"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0"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1"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29 / 71</a:t>
            </a:r>
          </a:p>
        </p:txBody>
      </p:sp>
      <p:sp>
        <p:nvSpPr>
          <p:cNvPr id="5" name="s6-text-02">
            <a:extLst>
              <a:ext uri="{FF2B5EF4-FFF2-40B4-BE49-F238E27FC236}">
                <a16:creationId xmlns:a16="http://schemas.microsoft.com/office/drawing/2014/main" id="{B37DA73B-DE13-2234-9CC8-87ADAD2BD8C7}"/>
              </a:ext>
            </a:extLst>
          </p:cNvPr>
          <p:cNvSpPr txBox="1"/>
          <p:nvPr/>
        </p:nvSpPr>
        <p:spPr>
          <a:xfrm>
            <a:off x="617415" y="524244"/>
            <a:ext cx="10432789" cy="586666"/>
          </a:xfrm>
          <a:prstGeom prst="rect">
            <a:avLst/>
          </a:prstGeom>
          <a:noFill/>
        </p:spPr>
        <p:txBody>
          <a:bodyPr wrap="none" lIns="0" tIns="0" rIns="0" bIns="0" anchor="t">
            <a:noAutofit/>
          </a:bodyPr>
          <a:lstStyle/>
          <a:p>
            <a:pPr>
              <a:lnSpc>
                <a:spcPts val="4620"/>
              </a:lnSpc>
            </a:pPr>
            <a:r>
              <a:rPr lang="en-US" sz="4400" b="1" spc="-123" dirty="0">
                <a:solidFill>
                  <a:srgbClr val="0B0B0F"/>
                </a:solidFill>
                <a:latin typeface="Arial"/>
              </a:rPr>
              <a:t>Algorithms</a:t>
            </a:r>
            <a:endParaRPr lang="en-US" sz="4400" b="1" i="0" spc="-123" dirty="0">
              <a:solidFill>
                <a:srgbClr val="0B0B0F"/>
              </a:solidFill>
              <a:latin typeface="Arial"/>
            </a:endParaRPr>
          </a:p>
        </p:txBody>
      </p:sp>
      <p:sp>
        <p:nvSpPr>
          <p:cNvPr id="8" name="TextBox 7">
            <a:extLst>
              <a:ext uri="{FF2B5EF4-FFF2-40B4-BE49-F238E27FC236}">
                <a16:creationId xmlns:a16="http://schemas.microsoft.com/office/drawing/2014/main" id="{2DDD8722-B482-D30C-E552-E3C4E30D67EB}"/>
              </a:ext>
            </a:extLst>
          </p:cNvPr>
          <p:cNvSpPr txBox="1"/>
          <p:nvPr/>
        </p:nvSpPr>
        <p:spPr>
          <a:xfrm>
            <a:off x="7411577" y="1364734"/>
            <a:ext cx="3532955" cy="461665"/>
          </a:xfrm>
          <a:prstGeom prst="rect">
            <a:avLst/>
          </a:prstGeom>
          <a:noFill/>
        </p:spPr>
        <p:txBody>
          <a:bodyPr wrap="none" rtlCol="0">
            <a:spAutoFit/>
          </a:bodyPr>
          <a:lstStyle/>
          <a:p>
            <a:r>
              <a:rPr lang="en-US" sz="2400" dirty="0"/>
              <a:t>Circuit Cutting and Knitting</a:t>
            </a:r>
          </a:p>
        </p:txBody>
      </p:sp>
      <p:sp>
        <p:nvSpPr>
          <p:cNvPr id="13" name="s6-box-02">
            <a:extLst>
              <a:ext uri="{FF2B5EF4-FFF2-40B4-BE49-F238E27FC236}">
                <a16:creationId xmlns:a16="http://schemas.microsoft.com/office/drawing/2014/main" id="{76473301-66E6-7475-D9F3-8B735A46EB95}"/>
              </a:ext>
            </a:extLst>
          </p:cNvPr>
          <p:cNvSpPr/>
          <p:nvPr/>
        </p:nvSpPr>
        <p:spPr>
          <a:xfrm>
            <a:off x="6611564" y="1330354"/>
            <a:ext cx="5132980" cy="586666"/>
          </a:xfrm>
          <a:prstGeom prst="roundRect">
            <a:avLst>
              <a:gd name="adj" fmla="val 8836"/>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Tree>
    <p:extLst>
      <p:ext uri="{BB962C8B-B14F-4D97-AF65-F5344CB8AC3E}">
        <p14:creationId xmlns:p14="http://schemas.microsoft.com/office/powerpoint/2010/main" val="40448220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1BDF35-6D7F-E95D-55B0-58DEA27B99E2}"/>
              </a:ext>
            </a:extLst>
          </p:cNvPr>
          <p:cNvPicPr>
            <a:picLocks noChangeAspect="1"/>
          </p:cNvPicPr>
          <p:nvPr/>
        </p:nvPicPr>
        <p:blipFill>
          <a:blip r:embed="rId2"/>
          <a:stretch>
            <a:fillRect/>
          </a:stretch>
        </p:blipFill>
        <p:spPr>
          <a:xfrm>
            <a:off x="3345237" y="19050"/>
            <a:ext cx="8559744" cy="2644865"/>
          </a:xfrm>
          <a:prstGeom prst="rect">
            <a:avLst/>
          </a:prstGeom>
        </p:spPr>
      </p:pic>
      <p:sp>
        <p:nvSpPr>
          <p:cNvPr id="4" name="TextBox 3">
            <a:extLst>
              <a:ext uri="{FF2B5EF4-FFF2-40B4-BE49-F238E27FC236}">
                <a16:creationId xmlns:a16="http://schemas.microsoft.com/office/drawing/2014/main" id="{9618978A-3FC2-3833-0D95-6D7FA09B0361}"/>
              </a:ext>
            </a:extLst>
          </p:cNvPr>
          <p:cNvSpPr txBox="1"/>
          <p:nvPr/>
        </p:nvSpPr>
        <p:spPr>
          <a:xfrm>
            <a:off x="749300" y="5243021"/>
            <a:ext cx="6096000" cy="400110"/>
          </a:xfrm>
          <a:prstGeom prst="rect">
            <a:avLst/>
          </a:prstGeom>
          <a:noFill/>
        </p:spPr>
        <p:txBody>
          <a:bodyPr wrap="square">
            <a:spAutoFit/>
          </a:bodyPr>
          <a:lstStyle/>
          <a:p>
            <a:r>
              <a:rPr lang="en-US" dirty="0"/>
              <a:t>local operations and classical </a:t>
            </a:r>
            <a:r>
              <a:rPr lang="en-US" sz="2000" dirty="0"/>
              <a:t>communication</a:t>
            </a:r>
            <a:r>
              <a:rPr lang="en-US" dirty="0"/>
              <a:t> (LOCC)</a:t>
            </a:r>
          </a:p>
        </p:txBody>
      </p:sp>
      <p:pic>
        <p:nvPicPr>
          <p:cNvPr id="5" name="Picture 4">
            <a:extLst>
              <a:ext uri="{FF2B5EF4-FFF2-40B4-BE49-F238E27FC236}">
                <a16:creationId xmlns:a16="http://schemas.microsoft.com/office/drawing/2014/main" id="{E533B5A5-CBF6-AA6D-21C6-7399DD68FB27}"/>
              </a:ext>
            </a:extLst>
          </p:cNvPr>
          <p:cNvPicPr>
            <a:picLocks noChangeAspect="1"/>
          </p:cNvPicPr>
          <p:nvPr/>
        </p:nvPicPr>
        <p:blipFill>
          <a:blip r:embed="rId3"/>
          <a:stretch>
            <a:fillRect/>
          </a:stretch>
        </p:blipFill>
        <p:spPr>
          <a:xfrm>
            <a:off x="1416050" y="3095755"/>
            <a:ext cx="3632200" cy="939800"/>
          </a:xfrm>
          <a:prstGeom prst="rect">
            <a:avLst/>
          </a:prstGeom>
        </p:spPr>
      </p:pic>
      <p:pic>
        <p:nvPicPr>
          <p:cNvPr id="7" name="Picture 6">
            <a:extLst>
              <a:ext uri="{FF2B5EF4-FFF2-40B4-BE49-F238E27FC236}">
                <a16:creationId xmlns:a16="http://schemas.microsoft.com/office/drawing/2014/main" id="{A0E08AE0-34CE-80F9-DD9A-76706A281799}"/>
              </a:ext>
            </a:extLst>
          </p:cNvPr>
          <p:cNvPicPr>
            <a:picLocks noChangeAspect="1"/>
          </p:cNvPicPr>
          <p:nvPr/>
        </p:nvPicPr>
        <p:blipFill>
          <a:blip r:embed="rId4"/>
          <a:stretch>
            <a:fillRect/>
          </a:stretch>
        </p:blipFill>
        <p:spPr>
          <a:xfrm>
            <a:off x="6358193" y="2689869"/>
            <a:ext cx="5029200" cy="2349500"/>
          </a:xfrm>
          <a:prstGeom prst="rect">
            <a:avLst/>
          </a:prstGeom>
        </p:spPr>
      </p:pic>
      <p:pic>
        <p:nvPicPr>
          <p:cNvPr id="8" name="Picture 7">
            <a:extLst>
              <a:ext uri="{FF2B5EF4-FFF2-40B4-BE49-F238E27FC236}">
                <a16:creationId xmlns:a16="http://schemas.microsoft.com/office/drawing/2014/main" id="{32B5D672-C4B7-6FA8-C19F-7DA4447C8D1C}"/>
              </a:ext>
            </a:extLst>
          </p:cNvPr>
          <p:cNvPicPr>
            <a:picLocks noChangeAspect="1"/>
          </p:cNvPicPr>
          <p:nvPr/>
        </p:nvPicPr>
        <p:blipFill>
          <a:blip r:embed="rId5"/>
          <a:srcRect t="1" b="11051"/>
          <a:stretch>
            <a:fillRect/>
          </a:stretch>
        </p:blipFill>
        <p:spPr>
          <a:xfrm>
            <a:off x="749300" y="4423411"/>
            <a:ext cx="4965700" cy="666491"/>
          </a:xfrm>
          <a:prstGeom prst="rect">
            <a:avLst/>
          </a:prstGeom>
        </p:spPr>
      </p:pic>
      <p:pic>
        <p:nvPicPr>
          <p:cNvPr id="9" name="Picture 8">
            <a:extLst>
              <a:ext uri="{FF2B5EF4-FFF2-40B4-BE49-F238E27FC236}">
                <a16:creationId xmlns:a16="http://schemas.microsoft.com/office/drawing/2014/main" id="{FA52FCF8-7F49-5B48-2C8E-8895FDDEC9DD}"/>
              </a:ext>
            </a:extLst>
          </p:cNvPr>
          <p:cNvPicPr>
            <a:picLocks noChangeAspect="1"/>
          </p:cNvPicPr>
          <p:nvPr/>
        </p:nvPicPr>
        <p:blipFill>
          <a:blip r:embed="rId6"/>
          <a:stretch>
            <a:fillRect/>
          </a:stretch>
        </p:blipFill>
        <p:spPr>
          <a:xfrm>
            <a:off x="6402070" y="5107253"/>
            <a:ext cx="5118100" cy="1428596"/>
          </a:xfrm>
          <a:prstGeom prst="rect">
            <a:avLst/>
          </a:prstGeom>
        </p:spPr>
      </p:pic>
      <p:pic>
        <p:nvPicPr>
          <p:cNvPr id="10" name="Picture 9">
            <a:extLst>
              <a:ext uri="{FF2B5EF4-FFF2-40B4-BE49-F238E27FC236}">
                <a16:creationId xmlns:a16="http://schemas.microsoft.com/office/drawing/2014/main" id="{550B323E-13CF-2C62-AC40-90EA6E9010F9}"/>
              </a:ext>
            </a:extLst>
          </p:cNvPr>
          <p:cNvPicPr>
            <a:picLocks noChangeAspect="1"/>
          </p:cNvPicPr>
          <p:nvPr/>
        </p:nvPicPr>
        <p:blipFill>
          <a:blip r:embed="rId7"/>
          <a:stretch>
            <a:fillRect/>
          </a:stretch>
        </p:blipFill>
        <p:spPr>
          <a:xfrm>
            <a:off x="2324100" y="5662424"/>
            <a:ext cx="1765300" cy="1079500"/>
          </a:xfrm>
          <a:prstGeom prst="rect">
            <a:avLst/>
          </a:prstGeom>
        </p:spPr>
      </p:pic>
      <p:sp>
        <p:nvSpPr>
          <p:cNvPr id="12"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3"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4"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30 / 71</a:t>
            </a:r>
          </a:p>
        </p:txBody>
      </p:sp>
      <p:sp>
        <p:nvSpPr>
          <p:cNvPr id="3" name="s6-box-02">
            <a:extLst>
              <a:ext uri="{FF2B5EF4-FFF2-40B4-BE49-F238E27FC236}">
                <a16:creationId xmlns:a16="http://schemas.microsoft.com/office/drawing/2014/main" id="{577C2F0A-A1BF-AEB2-E63A-5CAB7C88BF42}"/>
              </a:ext>
            </a:extLst>
          </p:cNvPr>
          <p:cNvSpPr/>
          <p:nvPr/>
        </p:nvSpPr>
        <p:spPr>
          <a:xfrm>
            <a:off x="565849" y="2975374"/>
            <a:ext cx="5267960" cy="1004404"/>
          </a:xfrm>
          <a:prstGeom prst="roundRect">
            <a:avLst>
              <a:gd name="adj" fmla="val 8836"/>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s6-text-02">
            <a:extLst>
              <a:ext uri="{FF2B5EF4-FFF2-40B4-BE49-F238E27FC236}">
                <a16:creationId xmlns:a16="http://schemas.microsoft.com/office/drawing/2014/main" id="{2ACCF25C-C2F2-C9D5-C612-D4E7E45D6AD5}"/>
              </a:ext>
            </a:extLst>
          </p:cNvPr>
          <p:cNvSpPr txBox="1"/>
          <p:nvPr/>
        </p:nvSpPr>
        <p:spPr>
          <a:xfrm>
            <a:off x="617415" y="524244"/>
            <a:ext cx="10432789" cy="586666"/>
          </a:xfrm>
          <a:prstGeom prst="rect">
            <a:avLst/>
          </a:prstGeom>
          <a:noFill/>
        </p:spPr>
        <p:txBody>
          <a:bodyPr wrap="none" lIns="0" tIns="0" rIns="0" bIns="0" anchor="t">
            <a:noAutofit/>
          </a:bodyPr>
          <a:lstStyle/>
          <a:p>
            <a:pPr>
              <a:lnSpc>
                <a:spcPts val="4620"/>
              </a:lnSpc>
            </a:pPr>
            <a:r>
              <a:rPr lang="en-US" sz="4400" b="1" spc="-123" dirty="0">
                <a:solidFill>
                  <a:srgbClr val="0B0B0F"/>
                </a:solidFill>
                <a:latin typeface="Arial"/>
              </a:rPr>
              <a:t>Algorithms</a:t>
            </a:r>
            <a:endParaRPr lang="en-US" sz="4400" b="1" i="0" spc="-123" dirty="0">
              <a:solidFill>
                <a:srgbClr val="0B0B0F"/>
              </a:solidFill>
              <a:latin typeface="Arial"/>
            </a:endParaRPr>
          </a:p>
        </p:txBody>
      </p:sp>
      <p:sp>
        <p:nvSpPr>
          <p:cNvPr id="15" name="TextBox 14">
            <a:extLst>
              <a:ext uri="{FF2B5EF4-FFF2-40B4-BE49-F238E27FC236}">
                <a16:creationId xmlns:a16="http://schemas.microsoft.com/office/drawing/2014/main" id="{C653653D-257F-5A2A-9453-1E400441AAAC}"/>
              </a:ext>
            </a:extLst>
          </p:cNvPr>
          <p:cNvSpPr txBox="1"/>
          <p:nvPr/>
        </p:nvSpPr>
        <p:spPr>
          <a:xfrm>
            <a:off x="346167" y="1540145"/>
            <a:ext cx="3270319" cy="1200329"/>
          </a:xfrm>
          <a:prstGeom prst="rect">
            <a:avLst/>
          </a:prstGeom>
          <a:noFill/>
        </p:spPr>
        <p:txBody>
          <a:bodyPr wrap="none" rtlCol="0">
            <a:spAutoFit/>
          </a:bodyPr>
          <a:lstStyle/>
          <a:p>
            <a:r>
              <a:rPr lang="en-US" sz="2400" dirty="0"/>
              <a:t>Two options:</a:t>
            </a:r>
          </a:p>
          <a:p>
            <a:pPr marL="342900" indent="-342900">
              <a:buAutoNum type="arabicPeriod"/>
            </a:pPr>
            <a:r>
              <a:rPr lang="en-US" sz="2400" dirty="0"/>
              <a:t>Postprocess with MPS</a:t>
            </a:r>
          </a:p>
          <a:p>
            <a:pPr marL="342900" indent="-342900">
              <a:buAutoNum type="arabicPeriod"/>
            </a:pPr>
            <a:r>
              <a:rPr lang="en-US" sz="2400" dirty="0"/>
              <a:t>MPS cutting</a:t>
            </a:r>
          </a:p>
        </p:txBody>
      </p:sp>
    </p:spTree>
    <p:extLst>
      <p:ext uri="{BB962C8B-B14F-4D97-AF65-F5344CB8AC3E}">
        <p14:creationId xmlns:p14="http://schemas.microsoft.com/office/powerpoint/2010/main" val="14762111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66E9AF-A956-A2AA-3858-31470677E8D4}"/>
              </a:ext>
            </a:extLst>
          </p:cNvPr>
          <p:cNvPicPr>
            <a:picLocks noChangeAspect="1"/>
          </p:cNvPicPr>
          <p:nvPr/>
        </p:nvPicPr>
        <p:blipFill>
          <a:blip r:embed="rId2"/>
          <a:stretch>
            <a:fillRect/>
          </a:stretch>
        </p:blipFill>
        <p:spPr>
          <a:xfrm>
            <a:off x="617415" y="1195741"/>
            <a:ext cx="4777545" cy="2636314"/>
          </a:xfrm>
          <a:prstGeom prst="rect">
            <a:avLst/>
          </a:prstGeom>
        </p:spPr>
      </p:pic>
      <p:pic>
        <p:nvPicPr>
          <p:cNvPr id="3" name="Picture 2">
            <a:extLst>
              <a:ext uri="{FF2B5EF4-FFF2-40B4-BE49-F238E27FC236}">
                <a16:creationId xmlns:a16="http://schemas.microsoft.com/office/drawing/2014/main" id="{A809C3E1-0E66-A52D-105D-8ACE32FAF594}"/>
              </a:ext>
            </a:extLst>
          </p:cNvPr>
          <p:cNvPicPr>
            <a:picLocks noChangeAspect="1"/>
          </p:cNvPicPr>
          <p:nvPr/>
        </p:nvPicPr>
        <p:blipFill>
          <a:blip r:embed="rId3"/>
          <a:stretch>
            <a:fillRect/>
          </a:stretch>
        </p:blipFill>
        <p:spPr>
          <a:xfrm>
            <a:off x="6216584" y="911337"/>
            <a:ext cx="4965700" cy="2857500"/>
          </a:xfrm>
          <a:prstGeom prst="rect">
            <a:avLst/>
          </a:prstGeom>
        </p:spPr>
      </p:pic>
      <p:pic>
        <p:nvPicPr>
          <p:cNvPr id="4" name="Picture 3">
            <a:extLst>
              <a:ext uri="{FF2B5EF4-FFF2-40B4-BE49-F238E27FC236}">
                <a16:creationId xmlns:a16="http://schemas.microsoft.com/office/drawing/2014/main" id="{944E428F-7231-BD23-AB49-4BB85E6B8D8D}"/>
              </a:ext>
            </a:extLst>
          </p:cNvPr>
          <p:cNvPicPr>
            <a:picLocks noChangeAspect="1"/>
          </p:cNvPicPr>
          <p:nvPr/>
        </p:nvPicPr>
        <p:blipFill>
          <a:blip r:embed="rId4"/>
          <a:stretch>
            <a:fillRect/>
          </a:stretch>
        </p:blipFill>
        <p:spPr>
          <a:xfrm>
            <a:off x="2285464" y="4000414"/>
            <a:ext cx="2271140" cy="2552786"/>
          </a:xfrm>
          <a:prstGeom prst="rect">
            <a:avLst/>
          </a:prstGeom>
        </p:spPr>
      </p:pic>
      <p:pic>
        <p:nvPicPr>
          <p:cNvPr id="5" name="Picture 4">
            <a:extLst>
              <a:ext uri="{FF2B5EF4-FFF2-40B4-BE49-F238E27FC236}">
                <a16:creationId xmlns:a16="http://schemas.microsoft.com/office/drawing/2014/main" id="{F5AA0505-1DB7-8D64-9F5E-E2BDDED862E8}"/>
              </a:ext>
            </a:extLst>
          </p:cNvPr>
          <p:cNvPicPr>
            <a:picLocks noChangeAspect="1"/>
          </p:cNvPicPr>
          <p:nvPr/>
        </p:nvPicPr>
        <p:blipFill>
          <a:blip r:embed="rId5"/>
          <a:stretch>
            <a:fillRect/>
          </a:stretch>
        </p:blipFill>
        <p:spPr>
          <a:xfrm>
            <a:off x="7191788" y="3700659"/>
            <a:ext cx="3246880" cy="2797312"/>
          </a:xfrm>
          <a:prstGeom prst="rect">
            <a:avLst/>
          </a:prstGeom>
        </p:spPr>
      </p:pic>
      <p:sp>
        <p:nvSpPr>
          <p:cNvPr id="7"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8"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9"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31 / 71</a:t>
            </a:r>
          </a:p>
        </p:txBody>
      </p:sp>
      <p:sp>
        <p:nvSpPr>
          <p:cNvPr id="6" name="s6-text-02">
            <a:extLst>
              <a:ext uri="{FF2B5EF4-FFF2-40B4-BE49-F238E27FC236}">
                <a16:creationId xmlns:a16="http://schemas.microsoft.com/office/drawing/2014/main" id="{5367B6BC-F89F-D8A6-F451-0CAB56246E3F}"/>
              </a:ext>
            </a:extLst>
          </p:cNvPr>
          <p:cNvSpPr txBox="1"/>
          <p:nvPr/>
        </p:nvSpPr>
        <p:spPr>
          <a:xfrm>
            <a:off x="617415" y="524244"/>
            <a:ext cx="10432789" cy="586666"/>
          </a:xfrm>
          <a:prstGeom prst="rect">
            <a:avLst/>
          </a:prstGeom>
          <a:noFill/>
        </p:spPr>
        <p:txBody>
          <a:bodyPr wrap="none" lIns="0" tIns="0" rIns="0" bIns="0" anchor="t">
            <a:noAutofit/>
          </a:bodyPr>
          <a:lstStyle/>
          <a:p>
            <a:pPr>
              <a:lnSpc>
                <a:spcPts val="4620"/>
              </a:lnSpc>
            </a:pPr>
            <a:r>
              <a:rPr lang="en-US" sz="4400" b="1" spc="-123" dirty="0">
                <a:solidFill>
                  <a:srgbClr val="0B0B0F"/>
                </a:solidFill>
                <a:latin typeface="Arial"/>
              </a:rPr>
              <a:t>Algorithms</a:t>
            </a:r>
            <a:endParaRPr lang="en-US" sz="4400" b="1" i="0" spc="-123" dirty="0">
              <a:solidFill>
                <a:srgbClr val="0B0B0F"/>
              </a:solidFill>
              <a:latin typeface="Arial"/>
            </a:endParaRPr>
          </a:p>
        </p:txBody>
      </p:sp>
      <p:sp>
        <p:nvSpPr>
          <p:cNvPr id="10" name="!!kicker">
            <a:extLst>
              <a:ext uri="{FF2B5EF4-FFF2-40B4-BE49-F238E27FC236}">
                <a16:creationId xmlns:a16="http://schemas.microsoft.com/office/drawing/2014/main" id="{FC9AC08B-0097-2895-FD01-D355507BB0E6}"/>
              </a:ext>
            </a:extLst>
          </p:cNvPr>
          <p:cNvSpPr txBox="1"/>
          <p:nvPr/>
        </p:nvSpPr>
        <p:spPr>
          <a:xfrm>
            <a:off x="858498" y="340480"/>
            <a:ext cx="2107453" cy="196845"/>
          </a:xfrm>
          <a:prstGeom prst="rect">
            <a:avLst/>
          </a:prstGeom>
          <a:noFill/>
        </p:spPr>
        <p:txBody>
          <a:bodyPr wrap="none" lIns="0" tIns="0" rIns="0" bIns="0" anchor="t">
            <a:noAutofit/>
          </a:bodyPr>
          <a:lstStyle/>
          <a:p>
            <a:pPr algn="l">
              <a:lnSpc>
                <a:spcPts val="1560"/>
              </a:lnSpc>
              <a:spcBef>
                <a:spcPts val="0"/>
              </a:spcBef>
              <a:spcAft>
                <a:spcPts val="0"/>
              </a:spcAft>
            </a:pPr>
            <a:r>
              <a:rPr lang="en-US" sz="1300" b="1" i="0" cap="all" spc="182" dirty="0">
                <a:solidFill>
                  <a:srgbClr val="B00000"/>
                </a:solidFill>
                <a:latin typeface="Arial"/>
              </a:rPr>
              <a:t>NISQ RESULTS</a:t>
            </a:r>
            <a:endParaRPr sz="1300" b="1" i="0" cap="all" spc="182" dirty="0">
              <a:solidFill>
                <a:srgbClr val="B00000"/>
              </a:solidFill>
              <a:latin typeface="Arial"/>
            </a:endParaRPr>
          </a:p>
        </p:txBody>
      </p:sp>
    </p:spTree>
    <p:extLst>
      <p:ext uri="{BB962C8B-B14F-4D97-AF65-F5344CB8AC3E}">
        <p14:creationId xmlns:p14="http://schemas.microsoft.com/office/powerpoint/2010/main" val="9344303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54C9DA-55C9-B4BC-9C44-63111B29C585}"/>
              </a:ext>
            </a:extLst>
          </p:cNvPr>
          <p:cNvPicPr>
            <a:picLocks noChangeAspect="1"/>
          </p:cNvPicPr>
          <p:nvPr/>
        </p:nvPicPr>
        <p:blipFill>
          <a:blip r:embed="rId2"/>
          <a:stretch>
            <a:fillRect/>
          </a:stretch>
        </p:blipFill>
        <p:spPr>
          <a:xfrm>
            <a:off x="606374" y="1082867"/>
            <a:ext cx="4432300" cy="889000"/>
          </a:xfrm>
          <a:prstGeom prst="rect">
            <a:avLst/>
          </a:prstGeom>
        </p:spPr>
      </p:pic>
      <p:pic>
        <p:nvPicPr>
          <p:cNvPr id="3" name="Picture 2">
            <a:extLst>
              <a:ext uri="{FF2B5EF4-FFF2-40B4-BE49-F238E27FC236}">
                <a16:creationId xmlns:a16="http://schemas.microsoft.com/office/drawing/2014/main" id="{D41B7706-8461-B0F0-94F1-22A1E1F2E73A}"/>
              </a:ext>
            </a:extLst>
          </p:cNvPr>
          <p:cNvPicPr>
            <a:picLocks noChangeAspect="1"/>
          </p:cNvPicPr>
          <p:nvPr/>
        </p:nvPicPr>
        <p:blipFill>
          <a:blip r:embed="rId3"/>
          <a:stretch>
            <a:fillRect/>
          </a:stretch>
        </p:blipFill>
        <p:spPr>
          <a:xfrm>
            <a:off x="102476" y="2031914"/>
            <a:ext cx="5422900" cy="2298700"/>
          </a:xfrm>
          <a:prstGeom prst="rect">
            <a:avLst/>
          </a:prstGeom>
        </p:spPr>
      </p:pic>
      <p:pic>
        <p:nvPicPr>
          <p:cNvPr id="4" name="Picture 3">
            <a:extLst>
              <a:ext uri="{FF2B5EF4-FFF2-40B4-BE49-F238E27FC236}">
                <a16:creationId xmlns:a16="http://schemas.microsoft.com/office/drawing/2014/main" id="{05CFB5EF-7FC5-4128-E74E-CC8EEE34056E}"/>
              </a:ext>
            </a:extLst>
          </p:cNvPr>
          <p:cNvPicPr>
            <a:picLocks noChangeAspect="1"/>
          </p:cNvPicPr>
          <p:nvPr/>
        </p:nvPicPr>
        <p:blipFill>
          <a:blip r:embed="rId4"/>
          <a:stretch>
            <a:fillRect/>
          </a:stretch>
        </p:blipFill>
        <p:spPr>
          <a:xfrm>
            <a:off x="370154" y="4754747"/>
            <a:ext cx="7772400" cy="1782747"/>
          </a:xfrm>
          <a:prstGeom prst="rect">
            <a:avLst/>
          </a:prstGeom>
        </p:spPr>
      </p:pic>
      <p:pic>
        <p:nvPicPr>
          <p:cNvPr id="5" name="Picture 4">
            <a:extLst>
              <a:ext uri="{FF2B5EF4-FFF2-40B4-BE49-F238E27FC236}">
                <a16:creationId xmlns:a16="http://schemas.microsoft.com/office/drawing/2014/main" id="{76FDB6C8-89D8-813C-00EF-41ACD6036F4B}"/>
              </a:ext>
            </a:extLst>
          </p:cNvPr>
          <p:cNvPicPr>
            <a:picLocks noChangeAspect="1"/>
          </p:cNvPicPr>
          <p:nvPr/>
        </p:nvPicPr>
        <p:blipFill>
          <a:blip r:embed="rId5"/>
          <a:stretch>
            <a:fillRect/>
          </a:stretch>
        </p:blipFill>
        <p:spPr>
          <a:xfrm>
            <a:off x="5702300" y="1219651"/>
            <a:ext cx="5194300" cy="2527300"/>
          </a:xfrm>
          <a:prstGeom prst="rect">
            <a:avLst/>
          </a:prstGeom>
        </p:spPr>
      </p:pic>
      <p:sp>
        <p:nvSpPr>
          <p:cNvPr id="6" name="TextBox 5">
            <a:extLst>
              <a:ext uri="{FF2B5EF4-FFF2-40B4-BE49-F238E27FC236}">
                <a16:creationId xmlns:a16="http://schemas.microsoft.com/office/drawing/2014/main" id="{6E3F3708-9C05-4F12-A50F-32382A52FA5D}"/>
              </a:ext>
            </a:extLst>
          </p:cNvPr>
          <p:cNvSpPr txBox="1"/>
          <p:nvPr/>
        </p:nvSpPr>
        <p:spPr>
          <a:xfrm>
            <a:off x="895362" y="4372395"/>
            <a:ext cx="10225748" cy="369332"/>
          </a:xfrm>
          <a:prstGeom prst="rect">
            <a:avLst/>
          </a:prstGeom>
          <a:noFill/>
        </p:spPr>
        <p:txBody>
          <a:bodyPr wrap="none" rtlCol="0">
            <a:spAutoFit/>
          </a:bodyPr>
          <a:lstStyle/>
          <a:p>
            <a:r>
              <a:rPr lang="en-US" dirty="0"/>
              <a:t>We collaborate with quantum lab (UMD) for getting the correct native </a:t>
            </a:r>
            <a:r>
              <a:rPr lang="en-US" dirty="0" err="1"/>
              <a:t>Gpi</a:t>
            </a:r>
            <a:r>
              <a:rPr lang="en-US" dirty="0"/>
              <a:t> gate / MZ-based CZ gate routing  </a:t>
            </a:r>
          </a:p>
        </p:txBody>
      </p:sp>
      <p:sp>
        <p:nvSpPr>
          <p:cNvPr id="9"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0"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1"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32 / 71</a:t>
            </a:r>
          </a:p>
        </p:txBody>
      </p:sp>
      <p:sp>
        <p:nvSpPr>
          <p:cNvPr id="8" name="s6-text-02">
            <a:extLst>
              <a:ext uri="{FF2B5EF4-FFF2-40B4-BE49-F238E27FC236}">
                <a16:creationId xmlns:a16="http://schemas.microsoft.com/office/drawing/2014/main" id="{ABC10F47-7E20-1E02-D127-486DE3E4C356}"/>
              </a:ext>
            </a:extLst>
          </p:cNvPr>
          <p:cNvSpPr txBox="1"/>
          <p:nvPr/>
        </p:nvSpPr>
        <p:spPr>
          <a:xfrm>
            <a:off x="617415" y="524244"/>
            <a:ext cx="10432789" cy="586666"/>
          </a:xfrm>
          <a:prstGeom prst="rect">
            <a:avLst/>
          </a:prstGeom>
          <a:noFill/>
        </p:spPr>
        <p:txBody>
          <a:bodyPr wrap="none" lIns="0" tIns="0" rIns="0" bIns="0" anchor="t">
            <a:noAutofit/>
          </a:bodyPr>
          <a:lstStyle/>
          <a:p>
            <a:pPr>
              <a:lnSpc>
                <a:spcPts val="4620"/>
              </a:lnSpc>
            </a:pPr>
            <a:r>
              <a:rPr lang="en-US" sz="4400" b="1" spc="-123" dirty="0">
                <a:solidFill>
                  <a:srgbClr val="0B0B0F"/>
                </a:solidFill>
                <a:latin typeface="Arial"/>
              </a:rPr>
              <a:t>Algorithms</a:t>
            </a:r>
            <a:endParaRPr lang="en-US" sz="4400" b="1" i="0" spc="-123" dirty="0">
              <a:solidFill>
                <a:srgbClr val="0B0B0F"/>
              </a:solidFill>
              <a:latin typeface="Arial"/>
            </a:endParaRPr>
          </a:p>
        </p:txBody>
      </p:sp>
      <p:sp>
        <p:nvSpPr>
          <p:cNvPr id="12" name="TextBox 11">
            <a:extLst>
              <a:ext uri="{FF2B5EF4-FFF2-40B4-BE49-F238E27FC236}">
                <a16:creationId xmlns:a16="http://schemas.microsoft.com/office/drawing/2014/main" id="{3D644B22-CD8F-A35D-5687-6892DDE8A6AC}"/>
              </a:ext>
            </a:extLst>
          </p:cNvPr>
          <p:cNvSpPr txBox="1"/>
          <p:nvPr/>
        </p:nvSpPr>
        <p:spPr>
          <a:xfrm>
            <a:off x="8206654" y="5279474"/>
            <a:ext cx="2405530" cy="923330"/>
          </a:xfrm>
          <a:prstGeom prst="rect">
            <a:avLst/>
          </a:prstGeom>
          <a:noFill/>
        </p:spPr>
        <p:txBody>
          <a:bodyPr wrap="none" rtlCol="0">
            <a:spAutoFit/>
          </a:bodyPr>
          <a:lstStyle/>
          <a:p>
            <a:r>
              <a:rPr lang="en-US" dirty="0"/>
              <a:t>Because of the </a:t>
            </a:r>
          </a:p>
          <a:p>
            <a:r>
              <a:rPr lang="en-US" dirty="0"/>
              <a:t>Postprocessing requires</a:t>
            </a:r>
          </a:p>
          <a:p>
            <a:r>
              <a:rPr lang="en-US" dirty="0"/>
              <a:t>Correct bitstrings order</a:t>
            </a:r>
          </a:p>
        </p:txBody>
      </p:sp>
      <p:pic>
        <p:nvPicPr>
          <p:cNvPr id="13" name="Picture 12">
            <a:extLst>
              <a:ext uri="{FF2B5EF4-FFF2-40B4-BE49-F238E27FC236}">
                <a16:creationId xmlns:a16="http://schemas.microsoft.com/office/drawing/2014/main" id="{E787D30A-2697-883F-A985-C7866B5C26CA}"/>
              </a:ext>
            </a:extLst>
          </p:cNvPr>
          <p:cNvPicPr>
            <a:picLocks noChangeAspect="1"/>
          </p:cNvPicPr>
          <p:nvPr/>
        </p:nvPicPr>
        <p:blipFill>
          <a:blip r:embed="rId6"/>
          <a:stretch>
            <a:fillRect/>
          </a:stretch>
        </p:blipFill>
        <p:spPr>
          <a:xfrm>
            <a:off x="6436038" y="389075"/>
            <a:ext cx="4471603" cy="6164125"/>
          </a:xfrm>
          <a:prstGeom prst="rect">
            <a:avLst/>
          </a:prstGeom>
        </p:spPr>
      </p:pic>
    </p:spTree>
    <p:extLst>
      <p:ext uri="{BB962C8B-B14F-4D97-AF65-F5344CB8AC3E}">
        <p14:creationId xmlns:p14="http://schemas.microsoft.com/office/powerpoint/2010/main" val="24459083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5C146-ACEE-74B0-5EAC-D1B631341D70}"/>
            </a:ext>
          </a:extLst>
        </p:cNvPr>
        <p:cNvGrpSpPr/>
        <p:nvPr/>
      </p:nvGrpSpPr>
      <p:grpSpPr>
        <a:xfrm>
          <a:off x="0" y="0"/>
          <a:ext cx="0" cy="0"/>
          <a:chOff x="0" y="0"/>
          <a:chExt cx="0" cy="0"/>
        </a:xfrm>
      </p:grpSpPr>
      <p:sp>
        <p:nvSpPr>
          <p:cNvPr id="3" name="s3-text-02">
            <a:extLst>
              <a:ext uri="{FF2B5EF4-FFF2-40B4-BE49-F238E27FC236}">
                <a16:creationId xmlns:a16="http://schemas.microsoft.com/office/drawing/2014/main" id="{67348EFA-AF3E-B196-8DDD-A13DBA33EDCE}"/>
              </a:ext>
            </a:extLst>
          </p:cNvPr>
          <p:cNvSpPr txBox="1"/>
          <p:nvPr/>
        </p:nvSpPr>
        <p:spPr>
          <a:xfrm>
            <a:off x="888978" y="575058"/>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Applications &amp; Research</a:t>
            </a:r>
            <a:endParaRPr sz="4400" b="1" i="0" spc="-123" dirty="0">
              <a:solidFill>
                <a:srgbClr val="0B0B0F"/>
              </a:solidFill>
              <a:latin typeface="Arial"/>
            </a:endParaRPr>
          </a:p>
        </p:txBody>
      </p:sp>
      <p:sp>
        <p:nvSpPr>
          <p:cNvPr id="4" name="!!L1-bg">
            <a:extLst>
              <a:ext uri="{FF2B5EF4-FFF2-40B4-BE49-F238E27FC236}">
                <a16:creationId xmlns:a16="http://schemas.microsoft.com/office/drawing/2014/main" id="{F3648AED-A0A8-A205-25C3-49435FF23C03}"/>
              </a:ext>
            </a:extLst>
          </p:cNvPr>
          <p:cNvSpPr/>
          <p:nvPr/>
        </p:nvSpPr>
        <p:spPr>
          <a:xfrm>
            <a:off x="888978" y="1634390"/>
            <a:ext cx="1960811" cy="3301917"/>
          </a:xfrm>
          <a:prstGeom prst="roundRect">
            <a:avLst>
              <a:gd name="adj" fmla="val 7772"/>
            </a:avLst>
          </a:prstGeom>
          <a:solidFill>
            <a:schemeClr val="tx1">
              <a:alpha val="4000"/>
            </a:schemeClr>
          </a:solidFill>
          <a:ln w="6350">
            <a:solidFill>
              <a:srgbClr val="000000">
                <a:alpha val="3623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s3-text-03">
            <a:extLst>
              <a:ext uri="{FF2B5EF4-FFF2-40B4-BE49-F238E27FC236}">
                <a16:creationId xmlns:a16="http://schemas.microsoft.com/office/drawing/2014/main" id="{8C1DE292-4DC0-09B6-3652-F2862811F3F5}"/>
              </a:ext>
            </a:extLst>
          </p:cNvPr>
          <p:cNvSpPr txBox="1"/>
          <p:nvPr/>
        </p:nvSpPr>
        <p:spPr>
          <a:xfrm>
            <a:off x="1104872"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01 · RQ1 · Scale</a:t>
            </a:r>
          </a:p>
        </p:txBody>
      </p:sp>
      <p:sp>
        <p:nvSpPr>
          <p:cNvPr id="6" name="!!L1-t">
            <a:extLst>
              <a:ext uri="{FF2B5EF4-FFF2-40B4-BE49-F238E27FC236}">
                <a16:creationId xmlns:a16="http://schemas.microsoft.com/office/drawing/2014/main" id="{24C6C893-27C5-117E-EA95-377385072292}"/>
              </a:ext>
            </a:extLst>
          </p:cNvPr>
          <p:cNvSpPr txBox="1"/>
          <p:nvPr/>
        </p:nvSpPr>
        <p:spPr>
          <a:xfrm>
            <a:off x="1104872" y="2155077"/>
            <a:ext cx="1279295" cy="285743"/>
          </a:xfrm>
          <a:prstGeom prst="rect">
            <a:avLst/>
          </a:prstGeom>
          <a:noFill/>
        </p:spPr>
        <p:txBody>
          <a:bodyPr wrap="none" lIns="0" tIns="0" rIns="0" bIns="0" anchor="t">
            <a:noAutofit/>
          </a:bodyPr>
          <a:lstStyle/>
          <a:p>
            <a:pPr algn="l">
              <a:lnSpc>
                <a:spcPts val="2400"/>
              </a:lnSpc>
              <a:spcBef>
                <a:spcPts val="0"/>
              </a:spcBef>
              <a:spcAft>
                <a:spcPts val="0"/>
              </a:spcAft>
            </a:pPr>
            <a:r>
              <a:rPr sz="2000" b="1" i="0" spc="-30" dirty="0">
                <a:solidFill>
                  <a:srgbClr val="0B0B0F"/>
                </a:solidFill>
                <a:latin typeface="Arial"/>
              </a:rPr>
              <a:t>Simulation</a:t>
            </a:r>
          </a:p>
        </p:txBody>
      </p:sp>
      <p:sp>
        <p:nvSpPr>
          <p:cNvPr id="7" name="s3-text-05">
            <a:extLst>
              <a:ext uri="{FF2B5EF4-FFF2-40B4-BE49-F238E27FC236}">
                <a16:creationId xmlns:a16="http://schemas.microsoft.com/office/drawing/2014/main" id="{7042B69A-8DCC-E0B8-0185-6184B0C081EC}"/>
              </a:ext>
            </a:extLst>
          </p:cNvPr>
          <p:cNvSpPr txBox="1"/>
          <p:nvPr/>
        </p:nvSpPr>
        <p:spPr>
          <a:xfrm>
            <a:off x="1104872"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GPU </a:t>
            </a:r>
            <a:r>
              <a:rPr lang="en-US" sz="1300" b="0" i="0" dirty="0">
                <a:solidFill>
                  <a:srgbClr val="50505B"/>
                </a:solidFill>
                <a:latin typeface="Arial"/>
              </a:rPr>
              <a:t>/ QPU </a:t>
            </a:r>
            <a:r>
              <a:rPr sz="1300" b="0" i="0" dirty="0">
                <a:solidFill>
                  <a:srgbClr val="50505B"/>
                </a:solidFill>
                <a:latin typeface="Arial"/>
              </a:rPr>
              <a:t>simulation beyond hardware reach</a:t>
            </a:r>
          </a:p>
        </p:txBody>
      </p:sp>
      <p:sp>
        <p:nvSpPr>
          <p:cNvPr id="8" name="!!L2-bg">
            <a:extLst>
              <a:ext uri="{FF2B5EF4-FFF2-40B4-BE49-F238E27FC236}">
                <a16:creationId xmlns:a16="http://schemas.microsoft.com/office/drawing/2014/main" id="{A1502EDB-A46D-40D1-8F2F-66E1AC0B3784}"/>
              </a:ext>
            </a:extLst>
          </p:cNvPr>
          <p:cNvSpPr/>
          <p:nvPr/>
        </p:nvSpPr>
        <p:spPr>
          <a:xfrm>
            <a:off x="3002185" y="1634390"/>
            <a:ext cx="1960811" cy="3301917"/>
          </a:xfrm>
          <a:prstGeom prst="roundRect">
            <a:avLst>
              <a:gd name="adj" fmla="val 7772"/>
            </a:avLst>
          </a:prstGeom>
          <a:solidFill>
            <a:schemeClr val="tx1">
              <a:alpha val="4000"/>
            </a:scheme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dirty="0"/>
          </a:p>
        </p:txBody>
      </p:sp>
      <p:sp>
        <p:nvSpPr>
          <p:cNvPr id="9" name="s3-text-06">
            <a:extLst>
              <a:ext uri="{FF2B5EF4-FFF2-40B4-BE49-F238E27FC236}">
                <a16:creationId xmlns:a16="http://schemas.microsoft.com/office/drawing/2014/main" id="{EC890736-A828-B27A-C724-E7993EB13129}"/>
              </a:ext>
            </a:extLst>
          </p:cNvPr>
          <p:cNvSpPr txBox="1"/>
          <p:nvPr/>
        </p:nvSpPr>
        <p:spPr>
          <a:xfrm>
            <a:off x="3218080"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02 · RQ2 · </a:t>
            </a:r>
            <a:r>
              <a:rPr lang="en-US" sz="950" spc="57" dirty="0">
                <a:solidFill>
                  <a:srgbClr val="7B7B86"/>
                </a:solidFill>
                <a:latin typeface="Courier New"/>
              </a:rPr>
              <a:t>QIP</a:t>
            </a:r>
            <a:endParaRPr sz="950" b="0" i="0" spc="57" dirty="0">
              <a:solidFill>
                <a:srgbClr val="7B7B86"/>
              </a:solidFill>
              <a:latin typeface="Courier New"/>
            </a:endParaRPr>
          </a:p>
        </p:txBody>
      </p:sp>
      <p:sp>
        <p:nvSpPr>
          <p:cNvPr id="10" name="!!L2-t">
            <a:extLst>
              <a:ext uri="{FF2B5EF4-FFF2-40B4-BE49-F238E27FC236}">
                <a16:creationId xmlns:a16="http://schemas.microsoft.com/office/drawing/2014/main" id="{25C2093D-AE45-2A24-E8EB-4D7BAD2A8CB3}"/>
              </a:ext>
            </a:extLst>
          </p:cNvPr>
          <p:cNvSpPr txBox="1"/>
          <p:nvPr/>
        </p:nvSpPr>
        <p:spPr>
          <a:xfrm>
            <a:off x="3218080" y="2155077"/>
            <a:ext cx="1321561" cy="285743"/>
          </a:xfrm>
          <a:prstGeom prst="rect">
            <a:avLst/>
          </a:prstGeom>
          <a:noFill/>
        </p:spPr>
        <p:txBody>
          <a:bodyPr wrap="none" lIns="0" tIns="0" rIns="0" bIns="0" anchor="t">
            <a:noAutofit/>
          </a:bodyPr>
          <a:lstStyle/>
          <a:p>
            <a:pPr algn="l">
              <a:lnSpc>
                <a:spcPts val="2400"/>
              </a:lnSpc>
              <a:spcBef>
                <a:spcPts val="0"/>
              </a:spcBef>
              <a:spcAft>
                <a:spcPts val="0"/>
              </a:spcAft>
            </a:pPr>
            <a:r>
              <a:rPr sz="2000" b="1" i="0" spc="-30" dirty="0">
                <a:solidFill>
                  <a:srgbClr val="0B0B0F"/>
                </a:solidFill>
                <a:latin typeface="Arial"/>
              </a:rPr>
              <a:t>Algorithms</a:t>
            </a:r>
          </a:p>
        </p:txBody>
      </p:sp>
      <p:sp>
        <p:nvSpPr>
          <p:cNvPr id="11" name="s3-text-08">
            <a:extLst>
              <a:ext uri="{FF2B5EF4-FFF2-40B4-BE49-F238E27FC236}">
                <a16:creationId xmlns:a16="http://schemas.microsoft.com/office/drawing/2014/main" id="{5FAC5C4B-1173-FB67-0810-13113FACAFC7}"/>
              </a:ext>
            </a:extLst>
          </p:cNvPr>
          <p:cNvSpPr txBox="1"/>
          <p:nvPr/>
        </p:nvSpPr>
        <p:spPr>
          <a:xfrm>
            <a:off x="3218080"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Structure from problem and device, not black-box search</a:t>
            </a:r>
          </a:p>
        </p:txBody>
      </p:sp>
      <p:sp>
        <p:nvSpPr>
          <p:cNvPr id="12" name="!!L3-bg">
            <a:extLst>
              <a:ext uri="{FF2B5EF4-FFF2-40B4-BE49-F238E27FC236}">
                <a16:creationId xmlns:a16="http://schemas.microsoft.com/office/drawing/2014/main" id="{3D1AD9F1-DE56-AB2C-106D-7ED44691CF95}"/>
              </a:ext>
            </a:extLst>
          </p:cNvPr>
          <p:cNvSpPr/>
          <p:nvPr/>
        </p:nvSpPr>
        <p:spPr>
          <a:xfrm>
            <a:off x="7228600"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s3-text-09">
            <a:extLst>
              <a:ext uri="{FF2B5EF4-FFF2-40B4-BE49-F238E27FC236}">
                <a16:creationId xmlns:a16="http://schemas.microsoft.com/office/drawing/2014/main" id="{BE990B9F-33E9-C155-0BDD-54079338F7B2}"/>
              </a:ext>
            </a:extLst>
          </p:cNvPr>
          <p:cNvSpPr txBox="1"/>
          <p:nvPr/>
        </p:nvSpPr>
        <p:spPr>
          <a:xfrm>
            <a:off x="7444495"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04 · RQ3 · </a:t>
            </a:r>
            <a:r>
              <a:rPr lang="en-US" sz="950" b="0" i="0" spc="57" dirty="0">
                <a:solidFill>
                  <a:srgbClr val="7B7B86"/>
                </a:solidFill>
                <a:latin typeface="Courier New"/>
              </a:rPr>
              <a:t>LLM</a:t>
            </a:r>
            <a:endParaRPr sz="950" b="0" i="0" spc="57" dirty="0">
              <a:solidFill>
                <a:srgbClr val="7B7B86"/>
              </a:solidFill>
              <a:latin typeface="Courier New"/>
            </a:endParaRPr>
          </a:p>
        </p:txBody>
      </p:sp>
      <p:sp>
        <p:nvSpPr>
          <p:cNvPr id="14" name="!!L3-t">
            <a:extLst>
              <a:ext uri="{FF2B5EF4-FFF2-40B4-BE49-F238E27FC236}">
                <a16:creationId xmlns:a16="http://schemas.microsoft.com/office/drawing/2014/main" id="{330D7A2A-22AE-A1DB-D804-F20A3657F1E8}"/>
              </a:ext>
            </a:extLst>
          </p:cNvPr>
          <p:cNvSpPr txBox="1"/>
          <p:nvPr/>
        </p:nvSpPr>
        <p:spPr>
          <a:xfrm>
            <a:off x="7444495" y="2155077"/>
            <a:ext cx="1541722" cy="571486"/>
          </a:xfrm>
          <a:prstGeom prst="rect">
            <a:avLst/>
          </a:prstGeom>
          <a:noFill/>
        </p:spPr>
        <p:txBody>
          <a:bodyPr wrap="squar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LLMs</a:t>
            </a:r>
            <a:endParaRPr sz="2000" b="1" i="0" spc="-30" dirty="0">
              <a:solidFill>
                <a:srgbClr val="0B0B0F"/>
              </a:solidFill>
              <a:latin typeface="Arial"/>
            </a:endParaRPr>
          </a:p>
        </p:txBody>
      </p:sp>
      <p:sp>
        <p:nvSpPr>
          <p:cNvPr id="15" name="s3-text-11">
            <a:extLst>
              <a:ext uri="{FF2B5EF4-FFF2-40B4-BE49-F238E27FC236}">
                <a16:creationId xmlns:a16="http://schemas.microsoft.com/office/drawing/2014/main" id="{A239BBB7-08FE-3158-A22C-E40B40951D25}"/>
              </a:ext>
            </a:extLst>
          </p:cNvPr>
          <p:cNvSpPr txBox="1"/>
          <p:nvPr/>
        </p:nvSpPr>
        <p:spPr>
          <a:xfrm>
            <a:off x="7701712" y="4190932"/>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lang="en-US" sz="1300" b="0" i="0" dirty="0">
                <a:solidFill>
                  <a:srgbClr val="50505B"/>
                </a:solidFill>
                <a:latin typeface="Arial"/>
              </a:rPr>
              <a:t>AI for quantum </a:t>
            </a:r>
            <a:endParaRPr sz="1300" b="0" i="0" dirty="0">
              <a:solidFill>
                <a:srgbClr val="50505B"/>
              </a:solidFill>
              <a:latin typeface="Arial"/>
            </a:endParaRPr>
          </a:p>
        </p:txBody>
      </p:sp>
      <p:sp>
        <p:nvSpPr>
          <p:cNvPr id="16" name="!!L4-bg">
            <a:extLst>
              <a:ext uri="{FF2B5EF4-FFF2-40B4-BE49-F238E27FC236}">
                <a16:creationId xmlns:a16="http://schemas.microsoft.com/office/drawing/2014/main" id="{88566683-C373-F779-3F66-25DDCF603251}"/>
              </a:ext>
            </a:extLst>
          </p:cNvPr>
          <p:cNvSpPr/>
          <p:nvPr/>
        </p:nvSpPr>
        <p:spPr>
          <a:xfrm>
            <a:off x="5115392" y="1634390"/>
            <a:ext cx="1960811" cy="3301917"/>
          </a:xfrm>
          <a:prstGeom prst="roundRect">
            <a:avLst>
              <a:gd name="adj" fmla="val 7772"/>
            </a:avLst>
          </a:prstGeom>
          <a:solidFill>
            <a:schemeClr val="accent2">
              <a:alpha val="29000"/>
            </a:scheme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s3-text-12">
            <a:extLst>
              <a:ext uri="{FF2B5EF4-FFF2-40B4-BE49-F238E27FC236}">
                <a16:creationId xmlns:a16="http://schemas.microsoft.com/office/drawing/2014/main" id="{5B80A96A-378C-AFF9-C2F6-02EC9255A9B0}"/>
              </a:ext>
            </a:extLst>
          </p:cNvPr>
          <p:cNvSpPr txBox="1"/>
          <p:nvPr/>
        </p:nvSpPr>
        <p:spPr>
          <a:xfrm>
            <a:off x="5331286"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03 · RQ4 · Synthesis</a:t>
            </a:r>
          </a:p>
        </p:txBody>
      </p:sp>
      <p:sp>
        <p:nvSpPr>
          <p:cNvPr id="18" name="!!L4-t">
            <a:extLst>
              <a:ext uri="{FF2B5EF4-FFF2-40B4-BE49-F238E27FC236}">
                <a16:creationId xmlns:a16="http://schemas.microsoft.com/office/drawing/2014/main" id="{89BA66EB-F44A-363B-DA4A-7EA881BEA7F2}"/>
              </a:ext>
            </a:extLst>
          </p:cNvPr>
          <p:cNvSpPr txBox="1"/>
          <p:nvPr/>
        </p:nvSpPr>
        <p:spPr>
          <a:xfrm>
            <a:off x="5331286" y="2155077"/>
            <a:ext cx="1184741" cy="285743"/>
          </a:xfrm>
          <a:prstGeom prst="rect">
            <a:avLst/>
          </a:prstGeom>
          <a:noFill/>
        </p:spPr>
        <p:txBody>
          <a:bodyPr wrap="non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Optimization</a:t>
            </a:r>
            <a:endParaRPr sz="2000" b="1" i="0" spc="-30" dirty="0">
              <a:solidFill>
                <a:srgbClr val="0B0B0F"/>
              </a:solidFill>
              <a:latin typeface="Arial"/>
            </a:endParaRPr>
          </a:p>
        </p:txBody>
      </p:sp>
      <p:sp>
        <p:nvSpPr>
          <p:cNvPr id="19" name="s3-text-14">
            <a:extLst>
              <a:ext uri="{FF2B5EF4-FFF2-40B4-BE49-F238E27FC236}">
                <a16:creationId xmlns:a16="http://schemas.microsoft.com/office/drawing/2014/main" id="{4EAF3227-9B5C-9CC2-F9D2-BCFFD9470459}"/>
              </a:ext>
            </a:extLst>
          </p:cNvPr>
          <p:cNvSpPr txBox="1"/>
          <p:nvPr/>
        </p:nvSpPr>
        <p:spPr>
          <a:xfrm>
            <a:off x="5331286"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AI/HPC synthesis within fault-tolerant budgets</a:t>
            </a:r>
          </a:p>
        </p:txBody>
      </p:sp>
      <p:sp>
        <p:nvSpPr>
          <p:cNvPr id="20" name="!!L5-bg">
            <a:extLst>
              <a:ext uri="{FF2B5EF4-FFF2-40B4-BE49-F238E27FC236}">
                <a16:creationId xmlns:a16="http://schemas.microsoft.com/office/drawing/2014/main" id="{0347AB31-C892-FD6B-1970-3731A5D83B86}"/>
              </a:ext>
            </a:extLst>
          </p:cNvPr>
          <p:cNvSpPr/>
          <p:nvPr/>
        </p:nvSpPr>
        <p:spPr>
          <a:xfrm>
            <a:off x="9360956"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s3-text-15">
            <a:extLst>
              <a:ext uri="{FF2B5EF4-FFF2-40B4-BE49-F238E27FC236}">
                <a16:creationId xmlns:a16="http://schemas.microsoft.com/office/drawing/2014/main" id="{6764B9C6-D6D4-BA0A-0509-8C8E6DE9DEED}"/>
              </a:ext>
            </a:extLst>
          </p:cNvPr>
          <p:cNvSpPr txBox="1"/>
          <p:nvPr/>
        </p:nvSpPr>
        <p:spPr>
          <a:xfrm>
            <a:off x="9557702"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05 · RQ5 · Trust</a:t>
            </a:r>
          </a:p>
        </p:txBody>
      </p:sp>
      <p:sp>
        <p:nvSpPr>
          <p:cNvPr id="22" name="!!L5-t">
            <a:extLst>
              <a:ext uri="{FF2B5EF4-FFF2-40B4-BE49-F238E27FC236}">
                <a16:creationId xmlns:a16="http://schemas.microsoft.com/office/drawing/2014/main" id="{2339D3FA-47C1-F556-5498-1724BB547E92}"/>
              </a:ext>
            </a:extLst>
          </p:cNvPr>
          <p:cNvSpPr txBox="1"/>
          <p:nvPr/>
        </p:nvSpPr>
        <p:spPr>
          <a:xfrm>
            <a:off x="9557702" y="2155077"/>
            <a:ext cx="620995" cy="285743"/>
          </a:xfrm>
          <a:prstGeom prst="rect">
            <a:avLst/>
          </a:prstGeom>
          <a:noFill/>
        </p:spPr>
        <p:txBody>
          <a:bodyPr wrap="non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QEC</a:t>
            </a:r>
            <a:endParaRPr sz="2000" b="1" i="0" spc="-30" dirty="0">
              <a:solidFill>
                <a:srgbClr val="0B0B0F"/>
              </a:solidFill>
              <a:latin typeface="Arial"/>
            </a:endParaRPr>
          </a:p>
        </p:txBody>
      </p:sp>
      <p:sp>
        <p:nvSpPr>
          <p:cNvPr id="23" name="s3-text-17">
            <a:extLst>
              <a:ext uri="{FF2B5EF4-FFF2-40B4-BE49-F238E27FC236}">
                <a16:creationId xmlns:a16="http://schemas.microsoft.com/office/drawing/2014/main" id="{A4C4C943-2158-3C9F-A3C6-F5188C952FA2}"/>
              </a:ext>
            </a:extLst>
          </p:cNvPr>
          <p:cNvSpPr txBox="1"/>
          <p:nvPr/>
        </p:nvSpPr>
        <p:spPr>
          <a:xfrm>
            <a:off x="9557702"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Auditable QEC and post-quantum cryptography</a:t>
            </a:r>
          </a:p>
        </p:txBody>
      </p:sp>
      <p:pic>
        <p:nvPicPr>
          <p:cNvPr id="25" name="s3-image-01" descr="Texas Tech University Double T">
            <a:extLst>
              <a:ext uri="{FF2B5EF4-FFF2-40B4-BE49-F238E27FC236}">
                <a16:creationId xmlns:a16="http://schemas.microsoft.com/office/drawing/2014/main" id="{EB423B44-A8F0-34FD-D256-46C6523D31C7}"/>
              </a:ext>
            </a:extLst>
          </p:cNvPr>
          <p:cNvPicPr>
            <a:picLocks noChangeAspect="1"/>
          </p:cNvPicPr>
          <p:nvPr/>
        </p:nvPicPr>
        <p:blipFill>
          <a:blip r:embed="rId3"/>
          <a:stretch>
            <a:fillRect/>
          </a:stretch>
        </p:blipFill>
        <p:spPr>
          <a:xfrm>
            <a:off x="11055074" y="600060"/>
            <a:ext cx="190495" cy="222244"/>
          </a:xfrm>
          <a:prstGeom prst="rect">
            <a:avLst/>
          </a:prstGeom>
        </p:spPr>
      </p:pic>
      <p:pic>
        <p:nvPicPr>
          <p:cNvPr id="29" name="Picture 28" descr="IQM Launches HPC Integration Service to Accelerate Hybrid Quantum-HPC Adoption - Quantum Computing Report">
            <a:extLst>
              <a:ext uri="{FF2B5EF4-FFF2-40B4-BE49-F238E27FC236}">
                <a16:creationId xmlns:a16="http://schemas.microsoft.com/office/drawing/2014/main" id="{DC4C9C48-39EE-1A68-C0DA-9E226B34AFDC}"/>
              </a:ext>
            </a:extLst>
          </p:cNvPr>
          <p:cNvPicPr>
            <a:picLocks noChangeAspect="1"/>
          </p:cNvPicPr>
          <p:nvPr/>
        </p:nvPicPr>
        <p:blipFill>
          <a:blip r:embed="rId4"/>
          <a:stretch>
            <a:fillRect/>
          </a:stretch>
        </p:blipFill>
        <p:spPr>
          <a:xfrm>
            <a:off x="1032983" y="2829948"/>
            <a:ext cx="1685499" cy="1103952"/>
          </a:xfrm>
          <a:prstGeom prst="rect">
            <a:avLst/>
          </a:prstGeom>
        </p:spPr>
      </p:pic>
      <p:pic>
        <p:nvPicPr>
          <p:cNvPr id="30" name="Picture 29" descr="Comparing Quantum Encoding Techniques">
            <a:extLst>
              <a:ext uri="{FF2B5EF4-FFF2-40B4-BE49-F238E27FC236}">
                <a16:creationId xmlns:a16="http://schemas.microsoft.com/office/drawing/2014/main" id="{BB406A56-6792-EF83-FCCE-D784405DD5F6}"/>
              </a:ext>
            </a:extLst>
          </p:cNvPr>
          <p:cNvPicPr>
            <a:picLocks noChangeAspect="1"/>
          </p:cNvPicPr>
          <p:nvPr/>
        </p:nvPicPr>
        <p:blipFill>
          <a:blip r:embed="rId5"/>
          <a:srcRect r="52657"/>
          <a:stretch>
            <a:fillRect/>
          </a:stretch>
        </p:blipFill>
        <p:spPr>
          <a:xfrm>
            <a:off x="3112113" y="2829948"/>
            <a:ext cx="1726541" cy="1103952"/>
          </a:xfrm>
          <a:prstGeom prst="rect">
            <a:avLst/>
          </a:prstGeom>
        </p:spPr>
      </p:pic>
      <p:pic>
        <p:nvPicPr>
          <p:cNvPr id="32" name="Picture 31" descr="Artificial Neural Networks (ANN) in Health Care Technology">
            <a:extLst>
              <a:ext uri="{FF2B5EF4-FFF2-40B4-BE49-F238E27FC236}">
                <a16:creationId xmlns:a16="http://schemas.microsoft.com/office/drawing/2014/main" id="{C17BCD95-7B14-F5CB-4705-01C2138A6124}"/>
              </a:ext>
            </a:extLst>
          </p:cNvPr>
          <p:cNvPicPr>
            <a:picLocks noChangeAspect="1"/>
          </p:cNvPicPr>
          <p:nvPr/>
        </p:nvPicPr>
        <p:blipFill>
          <a:blip r:embed="rId6"/>
          <a:srcRect l="1591" t="12883" r="788" b="15109"/>
          <a:stretch>
            <a:fillRect/>
          </a:stretch>
        </p:blipFill>
        <p:spPr>
          <a:xfrm>
            <a:off x="7278324" y="2795257"/>
            <a:ext cx="1861361" cy="1373012"/>
          </a:xfrm>
          <a:prstGeom prst="rect">
            <a:avLst/>
          </a:prstGeom>
        </p:spPr>
      </p:pic>
      <p:pic>
        <p:nvPicPr>
          <p:cNvPr id="33" name="Picture 32" descr="Triangular color code on a hexagonal lattice with boundaries. a) The... | Download Scientific Diagram">
            <a:extLst>
              <a:ext uri="{FF2B5EF4-FFF2-40B4-BE49-F238E27FC236}">
                <a16:creationId xmlns:a16="http://schemas.microsoft.com/office/drawing/2014/main" id="{6FAF2B66-9D71-9C9A-5327-13892AEA9516}"/>
              </a:ext>
            </a:extLst>
          </p:cNvPr>
          <p:cNvPicPr>
            <a:picLocks noChangeAspect="1"/>
          </p:cNvPicPr>
          <p:nvPr/>
        </p:nvPicPr>
        <p:blipFill>
          <a:blip r:embed="rId7"/>
          <a:stretch>
            <a:fillRect/>
          </a:stretch>
        </p:blipFill>
        <p:spPr>
          <a:xfrm>
            <a:off x="9462455" y="2629869"/>
            <a:ext cx="1732216" cy="1310957"/>
          </a:xfrm>
          <a:prstGeom prst="rect">
            <a:avLst/>
          </a:prstGeom>
        </p:spPr>
      </p:pic>
      <p:sp>
        <p:nvSpPr>
          <p:cNvPr id="35" name="Defense footer - name">
            <a:extLst>
              <a:ext uri="{FF2B5EF4-FFF2-40B4-BE49-F238E27FC236}">
                <a16:creationId xmlns:a16="http://schemas.microsoft.com/office/drawing/2014/main" id="{C1A24D57-562C-3E2D-4221-724AD7E57380}"/>
              </a:ext>
            </a:extLst>
          </p:cNvPr>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36" name="Defense footer - department">
            <a:extLst>
              <a:ext uri="{FF2B5EF4-FFF2-40B4-BE49-F238E27FC236}">
                <a16:creationId xmlns:a16="http://schemas.microsoft.com/office/drawing/2014/main" id="{A54E62A7-8A2A-2AE9-9380-5396615D9317}"/>
              </a:ext>
            </a:extLst>
          </p:cNvPr>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37" name="Defense footer - page">
            <a:extLst>
              <a:ext uri="{FF2B5EF4-FFF2-40B4-BE49-F238E27FC236}">
                <a16:creationId xmlns:a16="http://schemas.microsoft.com/office/drawing/2014/main" id="{83BDA1EB-899C-F848-D87B-AD3A8F1F63D3}"/>
              </a:ext>
            </a:extLst>
          </p:cNvPr>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33 / 71</a:t>
            </a:r>
          </a:p>
        </p:txBody>
      </p:sp>
      <p:pic>
        <p:nvPicPr>
          <p:cNvPr id="2" name="Graphic 1" descr="Mathematical optimization - Wikipedia">
            <a:extLst>
              <a:ext uri="{FF2B5EF4-FFF2-40B4-BE49-F238E27FC236}">
                <a16:creationId xmlns:a16="http://schemas.microsoft.com/office/drawing/2014/main" id="{CE870D91-C4DF-E592-9177-AAC18C95546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74098" y="2399919"/>
            <a:ext cx="2366300" cy="1893040"/>
          </a:xfrm>
          <a:prstGeom prst="rect">
            <a:avLst/>
          </a:prstGeom>
        </p:spPr>
      </p:pic>
    </p:spTree>
    <p:extLst>
      <p:ext uri="{BB962C8B-B14F-4D97-AF65-F5344CB8AC3E}">
        <p14:creationId xmlns:p14="http://schemas.microsoft.com/office/powerpoint/2010/main" val="12247378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A3E115-62C4-6EB5-73DB-840060B94FD2}"/>
              </a:ext>
            </a:extLst>
          </p:cNvPr>
          <p:cNvPicPr>
            <a:picLocks noChangeAspect="1"/>
          </p:cNvPicPr>
          <p:nvPr/>
        </p:nvPicPr>
        <p:blipFill>
          <a:blip r:embed="rId2"/>
          <a:stretch>
            <a:fillRect/>
          </a:stretch>
        </p:blipFill>
        <p:spPr>
          <a:xfrm>
            <a:off x="4221265" y="337024"/>
            <a:ext cx="7772400" cy="1594021"/>
          </a:xfrm>
          <a:prstGeom prst="rect">
            <a:avLst/>
          </a:prstGeom>
        </p:spPr>
      </p:pic>
      <p:pic>
        <p:nvPicPr>
          <p:cNvPr id="4" name="Picture 3">
            <a:extLst>
              <a:ext uri="{FF2B5EF4-FFF2-40B4-BE49-F238E27FC236}">
                <a16:creationId xmlns:a16="http://schemas.microsoft.com/office/drawing/2014/main" id="{0493A7A2-6E2F-7A40-EBFF-7EDBC7FAEBC4}"/>
              </a:ext>
            </a:extLst>
          </p:cNvPr>
          <p:cNvPicPr>
            <a:picLocks noChangeAspect="1"/>
          </p:cNvPicPr>
          <p:nvPr/>
        </p:nvPicPr>
        <p:blipFill>
          <a:blip r:embed="rId3"/>
          <a:stretch>
            <a:fillRect/>
          </a:stretch>
        </p:blipFill>
        <p:spPr>
          <a:xfrm>
            <a:off x="4099345" y="1982391"/>
            <a:ext cx="7772400" cy="1685717"/>
          </a:xfrm>
          <a:prstGeom prst="rect">
            <a:avLst/>
          </a:prstGeom>
        </p:spPr>
      </p:pic>
      <p:pic>
        <p:nvPicPr>
          <p:cNvPr id="9" name="Picture 8">
            <a:extLst>
              <a:ext uri="{FF2B5EF4-FFF2-40B4-BE49-F238E27FC236}">
                <a16:creationId xmlns:a16="http://schemas.microsoft.com/office/drawing/2014/main" id="{DD02B6FB-DAD0-B92D-4013-AFDB52EEF8D7}"/>
              </a:ext>
            </a:extLst>
          </p:cNvPr>
          <p:cNvPicPr>
            <a:picLocks noChangeAspect="1"/>
          </p:cNvPicPr>
          <p:nvPr/>
        </p:nvPicPr>
        <p:blipFill>
          <a:blip r:embed="rId4"/>
          <a:stretch>
            <a:fillRect/>
          </a:stretch>
        </p:blipFill>
        <p:spPr>
          <a:xfrm>
            <a:off x="436047" y="3711783"/>
            <a:ext cx="5905500" cy="2311400"/>
          </a:xfrm>
          <a:prstGeom prst="rect">
            <a:avLst/>
          </a:prstGeom>
        </p:spPr>
      </p:pic>
      <p:pic>
        <p:nvPicPr>
          <p:cNvPr id="10" name="Picture 9">
            <a:extLst>
              <a:ext uri="{FF2B5EF4-FFF2-40B4-BE49-F238E27FC236}">
                <a16:creationId xmlns:a16="http://schemas.microsoft.com/office/drawing/2014/main" id="{B2F3768A-E4D9-1D5B-9918-BE2894A33E57}"/>
              </a:ext>
            </a:extLst>
          </p:cNvPr>
          <p:cNvPicPr>
            <a:picLocks noChangeAspect="1"/>
          </p:cNvPicPr>
          <p:nvPr/>
        </p:nvPicPr>
        <p:blipFill>
          <a:blip r:embed="rId5"/>
          <a:stretch>
            <a:fillRect/>
          </a:stretch>
        </p:blipFill>
        <p:spPr>
          <a:xfrm>
            <a:off x="713718" y="1973085"/>
            <a:ext cx="1574800" cy="1244600"/>
          </a:xfrm>
          <a:prstGeom prst="rect">
            <a:avLst/>
          </a:prstGeom>
        </p:spPr>
      </p:pic>
      <p:sp>
        <p:nvSpPr>
          <p:cNvPr id="16"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7"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8"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34 / 71</a:t>
            </a:r>
          </a:p>
        </p:txBody>
      </p:sp>
      <p:sp>
        <p:nvSpPr>
          <p:cNvPr id="2" name="s6-text-02">
            <a:extLst>
              <a:ext uri="{FF2B5EF4-FFF2-40B4-BE49-F238E27FC236}">
                <a16:creationId xmlns:a16="http://schemas.microsoft.com/office/drawing/2014/main" id="{19DD7D1A-0CD2-C329-CEA4-64A0088C888F}"/>
              </a:ext>
            </a:extLst>
          </p:cNvPr>
          <p:cNvSpPr txBox="1"/>
          <p:nvPr/>
        </p:nvSpPr>
        <p:spPr>
          <a:xfrm>
            <a:off x="644448" y="565668"/>
            <a:ext cx="1043278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Optimization</a:t>
            </a:r>
          </a:p>
        </p:txBody>
      </p:sp>
      <p:pic>
        <p:nvPicPr>
          <p:cNvPr id="5" name="Picture 4">
            <a:extLst>
              <a:ext uri="{FF2B5EF4-FFF2-40B4-BE49-F238E27FC236}">
                <a16:creationId xmlns:a16="http://schemas.microsoft.com/office/drawing/2014/main" id="{D428D17C-F9DF-B7B6-18BA-8477E61D98A1}"/>
              </a:ext>
            </a:extLst>
          </p:cNvPr>
          <p:cNvPicPr>
            <a:picLocks noChangeAspect="1"/>
          </p:cNvPicPr>
          <p:nvPr/>
        </p:nvPicPr>
        <p:blipFill>
          <a:blip r:embed="rId6"/>
          <a:stretch>
            <a:fillRect/>
          </a:stretch>
        </p:blipFill>
        <p:spPr>
          <a:xfrm>
            <a:off x="8382000" y="4556333"/>
            <a:ext cx="2044700" cy="622300"/>
          </a:xfrm>
          <a:prstGeom prst="rect">
            <a:avLst/>
          </a:prstGeom>
        </p:spPr>
      </p:pic>
    </p:spTree>
    <p:extLst>
      <p:ext uri="{BB962C8B-B14F-4D97-AF65-F5344CB8AC3E}">
        <p14:creationId xmlns:p14="http://schemas.microsoft.com/office/powerpoint/2010/main" val="25721925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534CBF-012F-DDDC-818C-C0E107EEF497}"/>
              </a:ext>
            </a:extLst>
          </p:cNvPr>
          <p:cNvPicPr>
            <a:picLocks noChangeAspect="1"/>
          </p:cNvPicPr>
          <p:nvPr/>
        </p:nvPicPr>
        <p:blipFill>
          <a:blip r:embed="rId2"/>
          <a:stretch>
            <a:fillRect/>
          </a:stretch>
        </p:blipFill>
        <p:spPr>
          <a:xfrm>
            <a:off x="4406252" y="939197"/>
            <a:ext cx="4978400" cy="5524500"/>
          </a:xfrm>
          <a:prstGeom prst="rect">
            <a:avLst/>
          </a:prstGeom>
        </p:spPr>
      </p:pic>
      <p:sp>
        <p:nvSpPr>
          <p:cNvPr id="3" name="TextBox 2">
            <a:extLst>
              <a:ext uri="{FF2B5EF4-FFF2-40B4-BE49-F238E27FC236}">
                <a16:creationId xmlns:a16="http://schemas.microsoft.com/office/drawing/2014/main" id="{ACFDE21D-D47A-201C-852E-4BEB687FE0F5}"/>
              </a:ext>
            </a:extLst>
          </p:cNvPr>
          <p:cNvSpPr txBox="1"/>
          <p:nvPr/>
        </p:nvSpPr>
        <p:spPr>
          <a:xfrm>
            <a:off x="635137" y="5023771"/>
            <a:ext cx="2761140" cy="369332"/>
          </a:xfrm>
          <a:prstGeom prst="rect">
            <a:avLst/>
          </a:prstGeom>
          <a:noFill/>
        </p:spPr>
        <p:txBody>
          <a:bodyPr wrap="none" rtlCol="0">
            <a:spAutoFit/>
          </a:bodyPr>
          <a:lstStyle/>
          <a:p>
            <a:r>
              <a:rPr lang="en-US" dirty="0"/>
              <a:t>D here is the graph degrees</a:t>
            </a:r>
          </a:p>
        </p:txBody>
      </p:sp>
      <p:sp>
        <p:nvSpPr>
          <p:cNvPr id="4" name="s6-text-02">
            <a:extLst>
              <a:ext uri="{FF2B5EF4-FFF2-40B4-BE49-F238E27FC236}">
                <a16:creationId xmlns:a16="http://schemas.microsoft.com/office/drawing/2014/main" id="{5858932D-8A1F-FA49-213F-9529D729139C}"/>
              </a:ext>
            </a:extLst>
          </p:cNvPr>
          <p:cNvSpPr txBox="1"/>
          <p:nvPr/>
        </p:nvSpPr>
        <p:spPr>
          <a:xfrm>
            <a:off x="644448" y="565668"/>
            <a:ext cx="1043278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Optimization</a:t>
            </a:r>
          </a:p>
        </p:txBody>
      </p:sp>
      <p:sp>
        <p:nvSpPr>
          <p:cNvPr id="5" name="TextBox 4">
            <a:extLst>
              <a:ext uri="{FF2B5EF4-FFF2-40B4-BE49-F238E27FC236}">
                <a16:creationId xmlns:a16="http://schemas.microsoft.com/office/drawing/2014/main" id="{184D8914-42A7-D064-5302-1620B3A045B0}"/>
              </a:ext>
            </a:extLst>
          </p:cNvPr>
          <p:cNvSpPr txBox="1"/>
          <p:nvPr/>
        </p:nvSpPr>
        <p:spPr>
          <a:xfrm>
            <a:off x="8725067" y="5023771"/>
            <a:ext cx="3339119" cy="369332"/>
          </a:xfrm>
          <a:prstGeom prst="rect">
            <a:avLst/>
          </a:prstGeom>
          <a:noFill/>
        </p:spPr>
        <p:txBody>
          <a:bodyPr wrap="none" rtlCol="0">
            <a:spAutoFit/>
          </a:bodyPr>
          <a:lstStyle/>
          <a:p>
            <a:r>
              <a:rPr lang="en-US" dirty="0"/>
              <a:t>n is total number of bits (n = D+1)</a:t>
            </a:r>
          </a:p>
        </p:txBody>
      </p:sp>
      <p:sp>
        <p:nvSpPr>
          <p:cNvPr id="6"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35 / 71</a:t>
            </a:r>
          </a:p>
        </p:txBody>
      </p:sp>
    </p:spTree>
    <p:extLst>
      <p:ext uri="{BB962C8B-B14F-4D97-AF65-F5344CB8AC3E}">
        <p14:creationId xmlns:p14="http://schemas.microsoft.com/office/powerpoint/2010/main" val="4278391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827F70-AEE3-0499-1941-DCB36AA5036D}"/>
              </a:ext>
            </a:extLst>
          </p:cNvPr>
          <p:cNvPicPr>
            <a:picLocks noChangeAspect="1"/>
          </p:cNvPicPr>
          <p:nvPr/>
        </p:nvPicPr>
        <p:blipFill>
          <a:blip r:embed="rId2"/>
          <a:stretch>
            <a:fillRect/>
          </a:stretch>
        </p:blipFill>
        <p:spPr>
          <a:xfrm>
            <a:off x="3955789" y="214660"/>
            <a:ext cx="7772400" cy="1692817"/>
          </a:xfrm>
          <a:prstGeom prst="rect">
            <a:avLst/>
          </a:prstGeom>
        </p:spPr>
      </p:pic>
      <p:sp>
        <p:nvSpPr>
          <p:cNvPr id="5" name="TextBox 4">
            <a:extLst>
              <a:ext uri="{FF2B5EF4-FFF2-40B4-BE49-F238E27FC236}">
                <a16:creationId xmlns:a16="http://schemas.microsoft.com/office/drawing/2014/main" id="{6C52BF77-F691-8544-AF0B-30292F7BA48D}"/>
              </a:ext>
            </a:extLst>
          </p:cNvPr>
          <p:cNvSpPr txBox="1"/>
          <p:nvPr/>
        </p:nvSpPr>
        <p:spPr>
          <a:xfrm>
            <a:off x="10795377" y="536256"/>
            <a:ext cx="652743" cy="369332"/>
          </a:xfrm>
          <a:prstGeom prst="rect">
            <a:avLst/>
          </a:prstGeom>
          <a:noFill/>
        </p:spPr>
        <p:txBody>
          <a:bodyPr wrap="none" rtlCol="0">
            <a:spAutoFit/>
          </a:bodyPr>
          <a:lstStyle/>
          <a:p>
            <a:r>
              <a:rPr lang="en-US" dirty="0"/>
              <a:t>2019</a:t>
            </a:r>
          </a:p>
        </p:txBody>
      </p:sp>
      <p:pic>
        <p:nvPicPr>
          <p:cNvPr id="6" name="Picture 5">
            <a:extLst>
              <a:ext uri="{FF2B5EF4-FFF2-40B4-BE49-F238E27FC236}">
                <a16:creationId xmlns:a16="http://schemas.microsoft.com/office/drawing/2014/main" id="{94C145AC-E597-DC00-7E21-1FB201B3E92A}"/>
              </a:ext>
            </a:extLst>
          </p:cNvPr>
          <p:cNvPicPr>
            <a:picLocks noChangeAspect="1"/>
          </p:cNvPicPr>
          <p:nvPr/>
        </p:nvPicPr>
        <p:blipFill>
          <a:blip r:embed="rId3"/>
          <a:stretch>
            <a:fillRect/>
          </a:stretch>
        </p:blipFill>
        <p:spPr>
          <a:xfrm>
            <a:off x="3124200" y="1301901"/>
            <a:ext cx="7772400" cy="1571343"/>
          </a:xfrm>
          <a:prstGeom prst="rect">
            <a:avLst/>
          </a:prstGeom>
        </p:spPr>
      </p:pic>
      <p:pic>
        <p:nvPicPr>
          <p:cNvPr id="7" name="Picture 6">
            <a:extLst>
              <a:ext uri="{FF2B5EF4-FFF2-40B4-BE49-F238E27FC236}">
                <a16:creationId xmlns:a16="http://schemas.microsoft.com/office/drawing/2014/main" id="{CB8F9B37-A24F-E719-3902-59F99B3CF860}"/>
              </a:ext>
            </a:extLst>
          </p:cNvPr>
          <p:cNvPicPr>
            <a:picLocks noChangeAspect="1"/>
          </p:cNvPicPr>
          <p:nvPr/>
        </p:nvPicPr>
        <p:blipFill>
          <a:blip r:embed="rId4"/>
          <a:stretch>
            <a:fillRect/>
          </a:stretch>
        </p:blipFill>
        <p:spPr>
          <a:xfrm>
            <a:off x="398338" y="2032863"/>
            <a:ext cx="7772400" cy="1467781"/>
          </a:xfrm>
          <a:prstGeom prst="rect">
            <a:avLst/>
          </a:prstGeom>
        </p:spPr>
      </p:pic>
      <p:pic>
        <p:nvPicPr>
          <p:cNvPr id="8" name="Picture 7">
            <a:extLst>
              <a:ext uri="{FF2B5EF4-FFF2-40B4-BE49-F238E27FC236}">
                <a16:creationId xmlns:a16="http://schemas.microsoft.com/office/drawing/2014/main" id="{F54FD9D9-E000-4DFC-631E-284AFAB67DCC}"/>
              </a:ext>
            </a:extLst>
          </p:cNvPr>
          <p:cNvPicPr>
            <a:picLocks noChangeAspect="1"/>
          </p:cNvPicPr>
          <p:nvPr/>
        </p:nvPicPr>
        <p:blipFill>
          <a:blip r:embed="rId5"/>
          <a:stretch>
            <a:fillRect/>
          </a:stretch>
        </p:blipFill>
        <p:spPr>
          <a:xfrm>
            <a:off x="3485447" y="2993088"/>
            <a:ext cx="7772400" cy="1633837"/>
          </a:xfrm>
          <a:prstGeom prst="rect">
            <a:avLst/>
          </a:prstGeom>
        </p:spPr>
      </p:pic>
      <p:pic>
        <p:nvPicPr>
          <p:cNvPr id="9" name="Picture 8">
            <a:extLst>
              <a:ext uri="{FF2B5EF4-FFF2-40B4-BE49-F238E27FC236}">
                <a16:creationId xmlns:a16="http://schemas.microsoft.com/office/drawing/2014/main" id="{059C3258-B75C-396A-78C3-E98F805C3638}"/>
              </a:ext>
            </a:extLst>
          </p:cNvPr>
          <p:cNvPicPr>
            <a:picLocks noChangeAspect="1"/>
          </p:cNvPicPr>
          <p:nvPr/>
        </p:nvPicPr>
        <p:blipFill>
          <a:blip r:embed="rId6"/>
          <a:stretch>
            <a:fillRect/>
          </a:stretch>
        </p:blipFill>
        <p:spPr>
          <a:xfrm>
            <a:off x="398077" y="3690895"/>
            <a:ext cx="6807200" cy="2425700"/>
          </a:xfrm>
          <a:prstGeom prst="rect">
            <a:avLst/>
          </a:prstGeom>
        </p:spPr>
      </p:pic>
      <p:pic>
        <p:nvPicPr>
          <p:cNvPr id="3" name="Picture 2">
            <a:extLst>
              <a:ext uri="{FF2B5EF4-FFF2-40B4-BE49-F238E27FC236}">
                <a16:creationId xmlns:a16="http://schemas.microsoft.com/office/drawing/2014/main" id="{91FBB7F6-03D7-C4B8-C99F-6E5F2EAAD151}"/>
              </a:ext>
            </a:extLst>
          </p:cNvPr>
          <p:cNvPicPr>
            <a:picLocks noChangeAspect="1"/>
          </p:cNvPicPr>
          <p:nvPr/>
        </p:nvPicPr>
        <p:blipFill>
          <a:blip r:embed="rId7"/>
          <a:stretch>
            <a:fillRect/>
          </a:stretch>
        </p:blipFill>
        <p:spPr>
          <a:xfrm>
            <a:off x="3319077" y="4334497"/>
            <a:ext cx="7772400" cy="1838202"/>
          </a:xfrm>
          <a:prstGeom prst="rect">
            <a:avLst/>
          </a:prstGeom>
        </p:spPr>
      </p:pic>
      <p:sp>
        <p:nvSpPr>
          <p:cNvPr id="14"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5"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6"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36 / 71</a:t>
            </a:r>
          </a:p>
        </p:txBody>
      </p:sp>
      <p:pic>
        <p:nvPicPr>
          <p:cNvPr id="13" name="Picture 12">
            <a:extLst>
              <a:ext uri="{FF2B5EF4-FFF2-40B4-BE49-F238E27FC236}">
                <a16:creationId xmlns:a16="http://schemas.microsoft.com/office/drawing/2014/main" id="{90AFCB4F-E423-A191-E2FA-B5D20A745920}"/>
              </a:ext>
            </a:extLst>
          </p:cNvPr>
          <p:cNvPicPr>
            <a:picLocks noChangeAspect="1"/>
          </p:cNvPicPr>
          <p:nvPr/>
        </p:nvPicPr>
        <p:blipFill>
          <a:blip r:embed="rId8"/>
          <a:srcRect l="-110" t="9419" r="110" b="-8949"/>
          <a:stretch>
            <a:fillRect/>
          </a:stretch>
        </p:blipFill>
        <p:spPr>
          <a:xfrm>
            <a:off x="7146648" y="5680380"/>
            <a:ext cx="3975100" cy="682570"/>
          </a:xfrm>
          <a:prstGeom prst="rect">
            <a:avLst/>
          </a:prstGeom>
        </p:spPr>
      </p:pic>
      <p:sp>
        <p:nvSpPr>
          <p:cNvPr id="17" name="s6-text-02">
            <a:extLst>
              <a:ext uri="{FF2B5EF4-FFF2-40B4-BE49-F238E27FC236}">
                <a16:creationId xmlns:a16="http://schemas.microsoft.com/office/drawing/2014/main" id="{6F73471B-D647-A9C5-5FAD-2D82F97C5DF3}"/>
              </a:ext>
            </a:extLst>
          </p:cNvPr>
          <p:cNvSpPr txBox="1"/>
          <p:nvPr/>
        </p:nvSpPr>
        <p:spPr>
          <a:xfrm>
            <a:off x="463811" y="550378"/>
            <a:ext cx="1043278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Optimization</a:t>
            </a:r>
          </a:p>
        </p:txBody>
      </p:sp>
    </p:spTree>
    <p:extLst>
      <p:ext uri="{BB962C8B-B14F-4D97-AF65-F5344CB8AC3E}">
        <p14:creationId xmlns:p14="http://schemas.microsoft.com/office/powerpoint/2010/main" val="32018837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2E3B048-C8B8-B1BA-B113-534BFDA2B738}"/>
              </a:ext>
            </a:extLst>
          </p:cNvPr>
          <p:cNvPicPr>
            <a:picLocks noChangeAspect="1"/>
          </p:cNvPicPr>
          <p:nvPr/>
        </p:nvPicPr>
        <p:blipFill>
          <a:blip r:embed="rId2"/>
          <a:srcRect l="1100"/>
          <a:stretch>
            <a:fillRect/>
          </a:stretch>
        </p:blipFill>
        <p:spPr>
          <a:xfrm>
            <a:off x="3728719" y="152400"/>
            <a:ext cx="6795167" cy="2476500"/>
          </a:xfrm>
          <a:prstGeom prst="rect">
            <a:avLst/>
          </a:prstGeom>
        </p:spPr>
      </p:pic>
      <p:pic>
        <p:nvPicPr>
          <p:cNvPr id="3" name="Picture 2">
            <a:extLst>
              <a:ext uri="{FF2B5EF4-FFF2-40B4-BE49-F238E27FC236}">
                <a16:creationId xmlns:a16="http://schemas.microsoft.com/office/drawing/2014/main" id="{B6290787-36E5-5245-6775-278303467BE1}"/>
              </a:ext>
            </a:extLst>
          </p:cNvPr>
          <p:cNvPicPr>
            <a:picLocks noChangeAspect="1"/>
          </p:cNvPicPr>
          <p:nvPr/>
        </p:nvPicPr>
        <p:blipFill>
          <a:blip r:embed="rId3"/>
          <a:stretch>
            <a:fillRect/>
          </a:stretch>
        </p:blipFill>
        <p:spPr>
          <a:xfrm>
            <a:off x="2068325" y="2399651"/>
            <a:ext cx="7772400" cy="4060371"/>
          </a:xfrm>
          <a:prstGeom prst="rect">
            <a:avLst/>
          </a:prstGeom>
        </p:spPr>
      </p:pic>
      <p:sp>
        <p:nvSpPr>
          <p:cNvPr id="4" name="s6-text-02">
            <a:extLst>
              <a:ext uri="{FF2B5EF4-FFF2-40B4-BE49-F238E27FC236}">
                <a16:creationId xmlns:a16="http://schemas.microsoft.com/office/drawing/2014/main" id="{D545A246-D393-D42B-3151-DB3785E174F1}"/>
              </a:ext>
            </a:extLst>
          </p:cNvPr>
          <p:cNvSpPr txBox="1"/>
          <p:nvPr/>
        </p:nvSpPr>
        <p:spPr>
          <a:xfrm>
            <a:off x="453651" y="572436"/>
            <a:ext cx="1043278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Optimization</a:t>
            </a:r>
          </a:p>
        </p:txBody>
      </p:sp>
      <p:sp>
        <p:nvSpPr>
          <p:cNvPr id="5"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37 / 71</a:t>
            </a:r>
          </a:p>
        </p:txBody>
      </p:sp>
    </p:spTree>
    <p:extLst>
      <p:ext uri="{BB962C8B-B14F-4D97-AF65-F5344CB8AC3E}">
        <p14:creationId xmlns:p14="http://schemas.microsoft.com/office/powerpoint/2010/main" val="25314628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terature Review] Near-Optimal Parameter Tuning of Level-1 QAOA for Ising  Models">
            <a:extLst>
              <a:ext uri="{FF2B5EF4-FFF2-40B4-BE49-F238E27FC236}">
                <a16:creationId xmlns:a16="http://schemas.microsoft.com/office/drawing/2014/main" id="{3FFDDB67-C472-5203-9E06-BBCDCE350DE5}"/>
              </a:ext>
            </a:extLst>
          </p:cNvPr>
          <p:cNvPicPr>
            <a:picLocks noChangeAspect="1"/>
          </p:cNvPicPr>
          <p:nvPr/>
        </p:nvPicPr>
        <p:blipFill>
          <a:blip r:embed="rId2"/>
          <a:stretch>
            <a:fillRect/>
          </a:stretch>
        </p:blipFill>
        <p:spPr>
          <a:xfrm>
            <a:off x="2461364" y="1159101"/>
            <a:ext cx="8203992" cy="3770481"/>
          </a:xfrm>
          <a:prstGeom prst="rect">
            <a:avLst/>
          </a:prstGeom>
        </p:spPr>
      </p:pic>
      <p:pic>
        <p:nvPicPr>
          <p:cNvPr id="3" name="Picture 2">
            <a:extLst>
              <a:ext uri="{FF2B5EF4-FFF2-40B4-BE49-F238E27FC236}">
                <a16:creationId xmlns:a16="http://schemas.microsoft.com/office/drawing/2014/main" id="{4AECEBEB-E541-4835-F428-AB7CA70184D8}"/>
              </a:ext>
            </a:extLst>
          </p:cNvPr>
          <p:cNvPicPr>
            <a:picLocks noChangeAspect="1"/>
          </p:cNvPicPr>
          <p:nvPr/>
        </p:nvPicPr>
        <p:blipFill>
          <a:blip r:embed="rId3"/>
          <a:stretch>
            <a:fillRect/>
          </a:stretch>
        </p:blipFill>
        <p:spPr>
          <a:xfrm>
            <a:off x="716280" y="4985666"/>
            <a:ext cx="6355080" cy="1567534"/>
          </a:xfrm>
          <a:prstGeom prst="rect">
            <a:avLst/>
          </a:prstGeom>
        </p:spPr>
      </p:pic>
      <p:pic>
        <p:nvPicPr>
          <p:cNvPr id="4" name="Picture 3">
            <a:extLst>
              <a:ext uri="{FF2B5EF4-FFF2-40B4-BE49-F238E27FC236}">
                <a16:creationId xmlns:a16="http://schemas.microsoft.com/office/drawing/2014/main" id="{931FF006-9911-2D5E-16C2-14A754A9B9EC}"/>
              </a:ext>
            </a:extLst>
          </p:cNvPr>
          <p:cNvPicPr>
            <a:picLocks noChangeAspect="1"/>
          </p:cNvPicPr>
          <p:nvPr/>
        </p:nvPicPr>
        <p:blipFill>
          <a:blip r:embed="rId4"/>
          <a:stretch>
            <a:fillRect/>
          </a:stretch>
        </p:blipFill>
        <p:spPr>
          <a:xfrm>
            <a:off x="7071360" y="5268629"/>
            <a:ext cx="4951560" cy="945524"/>
          </a:xfrm>
          <a:prstGeom prst="rect">
            <a:avLst/>
          </a:prstGeom>
        </p:spPr>
      </p:pic>
      <p:sp>
        <p:nvSpPr>
          <p:cNvPr id="6"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7"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8"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38 / 71</a:t>
            </a:r>
          </a:p>
        </p:txBody>
      </p:sp>
      <p:sp>
        <p:nvSpPr>
          <p:cNvPr id="5" name="s6-text-02">
            <a:extLst>
              <a:ext uri="{FF2B5EF4-FFF2-40B4-BE49-F238E27FC236}">
                <a16:creationId xmlns:a16="http://schemas.microsoft.com/office/drawing/2014/main" id="{07BB97DF-3A2F-205E-8B5B-4A0137F1F76B}"/>
              </a:ext>
            </a:extLst>
          </p:cNvPr>
          <p:cNvSpPr txBox="1"/>
          <p:nvPr/>
        </p:nvSpPr>
        <p:spPr>
          <a:xfrm>
            <a:off x="453651" y="572436"/>
            <a:ext cx="1043278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Optimization</a:t>
            </a:r>
          </a:p>
        </p:txBody>
      </p:sp>
    </p:spTree>
    <p:extLst>
      <p:ext uri="{BB962C8B-B14F-4D97-AF65-F5344CB8AC3E}">
        <p14:creationId xmlns:p14="http://schemas.microsoft.com/office/powerpoint/2010/main" val="22629274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C0A068-DA93-A120-E438-23455D3326E6}"/>
              </a:ext>
            </a:extLst>
          </p:cNvPr>
          <p:cNvSpPr txBox="1"/>
          <p:nvPr/>
        </p:nvSpPr>
        <p:spPr>
          <a:xfrm>
            <a:off x="4691808" y="577995"/>
            <a:ext cx="7347791" cy="1384995"/>
          </a:xfrm>
          <a:prstGeom prst="rect">
            <a:avLst/>
          </a:prstGeom>
          <a:noFill/>
        </p:spPr>
        <p:txBody>
          <a:bodyPr wrap="square" rtlCol="0">
            <a:spAutoFit/>
          </a:bodyPr>
          <a:lstStyle/>
          <a:p>
            <a:r>
              <a:rPr lang="en-US" sz="2800" dirty="0"/>
              <a:t>Can we map the problem directly into quantum circuit based on the clause (constraint)?  </a:t>
            </a:r>
          </a:p>
          <a:p>
            <a:r>
              <a:rPr lang="en-US" sz="2800" dirty="0"/>
              <a:t> </a:t>
            </a:r>
          </a:p>
        </p:txBody>
      </p:sp>
      <p:pic>
        <p:nvPicPr>
          <p:cNvPr id="4" name="Picture 3">
            <a:extLst>
              <a:ext uri="{FF2B5EF4-FFF2-40B4-BE49-F238E27FC236}">
                <a16:creationId xmlns:a16="http://schemas.microsoft.com/office/drawing/2014/main" id="{1A8B7003-33E7-F32C-B763-5424536302E5}"/>
              </a:ext>
            </a:extLst>
          </p:cNvPr>
          <p:cNvPicPr>
            <a:picLocks noChangeAspect="1"/>
          </p:cNvPicPr>
          <p:nvPr/>
        </p:nvPicPr>
        <p:blipFill>
          <a:blip r:embed="rId2"/>
          <a:stretch>
            <a:fillRect/>
          </a:stretch>
        </p:blipFill>
        <p:spPr>
          <a:xfrm>
            <a:off x="269894" y="1616526"/>
            <a:ext cx="4220004" cy="4010170"/>
          </a:xfrm>
          <a:prstGeom prst="rect">
            <a:avLst/>
          </a:prstGeom>
        </p:spPr>
      </p:pic>
      <p:pic>
        <p:nvPicPr>
          <p:cNvPr id="5" name="Picture 4">
            <a:extLst>
              <a:ext uri="{FF2B5EF4-FFF2-40B4-BE49-F238E27FC236}">
                <a16:creationId xmlns:a16="http://schemas.microsoft.com/office/drawing/2014/main" id="{A159D14E-025C-D76A-EF27-583260319766}"/>
              </a:ext>
            </a:extLst>
          </p:cNvPr>
          <p:cNvPicPr>
            <a:picLocks noChangeAspect="1"/>
          </p:cNvPicPr>
          <p:nvPr/>
        </p:nvPicPr>
        <p:blipFill>
          <a:blip r:embed="rId3"/>
          <a:srcRect l="1462" t="1909" b="711"/>
          <a:stretch>
            <a:fillRect/>
          </a:stretch>
        </p:blipFill>
        <p:spPr>
          <a:xfrm>
            <a:off x="4691808" y="1493392"/>
            <a:ext cx="7230298" cy="4307967"/>
          </a:xfrm>
          <a:prstGeom prst="rect">
            <a:avLst/>
          </a:prstGeom>
        </p:spPr>
      </p:pic>
      <p:sp>
        <p:nvSpPr>
          <p:cNvPr id="7"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8"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9"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39 / 71</a:t>
            </a:r>
          </a:p>
        </p:txBody>
      </p:sp>
      <p:sp>
        <p:nvSpPr>
          <p:cNvPr id="3" name="s6-text-02">
            <a:extLst>
              <a:ext uri="{FF2B5EF4-FFF2-40B4-BE49-F238E27FC236}">
                <a16:creationId xmlns:a16="http://schemas.microsoft.com/office/drawing/2014/main" id="{AF436824-4395-FD1D-ECE0-2824040A3A5C}"/>
              </a:ext>
            </a:extLst>
          </p:cNvPr>
          <p:cNvSpPr txBox="1"/>
          <p:nvPr/>
        </p:nvSpPr>
        <p:spPr>
          <a:xfrm>
            <a:off x="555251" y="517008"/>
            <a:ext cx="362050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Optimization</a:t>
            </a:r>
          </a:p>
        </p:txBody>
      </p:sp>
    </p:spTree>
    <p:extLst>
      <p:ext uri="{BB962C8B-B14F-4D97-AF65-F5344CB8AC3E}">
        <p14:creationId xmlns:p14="http://schemas.microsoft.com/office/powerpoint/2010/main" val="14942507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A2E3C5-CF15-5EB7-7DD8-6CC0075E74D3}"/>
              </a:ext>
            </a:extLst>
          </p:cNvPr>
          <p:cNvPicPr>
            <a:picLocks noChangeAspect="1"/>
          </p:cNvPicPr>
          <p:nvPr/>
        </p:nvPicPr>
        <p:blipFill>
          <a:blip r:embed="rId2"/>
          <a:stretch>
            <a:fillRect/>
          </a:stretch>
        </p:blipFill>
        <p:spPr>
          <a:xfrm>
            <a:off x="1846168" y="4207056"/>
            <a:ext cx="7615286" cy="2380934"/>
          </a:xfrm>
          <a:prstGeom prst="rect">
            <a:avLst/>
          </a:prstGeom>
        </p:spPr>
      </p:pic>
      <p:pic>
        <p:nvPicPr>
          <p:cNvPr id="5" name="Picture 4">
            <a:extLst>
              <a:ext uri="{FF2B5EF4-FFF2-40B4-BE49-F238E27FC236}">
                <a16:creationId xmlns:a16="http://schemas.microsoft.com/office/drawing/2014/main" id="{845C2E1B-F9D1-BC0A-3EE9-ECBBD77D8152}"/>
              </a:ext>
            </a:extLst>
          </p:cNvPr>
          <p:cNvPicPr>
            <a:picLocks noChangeAspect="1"/>
          </p:cNvPicPr>
          <p:nvPr/>
        </p:nvPicPr>
        <p:blipFill>
          <a:blip r:embed="rId3"/>
          <a:stretch>
            <a:fillRect/>
          </a:stretch>
        </p:blipFill>
        <p:spPr>
          <a:xfrm>
            <a:off x="2115261" y="856676"/>
            <a:ext cx="7274808" cy="3107330"/>
          </a:xfrm>
          <a:prstGeom prst="rect">
            <a:avLst/>
          </a:prstGeom>
        </p:spPr>
      </p:pic>
      <p:sp>
        <p:nvSpPr>
          <p:cNvPr id="7"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8"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9"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40 / 71</a:t>
            </a:r>
          </a:p>
        </p:txBody>
      </p:sp>
      <p:sp>
        <p:nvSpPr>
          <p:cNvPr id="2" name="s6-text-02">
            <a:extLst>
              <a:ext uri="{FF2B5EF4-FFF2-40B4-BE49-F238E27FC236}">
                <a16:creationId xmlns:a16="http://schemas.microsoft.com/office/drawing/2014/main" id="{1C015B54-CFF1-1EFE-A781-8E4A63FD986C}"/>
              </a:ext>
            </a:extLst>
          </p:cNvPr>
          <p:cNvSpPr txBox="1"/>
          <p:nvPr/>
        </p:nvSpPr>
        <p:spPr>
          <a:xfrm>
            <a:off x="533400" y="270010"/>
            <a:ext cx="362050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Optimization</a:t>
            </a:r>
          </a:p>
        </p:txBody>
      </p:sp>
    </p:spTree>
    <p:extLst>
      <p:ext uri="{BB962C8B-B14F-4D97-AF65-F5344CB8AC3E}">
        <p14:creationId xmlns:p14="http://schemas.microsoft.com/office/powerpoint/2010/main" val="9163271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5C1E01-240E-447E-33D5-61B4AD680238}"/>
              </a:ext>
            </a:extLst>
          </p:cNvPr>
          <p:cNvPicPr>
            <a:picLocks noChangeAspect="1"/>
          </p:cNvPicPr>
          <p:nvPr/>
        </p:nvPicPr>
        <p:blipFill>
          <a:blip r:embed="rId2"/>
          <a:stretch>
            <a:fillRect/>
          </a:stretch>
        </p:blipFill>
        <p:spPr>
          <a:xfrm>
            <a:off x="413779" y="1482811"/>
            <a:ext cx="5745781" cy="4541425"/>
          </a:xfrm>
          <a:prstGeom prst="rect">
            <a:avLst/>
          </a:prstGeom>
        </p:spPr>
      </p:pic>
      <p:pic>
        <p:nvPicPr>
          <p:cNvPr id="3" name="Picture 2">
            <a:extLst>
              <a:ext uri="{FF2B5EF4-FFF2-40B4-BE49-F238E27FC236}">
                <a16:creationId xmlns:a16="http://schemas.microsoft.com/office/drawing/2014/main" id="{C17EEF46-8AD1-0BE5-3D08-9F6FE636BD17}"/>
              </a:ext>
            </a:extLst>
          </p:cNvPr>
          <p:cNvPicPr>
            <a:picLocks noChangeAspect="1"/>
          </p:cNvPicPr>
          <p:nvPr/>
        </p:nvPicPr>
        <p:blipFill>
          <a:blip r:embed="rId3"/>
          <a:stretch>
            <a:fillRect/>
          </a:stretch>
        </p:blipFill>
        <p:spPr>
          <a:xfrm>
            <a:off x="7455902" y="660514"/>
            <a:ext cx="2479589" cy="2637251"/>
          </a:xfrm>
          <a:prstGeom prst="rect">
            <a:avLst/>
          </a:prstGeom>
        </p:spPr>
      </p:pic>
      <p:sp>
        <p:nvSpPr>
          <p:cNvPr id="6"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7"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8"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41 / 71</a:t>
            </a:r>
          </a:p>
        </p:txBody>
      </p:sp>
      <p:sp>
        <p:nvSpPr>
          <p:cNvPr id="5" name="s6-text-02">
            <a:extLst>
              <a:ext uri="{FF2B5EF4-FFF2-40B4-BE49-F238E27FC236}">
                <a16:creationId xmlns:a16="http://schemas.microsoft.com/office/drawing/2014/main" id="{93CBF729-8F3C-CB20-A652-6CE698054901}"/>
              </a:ext>
            </a:extLst>
          </p:cNvPr>
          <p:cNvSpPr txBox="1"/>
          <p:nvPr/>
        </p:nvSpPr>
        <p:spPr>
          <a:xfrm>
            <a:off x="533400" y="367181"/>
            <a:ext cx="362050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Optimization</a:t>
            </a:r>
          </a:p>
        </p:txBody>
      </p:sp>
      <p:pic>
        <p:nvPicPr>
          <p:cNvPr id="4" name="Picture 3">
            <a:extLst>
              <a:ext uri="{FF2B5EF4-FFF2-40B4-BE49-F238E27FC236}">
                <a16:creationId xmlns:a16="http://schemas.microsoft.com/office/drawing/2014/main" id="{CCB12312-FE8E-05E2-938A-74057BC8AA0C}"/>
              </a:ext>
            </a:extLst>
          </p:cNvPr>
          <p:cNvPicPr>
            <a:picLocks noChangeAspect="1"/>
          </p:cNvPicPr>
          <p:nvPr/>
        </p:nvPicPr>
        <p:blipFill>
          <a:blip r:embed="rId4"/>
          <a:stretch>
            <a:fillRect/>
          </a:stretch>
        </p:blipFill>
        <p:spPr>
          <a:xfrm>
            <a:off x="6401459" y="1979139"/>
            <a:ext cx="4147066" cy="4138772"/>
          </a:xfrm>
          <a:prstGeom prst="rect">
            <a:avLst/>
          </a:prstGeom>
        </p:spPr>
      </p:pic>
    </p:spTree>
    <p:extLst>
      <p:ext uri="{BB962C8B-B14F-4D97-AF65-F5344CB8AC3E}">
        <p14:creationId xmlns:p14="http://schemas.microsoft.com/office/powerpoint/2010/main" val="39589601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4968D8-B323-5255-FF43-685B2A3EF225}"/>
              </a:ext>
            </a:extLst>
          </p:cNvPr>
          <p:cNvPicPr>
            <a:picLocks noChangeAspect="1"/>
          </p:cNvPicPr>
          <p:nvPr/>
        </p:nvPicPr>
        <p:blipFill>
          <a:blip r:embed="rId2"/>
          <a:stretch>
            <a:fillRect/>
          </a:stretch>
        </p:blipFill>
        <p:spPr>
          <a:xfrm>
            <a:off x="2375782" y="1403494"/>
            <a:ext cx="6785919" cy="2893871"/>
          </a:xfrm>
          <a:prstGeom prst="rect">
            <a:avLst/>
          </a:prstGeom>
        </p:spPr>
      </p:pic>
      <p:pic>
        <p:nvPicPr>
          <p:cNvPr id="3" name="Picture 2">
            <a:extLst>
              <a:ext uri="{FF2B5EF4-FFF2-40B4-BE49-F238E27FC236}">
                <a16:creationId xmlns:a16="http://schemas.microsoft.com/office/drawing/2014/main" id="{37D92C37-6B3A-A72C-8003-EF2964586F2B}"/>
              </a:ext>
            </a:extLst>
          </p:cNvPr>
          <p:cNvPicPr>
            <a:picLocks noChangeAspect="1"/>
          </p:cNvPicPr>
          <p:nvPr/>
        </p:nvPicPr>
        <p:blipFill>
          <a:blip r:embed="rId3"/>
          <a:stretch>
            <a:fillRect/>
          </a:stretch>
        </p:blipFill>
        <p:spPr>
          <a:xfrm>
            <a:off x="2196218" y="4329400"/>
            <a:ext cx="6856867" cy="2250211"/>
          </a:xfrm>
          <a:prstGeom prst="rect">
            <a:avLst/>
          </a:prstGeom>
        </p:spPr>
      </p:pic>
      <p:pic>
        <p:nvPicPr>
          <p:cNvPr id="4" name="Picture 3">
            <a:extLst>
              <a:ext uri="{FF2B5EF4-FFF2-40B4-BE49-F238E27FC236}">
                <a16:creationId xmlns:a16="http://schemas.microsoft.com/office/drawing/2014/main" id="{374A2899-2192-7F4A-2AF5-BAE7D54374F7}"/>
              </a:ext>
            </a:extLst>
          </p:cNvPr>
          <p:cNvPicPr>
            <a:picLocks noChangeAspect="1"/>
          </p:cNvPicPr>
          <p:nvPr/>
        </p:nvPicPr>
        <p:blipFill>
          <a:blip r:embed="rId4"/>
          <a:stretch>
            <a:fillRect/>
          </a:stretch>
        </p:blipFill>
        <p:spPr>
          <a:xfrm>
            <a:off x="2057400" y="2504178"/>
            <a:ext cx="7620000" cy="2489200"/>
          </a:xfrm>
          <a:prstGeom prst="rect">
            <a:avLst/>
          </a:prstGeom>
        </p:spPr>
      </p:pic>
      <p:pic>
        <p:nvPicPr>
          <p:cNvPr id="5" name="Picture 4">
            <a:extLst>
              <a:ext uri="{FF2B5EF4-FFF2-40B4-BE49-F238E27FC236}">
                <a16:creationId xmlns:a16="http://schemas.microsoft.com/office/drawing/2014/main" id="{D124F249-BFC5-09ED-5690-ED81F366C7E4}"/>
              </a:ext>
            </a:extLst>
          </p:cNvPr>
          <p:cNvPicPr>
            <a:picLocks noChangeAspect="1"/>
          </p:cNvPicPr>
          <p:nvPr/>
        </p:nvPicPr>
        <p:blipFill>
          <a:blip r:embed="rId5"/>
          <a:stretch>
            <a:fillRect/>
          </a:stretch>
        </p:blipFill>
        <p:spPr>
          <a:xfrm>
            <a:off x="1916430" y="902678"/>
            <a:ext cx="7505700" cy="622300"/>
          </a:xfrm>
          <a:prstGeom prst="rect">
            <a:avLst/>
          </a:prstGeom>
        </p:spPr>
      </p:pic>
      <p:sp>
        <p:nvSpPr>
          <p:cNvPr id="7"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8"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9"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42 / 71</a:t>
            </a:r>
          </a:p>
        </p:txBody>
      </p:sp>
      <p:sp>
        <p:nvSpPr>
          <p:cNvPr id="6" name="s6-text-02">
            <a:extLst>
              <a:ext uri="{FF2B5EF4-FFF2-40B4-BE49-F238E27FC236}">
                <a16:creationId xmlns:a16="http://schemas.microsoft.com/office/drawing/2014/main" id="{9D4FE9AD-75A1-3980-DFAA-BD2C2F987C7C}"/>
              </a:ext>
            </a:extLst>
          </p:cNvPr>
          <p:cNvSpPr txBox="1"/>
          <p:nvPr/>
        </p:nvSpPr>
        <p:spPr>
          <a:xfrm>
            <a:off x="533400" y="367181"/>
            <a:ext cx="362050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Optimization</a:t>
            </a:r>
          </a:p>
        </p:txBody>
      </p:sp>
    </p:spTree>
    <p:extLst>
      <p:ext uri="{BB962C8B-B14F-4D97-AF65-F5344CB8AC3E}">
        <p14:creationId xmlns:p14="http://schemas.microsoft.com/office/powerpoint/2010/main" val="139822776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AE6029-ABC6-EB58-5034-1148473CD75E}"/>
              </a:ext>
            </a:extLst>
          </p:cNvPr>
          <p:cNvPicPr>
            <a:picLocks noChangeAspect="1"/>
          </p:cNvPicPr>
          <p:nvPr/>
        </p:nvPicPr>
        <p:blipFill>
          <a:blip r:embed="rId2"/>
          <a:stretch>
            <a:fillRect/>
          </a:stretch>
        </p:blipFill>
        <p:spPr>
          <a:xfrm>
            <a:off x="287089" y="3960887"/>
            <a:ext cx="6165781" cy="2652028"/>
          </a:xfrm>
          <a:prstGeom prst="rect">
            <a:avLst/>
          </a:prstGeom>
        </p:spPr>
      </p:pic>
      <p:pic>
        <p:nvPicPr>
          <p:cNvPr id="2" name="Picture 1">
            <a:extLst>
              <a:ext uri="{FF2B5EF4-FFF2-40B4-BE49-F238E27FC236}">
                <a16:creationId xmlns:a16="http://schemas.microsoft.com/office/drawing/2014/main" id="{34D33002-AB8F-3A9A-C118-65F3B19CE9EC}"/>
              </a:ext>
            </a:extLst>
          </p:cNvPr>
          <p:cNvPicPr>
            <a:picLocks noChangeAspect="1"/>
          </p:cNvPicPr>
          <p:nvPr/>
        </p:nvPicPr>
        <p:blipFill>
          <a:blip r:embed="rId3"/>
          <a:stretch>
            <a:fillRect/>
          </a:stretch>
        </p:blipFill>
        <p:spPr>
          <a:xfrm>
            <a:off x="1004621" y="885511"/>
            <a:ext cx="4053411" cy="3075376"/>
          </a:xfrm>
          <a:prstGeom prst="rect">
            <a:avLst/>
          </a:prstGeom>
        </p:spPr>
      </p:pic>
      <p:pic>
        <p:nvPicPr>
          <p:cNvPr id="5" name="Picture 4">
            <a:extLst>
              <a:ext uri="{FF2B5EF4-FFF2-40B4-BE49-F238E27FC236}">
                <a16:creationId xmlns:a16="http://schemas.microsoft.com/office/drawing/2014/main" id="{8EA23136-D111-ACEC-E325-A92AB3B1A7C1}"/>
              </a:ext>
            </a:extLst>
          </p:cNvPr>
          <p:cNvPicPr>
            <a:picLocks noChangeAspect="1"/>
          </p:cNvPicPr>
          <p:nvPr/>
        </p:nvPicPr>
        <p:blipFill>
          <a:blip r:embed="rId4"/>
          <a:stretch>
            <a:fillRect/>
          </a:stretch>
        </p:blipFill>
        <p:spPr>
          <a:xfrm>
            <a:off x="7222747" y="3705006"/>
            <a:ext cx="4076700" cy="1473200"/>
          </a:xfrm>
          <a:prstGeom prst="rect">
            <a:avLst/>
          </a:prstGeom>
        </p:spPr>
      </p:pic>
      <p:pic>
        <p:nvPicPr>
          <p:cNvPr id="6" name="Picture 5">
            <a:extLst>
              <a:ext uri="{FF2B5EF4-FFF2-40B4-BE49-F238E27FC236}">
                <a16:creationId xmlns:a16="http://schemas.microsoft.com/office/drawing/2014/main" id="{CB6C6B09-1819-184A-EF22-E1D9B6AF8D2C}"/>
              </a:ext>
            </a:extLst>
          </p:cNvPr>
          <p:cNvPicPr>
            <a:picLocks noChangeAspect="1"/>
          </p:cNvPicPr>
          <p:nvPr/>
        </p:nvPicPr>
        <p:blipFill>
          <a:blip r:embed="rId5"/>
          <a:stretch>
            <a:fillRect/>
          </a:stretch>
        </p:blipFill>
        <p:spPr>
          <a:xfrm>
            <a:off x="7136714" y="4992987"/>
            <a:ext cx="4432300" cy="1460500"/>
          </a:xfrm>
          <a:prstGeom prst="rect">
            <a:avLst/>
          </a:prstGeom>
        </p:spPr>
      </p:pic>
      <p:sp>
        <p:nvSpPr>
          <p:cNvPr id="8"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9"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0"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43 / 71</a:t>
            </a:r>
          </a:p>
        </p:txBody>
      </p:sp>
      <p:sp>
        <p:nvSpPr>
          <p:cNvPr id="7" name="s6-text-02">
            <a:extLst>
              <a:ext uri="{FF2B5EF4-FFF2-40B4-BE49-F238E27FC236}">
                <a16:creationId xmlns:a16="http://schemas.microsoft.com/office/drawing/2014/main" id="{AA953056-C4F3-5240-3468-B13332F46547}"/>
              </a:ext>
            </a:extLst>
          </p:cNvPr>
          <p:cNvSpPr txBox="1"/>
          <p:nvPr/>
        </p:nvSpPr>
        <p:spPr>
          <a:xfrm>
            <a:off x="533400" y="367181"/>
            <a:ext cx="362050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Optimization</a:t>
            </a:r>
          </a:p>
        </p:txBody>
      </p:sp>
      <p:pic>
        <p:nvPicPr>
          <p:cNvPr id="11" name="Picture 10">
            <a:extLst>
              <a:ext uri="{FF2B5EF4-FFF2-40B4-BE49-F238E27FC236}">
                <a16:creationId xmlns:a16="http://schemas.microsoft.com/office/drawing/2014/main" id="{D4B1F640-C603-D9B6-A142-3445DC6B65ED}"/>
              </a:ext>
            </a:extLst>
          </p:cNvPr>
          <p:cNvPicPr>
            <a:picLocks noChangeAspect="1"/>
          </p:cNvPicPr>
          <p:nvPr/>
        </p:nvPicPr>
        <p:blipFill>
          <a:blip r:embed="rId6"/>
          <a:stretch>
            <a:fillRect/>
          </a:stretch>
        </p:blipFill>
        <p:spPr>
          <a:xfrm>
            <a:off x="6054010" y="162103"/>
            <a:ext cx="4655980" cy="3833010"/>
          </a:xfrm>
          <a:prstGeom prst="rect">
            <a:avLst/>
          </a:prstGeom>
        </p:spPr>
      </p:pic>
    </p:spTree>
    <p:extLst>
      <p:ext uri="{BB962C8B-B14F-4D97-AF65-F5344CB8AC3E}">
        <p14:creationId xmlns:p14="http://schemas.microsoft.com/office/powerpoint/2010/main" val="34899593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9C2BE7-00F7-E7E5-178E-59DC47B5A386}"/>
              </a:ext>
            </a:extLst>
          </p:cNvPr>
          <p:cNvPicPr>
            <a:picLocks noChangeAspect="1"/>
          </p:cNvPicPr>
          <p:nvPr/>
        </p:nvPicPr>
        <p:blipFill>
          <a:blip r:embed="rId2"/>
          <a:stretch>
            <a:fillRect/>
          </a:stretch>
        </p:blipFill>
        <p:spPr>
          <a:xfrm>
            <a:off x="2362200" y="1151956"/>
            <a:ext cx="7772400" cy="2932364"/>
          </a:xfrm>
          <a:prstGeom prst="rect">
            <a:avLst/>
          </a:prstGeom>
        </p:spPr>
      </p:pic>
      <p:pic>
        <p:nvPicPr>
          <p:cNvPr id="3" name="Picture 2">
            <a:extLst>
              <a:ext uri="{FF2B5EF4-FFF2-40B4-BE49-F238E27FC236}">
                <a16:creationId xmlns:a16="http://schemas.microsoft.com/office/drawing/2014/main" id="{D03AB8CB-C6E6-2919-8B5D-4206B7F2C5E8}"/>
              </a:ext>
            </a:extLst>
          </p:cNvPr>
          <p:cNvPicPr>
            <a:picLocks noChangeAspect="1"/>
          </p:cNvPicPr>
          <p:nvPr/>
        </p:nvPicPr>
        <p:blipFill>
          <a:blip r:embed="rId3"/>
          <a:stretch>
            <a:fillRect/>
          </a:stretch>
        </p:blipFill>
        <p:spPr>
          <a:xfrm>
            <a:off x="3581400" y="4084320"/>
            <a:ext cx="5250637" cy="2330254"/>
          </a:xfrm>
          <a:prstGeom prst="rect">
            <a:avLst/>
          </a:prstGeom>
        </p:spPr>
      </p:pic>
      <p:sp>
        <p:nvSpPr>
          <p:cNvPr id="5" name="TextBox 4">
            <a:extLst>
              <a:ext uri="{FF2B5EF4-FFF2-40B4-BE49-F238E27FC236}">
                <a16:creationId xmlns:a16="http://schemas.microsoft.com/office/drawing/2014/main" id="{A6A5135D-5AFE-CDCF-49D7-8402C6B53B12}"/>
              </a:ext>
            </a:extLst>
          </p:cNvPr>
          <p:cNvSpPr txBox="1"/>
          <p:nvPr/>
        </p:nvSpPr>
        <p:spPr>
          <a:xfrm>
            <a:off x="2762250" y="3244334"/>
            <a:ext cx="6286500" cy="369332"/>
          </a:xfrm>
          <a:prstGeom prst="rect">
            <a:avLst/>
          </a:prstGeom>
          <a:noFill/>
        </p:spPr>
        <p:txBody>
          <a:bodyPr wrap="square">
            <a:spAutoFit/>
          </a:bodyPr>
          <a:lstStyle/>
          <a:p>
            <a:r>
              <a:rPr lang="en-US" b="0" dirty="0">
                <a:effectLst/>
              </a:rPr>
              <a:t> </a:t>
            </a:r>
            <a:endParaRPr lang="en-US" dirty="0"/>
          </a:p>
        </p:txBody>
      </p:sp>
      <p:sp>
        <p:nvSpPr>
          <p:cNvPr id="7" name="TextBox 6">
            <a:extLst>
              <a:ext uri="{FF2B5EF4-FFF2-40B4-BE49-F238E27FC236}">
                <a16:creationId xmlns:a16="http://schemas.microsoft.com/office/drawing/2014/main" id="{59BD81A1-DA94-7F6E-BACE-55D55CF373EE}"/>
              </a:ext>
            </a:extLst>
          </p:cNvPr>
          <p:cNvSpPr txBox="1"/>
          <p:nvPr/>
        </p:nvSpPr>
        <p:spPr>
          <a:xfrm>
            <a:off x="2762250" y="3244334"/>
            <a:ext cx="6286500" cy="369332"/>
          </a:xfrm>
          <a:prstGeom prst="rect">
            <a:avLst/>
          </a:prstGeom>
          <a:noFill/>
        </p:spPr>
        <p:txBody>
          <a:bodyPr wrap="square">
            <a:spAutoFit/>
          </a:bodyPr>
          <a:lstStyle/>
          <a:p>
            <a:r>
              <a:rPr lang="en-US" b="0" dirty="0">
                <a:effectLst/>
              </a:rPr>
              <a:t> </a:t>
            </a:r>
            <a:endParaRPr lang="en-US" dirty="0"/>
          </a:p>
        </p:txBody>
      </p:sp>
      <p:sp>
        <p:nvSpPr>
          <p:cNvPr id="9"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0"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1"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44 / 71</a:t>
            </a:r>
          </a:p>
        </p:txBody>
      </p:sp>
      <p:sp>
        <p:nvSpPr>
          <p:cNvPr id="4" name="s6-text-02">
            <a:extLst>
              <a:ext uri="{FF2B5EF4-FFF2-40B4-BE49-F238E27FC236}">
                <a16:creationId xmlns:a16="http://schemas.microsoft.com/office/drawing/2014/main" id="{2833A60C-DD2C-0B00-1E27-21071210A869}"/>
              </a:ext>
            </a:extLst>
          </p:cNvPr>
          <p:cNvSpPr txBox="1"/>
          <p:nvPr/>
        </p:nvSpPr>
        <p:spPr>
          <a:xfrm>
            <a:off x="533400" y="367181"/>
            <a:ext cx="362050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Optimization</a:t>
            </a:r>
          </a:p>
        </p:txBody>
      </p:sp>
    </p:spTree>
    <p:extLst>
      <p:ext uri="{BB962C8B-B14F-4D97-AF65-F5344CB8AC3E}">
        <p14:creationId xmlns:p14="http://schemas.microsoft.com/office/powerpoint/2010/main" val="164935214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2C92D-BB3C-8E90-D656-1C1911925C9D}"/>
            </a:ext>
          </a:extLst>
        </p:cNvPr>
        <p:cNvGrpSpPr/>
        <p:nvPr/>
      </p:nvGrpSpPr>
      <p:grpSpPr>
        <a:xfrm>
          <a:off x="0" y="0"/>
          <a:ext cx="0" cy="0"/>
          <a:chOff x="0" y="0"/>
          <a:chExt cx="0" cy="0"/>
        </a:xfrm>
      </p:grpSpPr>
      <p:sp>
        <p:nvSpPr>
          <p:cNvPr id="3" name="s3-text-02">
            <a:extLst>
              <a:ext uri="{FF2B5EF4-FFF2-40B4-BE49-F238E27FC236}">
                <a16:creationId xmlns:a16="http://schemas.microsoft.com/office/drawing/2014/main" id="{88E1B66D-3113-310B-CD2F-CFA4F0D82E7D}"/>
              </a:ext>
            </a:extLst>
          </p:cNvPr>
          <p:cNvSpPr txBox="1"/>
          <p:nvPr/>
        </p:nvSpPr>
        <p:spPr>
          <a:xfrm>
            <a:off x="888978" y="575058"/>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Applications &amp; Research</a:t>
            </a:r>
            <a:endParaRPr sz="4400" b="1" i="0" spc="-123" dirty="0">
              <a:solidFill>
                <a:srgbClr val="0B0B0F"/>
              </a:solidFill>
              <a:latin typeface="Arial"/>
            </a:endParaRPr>
          </a:p>
        </p:txBody>
      </p:sp>
      <p:sp>
        <p:nvSpPr>
          <p:cNvPr id="4" name="!!L1-bg">
            <a:extLst>
              <a:ext uri="{FF2B5EF4-FFF2-40B4-BE49-F238E27FC236}">
                <a16:creationId xmlns:a16="http://schemas.microsoft.com/office/drawing/2014/main" id="{780E848A-B575-CD27-81D0-7C836D9A1C36}"/>
              </a:ext>
            </a:extLst>
          </p:cNvPr>
          <p:cNvSpPr/>
          <p:nvPr/>
        </p:nvSpPr>
        <p:spPr>
          <a:xfrm>
            <a:off x="888978" y="1634390"/>
            <a:ext cx="1960811" cy="3301917"/>
          </a:xfrm>
          <a:prstGeom prst="roundRect">
            <a:avLst>
              <a:gd name="adj" fmla="val 7772"/>
            </a:avLst>
          </a:prstGeom>
          <a:solidFill>
            <a:schemeClr val="tx1">
              <a:alpha val="4000"/>
            </a:schemeClr>
          </a:solidFill>
          <a:ln w="6350">
            <a:solidFill>
              <a:srgbClr val="000000">
                <a:alpha val="3623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s3-text-03">
            <a:extLst>
              <a:ext uri="{FF2B5EF4-FFF2-40B4-BE49-F238E27FC236}">
                <a16:creationId xmlns:a16="http://schemas.microsoft.com/office/drawing/2014/main" id="{283F7BDC-31FD-7EAC-F287-C36AD88F15D3}"/>
              </a:ext>
            </a:extLst>
          </p:cNvPr>
          <p:cNvSpPr txBox="1"/>
          <p:nvPr/>
        </p:nvSpPr>
        <p:spPr>
          <a:xfrm>
            <a:off x="1104872"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01 · RQ1 · Scale</a:t>
            </a:r>
          </a:p>
        </p:txBody>
      </p:sp>
      <p:sp>
        <p:nvSpPr>
          <p:cNvPr id="6" name="!!L1-t">
            <a:extLst>
              <a:ext uri="{FF2B5EF4-FFF2-40B4-BE49-F238E27FC236}">
                <a16:creationId xmlns:a16="http://schemas.microsoft.com/office/drawing/2014/main" id="{C5747FA6-705F-E063-4C2F-B9948D672867}"/>
              </a:ext>
            </a:extLst>
          </p:cNvPr>
          <p:cNvSpPr txBox="1"/>
          <p:nvPr/>
        </p:nvSpPr>
        <p:spPr>
          <a:xfrm>
            <a:off x="1104872" y="2155077"/>
            <a:ext cx="1279295" cy="285743"/>
          </a:xfrm>
          <a:prstGeom prst="rect">
            <a:avLst/>
          </a:prstGeom>
          <a:noFill/>
        </p:spPr>
        <p:txBody>
          <a:bodyPr wrap="none" lIns="0" tIns="0" rIns="0" bIns="0" anchor="t">
            <a:noAutofit/>
          </a:bodyPr>
          <a:lstStyle/>
          <a:p>
            <a:pPr algn="l">
              <a:lnSpc>
                <a:spcPts val="2400"/>
              </a:lnSpc>
              <a:spcBef>
                <a:spcPts val="0"/>
              </a:spcBef>
              <a:spcAft>
                <a:spcPts val="0"/>
              </a:spcAft>
            </a:pPr>
            <a:r>
              <a:rPr sz="2000" b="1" i="0" spc="-30" dirty="0">
                <a:solidFill>
                  <a:srgbClr val="0B0B0F"/>
                </a:solidFill>
                <a:latin typeface="Arial"/>
              </a:rPr>
              <a:t>Simulation</a:t>
            </a:r>
          </a:p>
        </p:txBody>
      </p:sp>
      <p:sp>
        <p:nvSpPr>
          <p:cNvPr id="7" name="s3-text-05">
            <a:extLst>
              <a:ext uri="{FF2B5EF4-FFF2-40B4-BE49-F238E27FC236}">
                <a16:creationId xmlns:a16="http://schemas.microsoft.com/office/drawing/2014/main" id="{CCD41E52-31ED-BAA9-FD9A-D2D5A1A7A6A1}"/>
              </a:ext>
            </a:extLst>
          </p:cNvPr>
          <p:cNvSpPr txBox="1"/>
          <p:nvPr/>
        </p:nvSpPr>
        <p:spPr>
          <a:xfrm>
            <a:off x="1104872"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GPU </a:t>
            </a:r>
            <a:r>
              <a:rPr lang="en-US" sz="1300" b="0" i="0" dirty="0">
                <a:solidFill>
                  <a:srgbClr val="50505B"/>
                </a:solidFill>
                <a:latin typeface="Arial"/>
              </a:rPr>
              <a:t>/ QPU </a:t>
            </a:r>
            <a:r>
              <a:rPr sz="1300" b="0" i="0" dirty="0">
                <a:solidFill>
                  <a:srgbClr val="50505B"/>
                </a:solidFill>
                <a:latin typeface="Arial"/>
              </a:rPr>
              <a:t>simulation beyond hardware reach</a:t>
            </a:r>
          </a:p>
        </p:txBody>
      </p:sp>
      <p:sp>
        <p:nvSpPr>
          <p:cNvPr id="8" name="!!L2-bg">
            <a:extLst>
              <a:ext uri="{FF2B5EF4-FFF2-40B4-BE49-F238E27FC236}">
                <a16:creationId xmlns:a16="http://schemas.microsoft.com/office/drawing/2014/main" id="{64CF55EA-34C2-187B-3064-9933EE980A17}"/>
              </a:ext>
            </a:extLst>
          </p:cNvPr>
          <p:cNvSpPr/>
          <p:nvPr/>
        </p:nvSpPr>
        <p:spPr>
          <a:xfrm>
            <a:off x="3002185" y="1634390"/>
            <a:ext cx="1960811" cy="3301917"/>
          </a:xfrm>
          <a:prstGeom prst="roundRect">
            <a:avLst>
              <a:gd name="adj" fmla="val 7772"/>
            </a:avLst>
          </a:prstGeom>
          <a:solidFill>
            <a:schemeClr val="tx1">
              <a:alpha val="4000"/>
            </a:scheme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dirty="0"/>
          </a:p>
        </p:txBody>
      </p:sp>
      <p:sp>
        <p:nvSpPr>
          <p:cNvPr id="9" name="s3-text-06">
            <a:extLst>
              <a:ext uri="{FF2B5EF4-FFF2-40B4-BE49-F238E27FC236}">
                <a16:creationId xmlns:a16="http://schemas.microsoft.com/office/drawing/2014/main" id="{5032B0E2-CD7D-854D-C5BB-F83B67376DB5}"/>
              </a:ext>
            </a:extLst>
          </p:cNvPr>
          <p:cNvSpPr txBox="1"/>
          <p:nvPr/>
        </p:nvSpPr>
        <p:spPr>
          <a:xfrm>
            <a:off x="3218080"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02 · RQ2 · </a:t>
            </a:r>
            <a:r>
              <a:rPr lang="en-US" sz="950" spc="57" dirty="0">
                <a:solidFill>
                  <a:srgbClr val="7B7B86"/>
                </a:solidFill>
                <a:latin typeface="Courier New"/>
              </a:rPr>
              <a:t>QIP</a:t>
            </a:r>
            <a:endParaRPr sz="950" b="0" i="0" spc="57" dirty="0">
              <a:solidFill>
                <a:srgbClr val="7B7B86"/>
              </a:solidFill>
              <a:latin typeface="Courier New"/>
            </a:endParaRPr>
          </a:p>
        </p:txBody>
      </p:sp>
      <p:sp>
        <p:nvSpPr>
          <p:cNvPr id="10" name="!!L2-t">
            <a:extLst>
              <a:ext uri="{FF2B5EF4-FFF2-40B4-BE49-F238E27FC236}">
                <a16:creationId xmlns:a16="http://schemas.microsoft.com/office/drawing/2014/main" id="{BF6FEC82-33C8-64E1-D404-BBA9C4FC19B4}"/>
              </a:ext>
            </a:extLst>
          </p:cNvPr>
          <p:cNvSpPr txBox="1"/>
          <p:nvPr/>
        </p:nvSpPr>
        <p:spPr>
          <a:xfrm>
            <a:off x="3218080" y="2155077"/>
            <a:ext cx="1321561" cy="285743"/>
          </a:xfrm>
          <a:prstGeom prst="rect">
            <a:avLst/>
          </a:prstGeom>
          <a:noFill/>
        </p:spPr>
        <p:txBody>
          <a:bodyPr wrap="none" lIns="0" tIns="0" rIns="0" bIns="0" anchor="t">
            <a:noAutofit/>
          </a:bodyPr>
          <a:lstStyle/>
          <a:p>
            <a:pPr algn="l">
              <a:lnSpc>
                <a:spcPts val="2400"/>
              </a:lnSpc>
              <a:spcBef>
                <a:spcPts val="0"/>
              </a:spcBef>
              <a:spcAft>
                <a:spcPts val="0"/>
              </a:spcAft>
            </a:pPr>
            <a:r>
              <a:rPr sz="2000" b="1" i="0" spc="-30" dirty="0">
                <a:solidFill>
                  <a:srgbClr val="0B0B0F"/>
                </a:solidFill>
                <a:latin typeface="Arial"/>
              </a:rPr>
              <a:t>Algorithms</a:t>
            </a:r>
          </a:p>
        </p:txBody>
      </p:sp>
      <p:sp>
        <p:nvSpPr>
          <p:cNvPr id="11" name="s3-text-08">
            <a:extLst>
              <a:ext uri="{FF2B5EF4-FFF2-40B4-BE49-F238E27FC236}">
                <a16:creationId xmlns:a16="http://schemas.microsoft.com/office/drawing/2014/main" id="{78196B31-A47C-13ED-292F-AE591AA6CAA6}"/>
              </a:ext>
            </a:extLst>
          </p:cNvPr>
          <p:cNvSpPr txBox="1"/>
          <p:nvPr/>
        </p:nvSpPr>
        <p:spPr>
          <a:xfrm>
            <a:off x="3218080"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Structure from problem and device, not black-box search</a:t>
            </a:r>
          </a:p>
        </p:txBody>
      </p:sp>
      <p:sp>
        <p:nvSpPr>
          <p:cNvPr id="12" name="!!L3-bg">
            <a:extLst>
              <a:ext uri="{FF2B5EF4-FFF2-40B4-BE49-F238E27FC236}">
                <a16:creationId xmlns:a16="http://schemas.microsoft.com/office/drawing/2014/main" id="{F6DD74F3-FBFF-DD2D-0B6E-15F4B5AC1E70}"/>
              </a:ext>
            </a:extLst>
          </p:cNvPr>
          <p:cNvSpPr/>
          <p:nvPr/>
        </p:nvSpPr>
        <p:spPr>
          <a:xfrm>
            <a:off x="7228600" y="1634390"/>
            <a:ext cx="1960811" cy="3301917"/>
          </a:xfrm>
          <a:prstGeom prst="roundRect">
            <a:avLst>
              <a:gd name="adj" fmla="val 7772"/>
            </a:avLst>
          </a:prstGeom>
          <a:solidFill>
            <a:schemeClr val="accent2">
              <a:alpha val="29000"/>
            </a:scheme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s3-text-09">
            <a:extLst>
              <a:ext uri="{FF2B5EF4-FFF2-40B4-BE49-F238E27FC236}">
                <a16:creationId xmlns:a16="http://schemas.microsoft.com/office/drawing/2014/main" id="{B204C4E3-730B-0B2A-1777-88A344D3508B}"/>
              </a:ext>
            </a:extLst>
          </p:cNvPr>
          <p:cNvSpPr txBox="1"/>
          <p:nvPr/>
        </p:nvSpPr>
        <p:spPr>
          <a:xfrm>
            <a:off x="7444495"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04 · RQ3 · </a:t>
            </a:r>
            <a:r>
              <a:rPr lang="en-US" sz="950" b="0" i="0" spc="57" dirty="0">
                <a:solidFill>
                  <a:srgbClr val="7B7B86"/>
                </a:solidFill>
                <a:latin typeface="Courier New"/>
              </a:rPr>
              <a:t>LLM</a:t>
            </a:r>
            <a:endParaRPr sz="950" b="0" i="0" spc="57" dirty="0">
              <a:solidFill>
                <a:srgbClr val="7B7B86"/>
              </a:solidFill>
              <a:latin typeface="Courier New"/>
            </a:endParaRPr>
          </a:p>
        </p:txBody>
      </p:sp>
      <p:sp>
        <p:nvSpPr>
          <p:cNvPr id="14" name="!!L3-t">
            <a:extLst>
              <a:ext uri="{FF2B5EF4-FFF2-40B4-BE49-F238E27FC236}">
                <a16:creationId xmlns:a16="http://schemas.microsoft.com/office/drawing/2014/main" id="{D6F86A3D-28BA-DF3A-55FD-3A87C77FD018}"/>
              </a:ext>
            </a:extLst>
          </p:cNvPr>
          <p:cNvSpPr txBox="1"/>
          <p:nvPr/>
        </p:nvSpPr>
        <p:spPr>
          <a:xfrm>
            <a:off x="7444495" y="2155077"/>
            <a:ext cx="1541722" cy="571486"/>
          </a:xfrm>
          <a:prstGeom prst="rect">
            <a:avLst/>
          </a:prstGeom>
          <a:noFill/>
        </p:spPr>
        <p:txBody>
          <a:bodyPr wrap="squar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LLMs</a:t>
            </a:r>
            <a:endParaRPr sz="2000" b="1" i="0" spc="-30" dirty="0">
              <a:solidFill>
                <a:srgbClr val="0B0B0F"/>
              </a:solidFill>
              <a:latin typeface="Arial"/>
            </a:endParaRPr>
          </a:p>
        </p:txBody>
      </p:sp>
      <p:sp>
        <p:nvSpPr>
          <p:cNvPr id="15" name="s3-text-11">
            <a:extLst>
              <a:ext uri="{FF2B5EF4-FFF2-40B4-BE49-F238E27FC236}">
                <a16:creationId xmlns:a16="http://schemas.microsoft.com/office/drawing/2014/main" id="{7B4E660B-CC63-4C85-C2AA-D762EEC781AB}"/>
              </a:ext>
            </a:extLst>
          </p:cNvPr>
          <p:cNvSpPr txBox="1"/>
          <p:nvPr/>
        </p:nvSpPr>
        <p:spPr>
          <a:xfrm>
            <a:off x="7701712" y="4190932"/>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lang="en-US" sz="1300" b="0" i="0" dirty="0">
                <a:solidFill>
                  <a:srgbClr val="50505B"/>
                </a:solidFill>
                <a:latin typeface="Arial"/>
              </a:rPr>
              <a:t>AI for quantum </a:t>
            </a:r>
            <a:endParaRPr sz="1300" b="0" i="0" dirty="0">
              <a:solidFill>
                <a:srgbClr val="50505B"/>
              </a:solidFill>
              <a:latin typeface="Arial"/>
            </a:endParaRPr>
          </a:p>
        </p:txBody>
      </p:sp>
      <p:sp>
        <p:nvSpPr>
          <p:cNvPr id="16" name="!!L4-bg">
            <a:extLst>
              <a:ext uri="{FF2B5EF4-FFF2-40B4-BE49-F238E27FC236}">
                <a16:creationId xmlns:a16="http://schemas.microsoft.com/office/drawing/2014/main" id="{3C741A1F-8E73-AE9B-468E-E50C6FA0E957}"/>
              </a:ext>
            </a:extLst>
          </p:cNvPr>
          <p:cNvSpPr/>
          <p:nvPr/>
        </p:nvSpPr>
        <p:spPr>
          <a:xfrm>
            <a:off x="5115392" y="1634390"/>
            <a:ext cx="1960811" cy="3301917"/>
          </a:xfrm>
          <a:prstGeom prst="roundRect">
            <a:avLst>
              <a:gd name="adj" fmla="val 7772"/>
            </a:avLst>
          </a:prstGeom>
          <a:solidFill>
            <a:schemeClr val="tx1">
              <a:alpha val="4000"/>
            </a:scheme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s3-text-12">
            <a:extLst>
              <a:ext uri="{FF2B5EF4-FFF2-40B4-BE49-F238E27FC236}">
                <a16:creationId xmlns:a16="http://schemas.microsoft.com/office/drawing/2014/main" id="{FD8D81B5-0E5B-00E7-0993-18B4565FD696}"/>
              </a:ext>
            </a:extLst>
          </p:cNvPr>
          <p:cNvSpPr txBox="1"/>
          <p:nvPr/>
        </p:nvSpPr>
        <p:spPr>
          <a:xfrm>
            <a:off x="5331286"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03 · RQ4 · Synthesis</a:t>
            </a:r>
          </a:p>
        </p:txBody>
      </p:sp>
      <p:sp>
        <p:nvSpPr>
          <p:cNvPr id="18" name="!!L4-t">
            <a:extLst>
              <a:ext uri="{FF2B5EF4-FFF2-40B4-BE49-F238E27FC236}">
                <a16:creationId xmlns:a16="http://schemas.microsoft.com/office/drawing/2014/main" id="{6C7050F5-C42A-9347-296A-A7C008408279}"/>
              </a:ext>
            </a:extLst>
          </p:cNvPr>
          <p:cNvSpPr txBox="1"/>
          <p:nvPr/>
        </p:nvSpPr>
        <p:spPr>
          <a:xfrm>
            <a:off x="5331286" y="2155077"/>
            <a:ext cx="1184741" cy="285743"/>
          </a:xfrm>
          <a:prstGeom prst="rect">
            <a:avLst/>
          </a:prstGeom>
          <a:noFill/>
        </p:spPr>
        <p:txBody>
          <a:bodyPr wrap="non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Optimization</a:t>
            </a:r>
            <a:endParaRPr sz="2000" b="1" i="0" spc="-30" dirty="0">
              <a:solidFill>
                <a:srgbClr val="0B0B0F"/>
              </a:solidFill>
              <a:latin typeface="Arial"/>
            </a:endParaRPr>
          </a:p>
        </p:txBody>
      </p:sp>
      <p:sp>
        <p:nvSpPr>
          <p:cNvPr id="19" name="s3-text-14">
            <a:extLst>
              <a:ext uri="{FF2B5EF4-FFF2-40B4-BE49-F238E27FC236}">
                <a16:creationId xmlns:a16="http://schemas.microsoft.com/office/drawing/2014/main" id="{5C173F72-AD55-0EFC-A643-4ACF51212F9C}"/>
              </a:ext>
            </a:extLst>
          </p:cNvPr>
          <p:cNvSpPr txBox="1"/>
          <p:nvPr/>
        </p:nvSpPr>
        <p:spPr>
          <a:xfrm>
            <a:off x="5331286"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AI/HPC synthesis within fault-tolerant budgets</a:t>
            </a:r>
          </a:p>
        </p:txBody>
      </p:sp>
      <p:sp>
        <p:nvSpPr>
          <p:cNvPr id="20" name="!!L5-bg">
            <a:extLst>
              <a:ext uri="{FF2B5EF4-FFF2-40B4-BE49-F238E27FC236}">
                <a16:creationId xmlns:a16="http://schemas.microsoft.com/office/drawing/2014/main" id="{FC0E8EC6-6152-0BEA-6BD5-4EE059A43930}"/>
              </a:ext>
            </a:extLst>
          </p:cNvPr>
          <p:cNvSpPr/>
          <p:nvPr/>
        </p:nvSpPr>
        <p:spPr>
          <a:xfrm>
            <a:off x="9360956" y="1634390"/>
            <a:ext cx="1960811" cy="3301917"/>
          </a:xfrm>
          <a:prstGeom prst="roundRect">
            <a:avLst>
              <a:gd name="adj" fmla="val 7772"/>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s3-text-15">
            <a:extLst>
              <a:ext uri="{FF2B5EF4-FFF2-40B4-BE49-F238E27FC236}">
                <a16:creationId xmlns:a16="http://schemas.microsoft.com/office/drawing/2014/main" id="{4356984C-6868-B9F4-1122-C2CBDEFCB51D}"/>
              </a:ext>
            </a:extLst>
          </p:cNvPr>
          <p:cNvSpPr txBox="1"/>
          <p:nvPr/>
        </p:nvSpPr>
        <p:spPr>
          <a:xfrm>
            <a:off x="9557702"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05 · RQ5 · Trust</a:t>
            </a:r>
          </a:p>
        </p:txBody>
      </p:sp>
      <p:sp>
        <p:nvSpPr>
          <p:cNvPr id="22" name="!!L5-t">
            <a:extLst>
              <a:ext uri="{FF2B5EF4-FFF2-40B4-BE49-F238E27FC236}">
                <a16:creationId xmlns:a16="http://schemas.microsoft.com/office/drawing/2014/main" id="{361AE7B2-3452-CD12-ADA0-3249ACBC267B}"/>
              </a:ext>
            </a:extLst>
          </p:cNvPr>
          <p:cNvSpPr txBox="1"/>
          <p:nvPr/>
        </p:nvSpPr>
        <p:spPr>
          <a:xfrm>
            <a:off x="9557702" y="2155077"/>
            <a:ext cx="620995" cy="285743"/>
          </a:xfrm>
          <a:prstGeom prst="rect">
            <a:avLst/>
          </a:prstGeom>
          <a:noFill/>
        </p:spPr>
        <p:txBody>
          <a:bodyPr wrap="non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QEC</a:t>
            </a:r>
            <a:endParaRPr sz="2000" b="1" i="0" spc="-30" dirty="0">
              <a:solidFill>
                <a:srgbClr val="0B0B0F"/>
              </a:solidFill>
              <a:latin typeface="Arial"/>
            </a:endParaRPr>
          </a:p>
        </p:txBody>
      </p:sp>
      <p:sp>
        <p:nvSpPr>
          <p:cNvPr id="23" name="s3-text-17">
            <a:extLst>
              <a:ext uri="{FF2B5EF4-FFF2-40B4-BE49-F238E27FC236}">
                <a16:creationId xmlns:a16="http://schemas.microsoft.com/office/drawing/2014/main" id="{EA3F95F8-2DAA-E75F-67C7-CE8AECAAAA71}"/>
              </a:ext>
            </a:extLst>
          </p:cNvPr>
          <p:cNvSpPr txBox="1"/>
          <p:nvPr/>
        </p:nvSpPr>
        <p:spPr>
          <a:xfrm>
            <a:off x="9557702"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Auditable QEC and post-quantum cryptography</a:t>
            </a:r>
          </a:p>
        </p:txBody>
      </p:sp>
      <p:pic>
        <p:nvPicPr>
          <p:cNvPr id="25" name="s3-image-01" descr="Texas Tech University Double T">
            <a:extLst>
              <a:ext uri="{FF2B5EF4-FFF2-40B4-BE49-F238E27FC236}">
                <a16:creationId xmlns:a16="http://schemas.microsoft.com/office/drawing/2014/main" id="{BA8102BE-958A-5BC6-2691-A37A3A329CC1}"/>
              </a:ext>
            </a:extLst>
          </p:cNvPr>
          <p:cNvPicPr>
            <a:picLocks noChangeAspect="1"/>
          </p:cNvPicPr>
          <p:nvPr/>
        </p:nvPicPr>
        <p:blipFill>
          <a:blip r:embed="rId3"/>
          <a:stretch>
            <a:fillRect/>
          </a:stretch>
        </p:blipFill>
        <p:spPr>
          <a:xfrm>
            <a:off x="11055074" y="600060"/>
            <a:ext cx="190495" cy="222244"/>
          </a:xfrm>
          <a:prstGeom prst="rect">
            <a:avLst/>
          </a:prstGeom>
        </p:spPr>
      </p:pic>
      <p:pic>
        <p:nvPicPr>
          <p:cNvPr id="29" name="Picture 28" descr="IQM Launches HPC Integration Service to Accelerate Hybrid Quantum-HPC Adoption - Quantum Computing Report">
            <a:extLst>
              <a:ext uri="{FF2B5EF4-FFF2-40B4-BE49-F238E27FC236}">
                <a16:creationId xmlns:a16="http://schemas.microsoft.com/office/drawing/2014/main" id="{8695B33D-39E7-4936-CA8E-448EEEF1514A}"/>
              </a:ext>
            </a:extLst>
          </p:cNvPr>
          <p:cNvPicPr>
            <a:picLocks noChangeAspect="1"/>
          </p:cNvPicPr>
          <p:nvPr/>
        </p:nvPicPr>
        <p:blipFill>
          <a:blip r:embed="rId4"/>
          <a:stretch>
            <a:fillRect/>
          </a:stretch>
        </p:blipFill>
        <p:spPr>
          <a:xfrm>
            <a:off x="1032983" y="2829948"/>
            <a:ext cx="1685499" cy="1103952"/>
          </a:xfrm>
          <a:prstGeom prst="rect">
            <a:avLst/>
          </a:prstGeom>
        </p:spPr>
      </p:pic>
      <p:pic>
        <p:nvPicPr>
          <p:cNvPr id="30" name="Picture 29" descr="Comparing Quantum Encoding Techniques">
            <a:extLst>
              <a:ext uri="{FF2B5EF4-FFF2-40B4-BE49-F238E27FC236}">
                <a16:creationId xmlns:a16="http://schemas.microsoft.com/office/drawing/2014/main" id="{8120CA9F-974F-CF76-5603-8662AF6D0AAF}"/>
              </a:ext>
            </a:extLst>
          </p:cNvPr>
          <p:cNvPicPr>
            <a:picLocks noChangeAspect="1"/>
          </p:cNvPicPr>
          <p:nvPr/>
        </p:nvPicPr>
        <p:blipFill>
          <a:blip r:embed="rId5"/>
          <a:srcRect r="52657"/>
          <a:stretch>
            <a:fillRect/>
          </a:stretch>
        </p:blipFill>
        <p:spPr>
          <a:xfrm>
            <a:off x="3112113" y="2829948"/>
            <a:ext cx="1726541" cy="1103952"/>
          </a:xfrm>
          <a:prstGeom prst="rect">
            <a:avLst/>
          </a:prstGeom>
        </p:spPr>
      </p:pic>
      <p:pic>
        <p:nvPicPr>
          <p:cNvPr id="32" name="Picture 31" descr="Artificial Neural Networks (ANN) in Health Care Technology">
            <a:extLst>
              <a:ext uri="{FF2B5EF4-FFF2-40B4-BE49-F238E27FC236}">
                <a16:creationId xmlns:a16="http://schemas.microsoft.com/office/drawing/2014/main" id="{5730494D-D311-38B7-AC52-367350E1B153}"/>
              </a:ext>
            </a:extLst>
          </p:cNvPr>
          <p:cNvPicPr>
            <a:picLocks noChangeAspect="1"/>
          </p:cNvPicPr>
          <p:nvPr/>
        </p:nvPicPr>
        <p:blipFill>
          <a:blip r:embed="rId6"/>
          <a:srcRect l="1591" t="12883" r="788" b="15109"/>
          <a:stretch>
            <a:fillRect/>
          </a:stretch>
        </p:blipFill>
        <p:spPr>
          <a:xfrm>
            <a:off x="7278324" y="2795257"/>
            <a:ext cx="1861361" cy="1373012"/>
          </a:xfrm>
          <a:prstGeom prst="rect">
            <a:avLst/>
          </a:prstGeom>
        </p:spPr>
      </p:pic>
      <p:pic>
        <p:nvPicPr>
          <p:cNvPr id="33" name="Picture 32" descr="Triangular color code on a hexagonal lattice with boundaries. a) The... | Download Scientific Diagram">
            <a:extLst>
              <a:ext uri="{FF2B5EF4-FFF2-40B4-BE49-F238E27FC236}">
                <a16:creationId xmlns:a16="http://schemas.microsoft.com/office/drawing/2014/main" id="{9A277F02-6871-F2BC-595A-01375C4365A8}"/>
              </a:ext>
            </a:extLst>
          </p:cNvPr>
          <p:cNvPicPr>
            <a:picLocks noChangeAspect="1"/>
          </p:cNvPicPr>
          <p:nvPr/>
        </p:nvPicPr>
        <p:blipFill>
          <a:blip r:embed="rId7"/>
          <a:stretch>
            <a:fillRect/>
          </a:stretch>
        </p:blipFill>
        <p:spPr>
          <a:xfrm>
            <a:off x="9462455" y="2629869"/>
            <a:ext cx="1732216" cy="1310957"/>
          </a:xfrm>
          <a:prstGeom prst="rect">
            <a:avLst/>
          </a:prstGeom>
        </p:spPr>
      </p:pic>
      <p:sp>
        <p:nvSpPr>
          <p:cNvPr id="35" name="Defense footer - name">
            <a:extLst>
              <a:ext uri="{FF2B5EF4-FFF2-40B4-BE49-F238E27FC236}">
                <a16:creationId xmlns:a16="http://schemas.microsoft.com/office/drawing/2014/main" id="{41C94A62-71FE-A486-8BF1-6CBEEBE086F5}"/>
              </a:ext>
            </a:extLst>
          </p:cNvPr>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36" name="Defense footer - department">
            <a:extLst>
              <a:ext uri="{FF2B5EF4-FFF2-40B4-BE49-F238E27FC236}">
                <a16:creationId xmlns:a16="http://schemas.microsoft.com/office/drawing/2014/main" id="{1258DB12-4257-8BAC-0A7C-C05AC0A49521}"/>
              </a:ext>
            </a:extLst>
          </p:cNvPr>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37" name="Defense footer - page">
            <a:extLst>
              <a:ext uri="{FF2B5EF4-FFF2-40B4-BE49-F238E27FC236}">
                <a16:creationId xmlns:a16="http://schemas.microsoft.com/office/drawing/2014/main" id="{08A95B11-E843-EE33-93F8-A1475721D0C5}"/>
              </a:ext>
            </a:extLst>
          </p:cNvPr>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45 / 71</a:t>
            </a:r>
          </a:p>
        </p:txBody>
      </p:sp>
      <p:pic>
        <p:nvPicPr>
          <p:cNvPr id="2" name="Graphic 1" descr="Mathematical optimization - Wikipedia">
            <a:extLst>
              <a:ext uri="{FF2B5EF4-FFF2-40B4-BE49-F238E27FC236}">
                <a16:creationId xmlns:a16="http://schemas.microsoft.com/office/drawing/2014/main" id="{30AD1651-706C-6EA9-BD2B-CBAC8F989AD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74098" y="2399919"/>
            <a:ext cx="2366300" cy="1893040"/>
          </a:xfrm>
          <a:prstGeom prst="rect">
            <a:avLst/>
          </a:prstGeom>
        </p:spPr>
      </p:pic>
    </p:spTree>
    <p:extLst>
      <p:ext uri="{BB962C8B-B14F-4D97-AF65-F5344CB8AC3E}">
        <p14:creationId xmlns:p14="http://schemas.microsoft.com/office/powerpoint/2010/main" val="16165684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6"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7"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46 / 71</a:t>
            </a:r>
          </a:p>
        </p:txBody>
      </p:sp>
      <p:sp>
        <p:nvSpPr>
          <p:cNvPr id="4" name="s6-text-02">
            <a:extLst>
              <a:ext uri="{FF2B5EF4-FFF2-40B4-BE49-F238E27FC236}">
                <a16:creationId xmlns:a16="http://schemas.microsoft.com/office/drawing/2014/main" id="{8F6ED72F-69BF-AE86-081A-6C83FE32E9AA}"/>
              </a:ext>
            </a:extLst>
          </p:cNvPr>
          <p:cNvSpPr txBox="1"/>
          <p:nvPr/>
        </p:nvSpPr>
        <p:spPr>
          <a:xfrm>
            <a:off x="533400" y="367181"/>
            <a:ext cx="362050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LLMs</a:t>
            </a:r>
          </a:p>
        </p:txBody>
      </p:sp>
      <p:pic>
        <p:nvPicPr>
          <p:cNvPr id="8" name="Picture 7">
            <a:extLst>
              <a:ext uri="{FF2B5EF4-FFF2-40B4-BE49-F238E27FC236}">
                <a16:creationId xmlns:a16="http://schemas.microsoft.com/office/drawing/2014/main" id="{698DA9CF-61B7-DBAB-2C1F-05C988033905}"/>
              </a:ext>
            </a:extLst>
          </p:cNvPr>
          <p:cNvPicPr>
            <a:picLocks noChangeAspect="1"/>
          </p:cNvPicPr>
          <p:nvPr/>
        </p:nvPicPr>
        <p:blipFill>
          <a:blip r:embed="rId2"/>
          <a:stretch>
            <a:fillRect/>
          </a:stretch>
        </p:blipFill>
        <p:spPr>
          <a:xfrm>
            <a:off x="3452075" y="1643335"/>
            <a:ext cx="5287849" cy="1360616"/>
          </a:xfrm>
          <a:prstGeom prst="rect">
            <a:avLst/>
          </a:prstGeom>
        </p:spPr>
      </p:pic>
      <p:pic>
        <p:nvPicPr>
          <p:cNvPr id="9" name="Picture 8">
            <a:extLst>
              <a:ext uri="{FF2B5EF4-FFF2-40B4-BE49-F238E27FC236}">
                <a16:creationId xmlns:a16="http://schemas.microsoft.com/office/drawing/2014/main" id="{0907EB76-5652-861A-4964-A4197BB3E6A5}"/>
              </a:ext>
            </a:extLst>
          </p:cNvPr>
          <p:cNvPicPr>
            <a:picLocks noChangeAspect="1"/>
          </p:cNvPicPr>
          <p:nvPr/>
        </p:nvPicPr>
        <p:blipFill>
          <a:blip r:embed="rId3"/>
          <a:stretch>
            <a:fillRect/>
          </a:stretch>
        </p:blipFill>
        <p:spPr>
          <a:xfrm>
            <a:off x="748745" y="3693440"/>
            <a:ext cx="11117913" cy="1077168"/>
          </a:xfrm>
          <a:prstGeom prst="rect">
            <a:avLst/>
          </a:prstGeom>
        </p:spPr>
      </p:pic>
    </p:spTree>
    <p:extLst>
      <p:ext uri="{BB962C8B-B14F-4D97-AF65-F5344CB8AC3E}">
        <p14:creationId xmlns:p14="http://schemas.microsoft.com/office/powerpoint/2010/main" val="26169418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8"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9"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47 / 71</a:t>
            </a:r>
          </a:p>
        </p:txBody>
      </p:sp>
      <p:sp>
        <p:nvSpPr>
          <p:cNvPr id="3" name="s6-text-02">
            <a:extLst>
              <a:ext uri="{FF2B5EF4-FFF2-40B4-BE49-F238E27FC236}">
                <a16:creationId xmlns:a16="http://schemas.microsoft.com/office/drawing/2014/main" id="{2BC8D867-F9FD-2D68-2003-1CD584131315}"/>
              </a:ext>
            </a:extLst>
          </p:cNvPr>
          <p:cNvSpPr txBox="1"/>
          <p:nvPr/>
        </p:nvSpPr>
        <p:spPr>
          <a:xfrm>
            <a:off x="533400" y="367181"/>
            <a:ext cx="362050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LLMs</a:t>
            </a:r>
          </a:p>
        </p:txBody>
      </p:sp>
      <p:pic>
        <p:nvPicPr>
          <p:cNvPr id="6" name="Picture 5">
            <a:extLst>
              <a:ext uri="{FF2B5EF4-FFF2-40B4-BE49-F238E27FC236}">
                <a16:creationId xmlns:a16="http://schemas.microsoft.com/office/drawing/2014/main" id="{752F2D17-C2F5-7D89-25F2-92B9A18A87EA}"/>
              </a:ext>
            </a:extLst>
          </p:cNvPr>
          <p:cNvPicPr>
            <a:picLocks noChangeAspect="1"/>
          </p:cNvPicPr>
          <p:nvPr/>
        </p:nvPicPr>
        <p:blipFill>
          <a:blip r:embed="rId2"/>
          <a:stretch>
            <a:fillRect/>
          </a:stretch>
        </p:blipFill>
        <p:spPr>
          <a:xfrm>
            <a:off x="920578" y="1095828"/>
            <a:ext cx="10589010" cy="4666343"/>
          </a:xfrm>
          <a:prstGeom prst="rect">
            <a:avLst/>
          </a:prstGeom>
        </p:spPr>
      </p:pic>
      <p:sp>
        <p:nvSpPr>
          <p:cNvPr id="10" name="TextBox 9">
            <a:extLst>
              <a:ext uri="{FF2B5EF4-FFF2-40B4-BE49-F238E27FC236}">
                <a16:creationId xmlns:a16="http://schemas.microsoft.com/office/drawing/2014/main" id="{E094CF36-2A15-4C58-1952-0DAFA00E94D0}"/>
              </a:ext>
            </a:extLst>
          </p:cNvPr>
          <p:cNvSpPr txBox="1"/>
          <p:nvPr/>
        </p:nvSpPr>
        <p:spPr>
          <a:xfrm>
            <a:off x="6651717" y="4265457"/>
            <a:ext cx="5006883" cy="1323439"/>
          </a:xfrm>
          <a:prstGeom prst="rect">
            <a:avLst/>
          </a:prstGeom>
          <a:noFill/>
        </p:spPr>
        <p:txBody>
          <a:bodyPr wrap="none" rtlCol="0">
            <a:spAutoFit/>
          </a:bodyPr>
          <a:lstStyle/>
          <a:p>
            <a:r>
              <a:rPr lang="en-US" sz="2000" dirty="0"/>
              <a:t>What are the frontier AI models are doing? </a:t>
            </a:r>
          </a:p>
          <a:p>
            <a:r>
              <a:rPr lang="en-US" sz="2000" dirty="0"/>
              <a:t>Not proprietary models but what can we learn</a:t>
            </a:r>
          </a:p>
          <a:p>
            <a:r>
              <a:rPr lang="en-US" sz="2000" dirty="0"/>
              <a:t>From open-source models</a:t>
            </a:r>
          </a:p>
          <a:p>
            <a:endParaRPr lang="en-US" sz="2000" dirty="0"/>
          </a:p>
        </p:txBody>
      </p:sp>
    </p:spTree>
    <p:extLst>
      <p:ext uri="{BB962C8B-B14F-4D97-AF65-F5344CB8AC3E}">
        <p14:creationId xmlns:p14="http://schemas.microsoft.com/office/powerpoint/2010/main" val="9840036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CF93FC-7A84-B16D-81B6-7B75A5E91E9D}"/>
              </a:ext>
            </a:extLst>
          </p:cNvPr>
          <p:cNvPicPr>
            <a:picLocks noChangeAspect="1"/>
          </p:cNvPicPr>
          <p:nvPr/>
        </p:nvPicPr>
        <p:blipFill>
          <a:blip r:embed="rId2"/>
          <a:stretch>
            <a:fillRect/>
          </a:stretch>
        </p:blipFill>
        <p:spPr>
          <a:xfrm>
            <a:off x="473311" y="915861"/>
            <a:ext cx="4089121" cy="5574958"/>
          </a:xfrm>
          <a:prstGeom prst="rect">
            <a:avLst/>
          </a:prstGeom>
        </p:spPr>
      </p:pic>
      <p:pic>
        <p:nvPicPr>
          <p:cNvPr id="4" name="Picture 3">
            <a:extLst>
              <a:ext uri="{FF2B5EF4-FFF2-40B4-BE49-F238E27FC236}">
                <a16:creationId xmlns:a16="http://schemas.microsoft.com/office/drawing/2014/main" id="{3D71AA45-091C-5FFE-4E7B-8F0624AEBDA7}"/>
              </a:ext>
            </a:extLst>
          </p:cNvPr>
          <p:cNvPicPr>
            <a:picLocks noChangeAspect="1"/>
          </p:cNvPicPr>
          <p:nvPr/>
        </p:nvPicPr>
        <p:blipFill>
          <a:blip r:embed="rId3"/>
          <a:stretch>
            <a:fillRect/>
          </a:stretch>
        </p:blipFill>
        <p:spPr>
          <a:xfrm>
            <a:off x="5083028" y="660514"/>
            <a:ext cx="2349500" cy="3492500"/>
          </a:xfrm>
          <a:prstGeom prst="rect">
            <a:avLst/>
          </a:prstGeom>
        </p:spPr>
      </p:pic>
      <p:pic>
        <p:nvPicPr>
          <p:cNvPr id="5" name="Picture 4">
            <a:extLst>
              <a:ext uri="{FF2B5EF4-FFF2-40B4-BE49-F238E27FC236}">
                <a16:creationId xmlns:a16="http://schemas.microsoft.com/office/drawing/2014/main" id="{07281335-2055-3220-0AF4-12E20D52381D}"/>
              </a:ext>
            </a:extLst>
          </p:cNvPr>
          <p:cNvPicPr>
            <a:picLocks noChangeAspect="1"/>
          </p:cNvPicPr>
          <p:nvPr/>
        </p:nvPicPr>
        <p:blipFill>
          <a:blip r:embed="rId4"/>
          <a:stretch>
            <a:fillRect/>
          </a:stretch>
        </p:blipFill>
        <p:spPr>
          <a:xfrm>
            <a:off x="7937500" y="716681"/>
            <a:ext cx="3721100" cy="3378200"/>
          </a:xfrm>
          <a:prstGeom prst="rect">
            <a:avLst/>
          </a:prstGeom>
        </p:spPr>
      </p:pic>
      <p:sp>
        <p:nvSpPr>
          <p:cNvPr id="7" name="TextBox 6">
            <a:extLst>
              <a:ext uri="{FF2B5EF4-FFF2-40B4-BE49-F238E27FC236}">
                <a16:creationId xmlns:a16="http://schemas.microsoft.com/office/drawing/2014/main" id="{373A73FD-3793-7A5D-CF0C-8A33F17309F7}"/>
              </a:ext>
            </a:extLst>
          </p:cNvPr>
          <p:cNvSpPr txBox="1"/>
          <p:nvPr/>
        </p:nvSpPr>
        <p:spPr>
          <a:xfrm>
            <a:off x="4778980" y="4800253"/>
            <a:ext cx="1073499" cy="369332"/>
          </a:xfrm>
          <a:prstGeom prst="rect">
            <a:avLst/>
          </a:prstGeom>
          <a:noFill/>
        </p:spPr>
        <p:txBody>
          <a:bodyPr wrap="none" rtlCol="0">
            <a:spAutoFit/>
          </a:bodyPr>
          <a:lstStyle/>
          <a:p>
            <a:r>
              <a:rPr lang="en-US" dirty="0"/>
              <a:t>Delta Net</a:t>
            </a:r>
          </a:p>
        </p:txBody>
      </p:sp>
      <p:pic>
        <p:nvPicPr>
          <p:cNvPr id="8" name="Picture 7">
            <a:extLst>
              <a:ext uri="{FF2B5EF4-FFF2-40B4-BE49-F238E27FC236}">
                <a16:creationId xmlns:a16="http://schemas.microsoft.com/office/drawing/2014/main" id="{0616054B-5196-5729-7075-649E41E4762A}"/>
              </a:ext>
            </a:extLst>
          </p:cNvPr>
          <p:cNvPicPr>
            <a:picLocks noChangeAspect="1"/>
          </p:cNvPicPr>
          <p:nvPr/>
        </p:nvPicPr>
        <p:blipFill>
          <a:blip r:embed="rId5"/>
          <a:stretch>
            <a:fillRect/>
          </a:stretch>
        </p:blipFill>
        <p:spPr>
          <a:xfrm>
            <a:off x="6002206" y="4376869"/>
            <a:ext cx="1525693" cy="1943100"/>
          </a:xfrm>
          <a:prstGeom prst="rect">
            <a:avLst/>
          </a:prstGeom>
        </p:spPr>
      </p:pic>
      <p:sp>
        <p:nvSpPr>
          <p:cNvPr id="10" name="TextBox 9">
            <a:extLst>
              <a:ext uri="{FF2B5EF4-FFF2-40B4-BE49-F238E27FC236}">
                <a16:creationId xmlns:a16="http://schemas.microsoft.com/office/drawing/2014/main" id="{439710E7-5AA1-6AF4-5C48-39950211DD08}"/>
              </a:ext>
            </a:extLst>
          </p:cNvPr>
          <p:cNvSpPr txBox="1"/>
          <p:nvPr/>
        </p:nvSpPr>
        <p:spPr>
          <a:xfrm>
            <a:off x="8299033" y="4452219"/>
            <a:ext cx="2939143" cy="1631216"/>
          </a:xfrm>
          <a:prstGeom prst="rect">
            <a:avLst/>
          </a:prstGeom>
          <a:noFill/>
        </p:spPr>
        <p:txBody>
          <a:bodyPr wrap="square" rtlCol="0">
            <a:spAutoFit/>
          </a:bodyPr>
          <a:lstStyle/>
          <a:p>
            <a:r>
              <a:rPr lang="en-US" sz="2000" dirty="0"/>
              <a:t>how can a model remember earlier tokens without repeatedly searching an ever-growing history</a:t>
            </a:r>
          </a:p>
        </p:txBody>
      </p:sp>
      <p:sp>
        <p:nvSpPr>
          <p:cNvPr id="15"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6"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7"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48 / 71</a:t>
            </a:r>
          </a:p>
        </p:txBody>
      </p:sp>
      <p:sp>
        <p:nvSpPr>
          <p:cNvPr id="9" name="s6-text-02">
            <a:extLst>
              <a:ext uri="{FF2B5EF4-FFF2-40B4-BE49-F238E27FC236}">
                <a16:creationId xmlns:a16="http://schemas.microsoft.com/office/drawing/2014/main" id="{7BFF9062-2CE4-E464-5A4C-F56F6602F9D2}"/>
              </a:ext>
            </a:extLst>
          </p:cNvPr>
          <p:cNvSpPr txBox="1"/>
          <p:nvPr/>
        </p:nvSpPr>
        <p:spPr>
          <a:xfrm>
            <a:off x="533400" y="367181"/>
            <a:ext cx="362050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LLMs</a:t>
            </a:r>
          </a:p>
        </p:txBody>
      </p:sp>
      <p:sp>
        <p:nvSpPr>
          <p:cNvPr id="14" name="!!kicker">
            <a:extLst>
              <a:ext uri="{FF2B5EF4-FFF2-40B4-BE49-F238E27FC236}">
                <a16:creationId xmlns:a16="http://schemas.microsoft.com/office/drawing/2014/main" id="{5021E884-1BCE-5E2B-2A59-C9CE89FFA92E}"/>
              </a:ext>
            </a:extLst>
          </p:cNvPr>
          <p:cNvSpPr txBox="1"/>
          <p:nvPr/>
        </p:nvSpPr>
        <p:spPr>
          <a:xfrm>
            <a:off x="533400" y="170336"/>
            <a:ext cx="2107453" cy="196845"/>
          </a:xfrm>
          <a:prstGeom prst="rect">
            <a:avLst/>
          </a:prstGeom>
          <a:noFill/>
        </p:spPr>
        <p:txBody>
          <a:bodyPr wrap="none" lIns="0" tIns="0" rIns="0" bIns="0" anchor="t">
            <a:noAutofit/>
          </a:bodyPr>
          <a:lstStyle/>
          <a:p>
            <a:pPr algn="l">
              <a:lnSpc>
                <a:spcPts val="1560"/>
              </a:lnSpc>
              <a:spcBef>
                <a:spcPts val="0"/>
              </a:spcBef>
              <a:spcAft>
                <a:spcPts val="0"/>
              </a:spcAft>
            </a:pPr>
            <a:r>
              <a:rPr lang="en-US" sz="1300" b="1" i="0" cap="all" spc="182" dirty="0">
                <a:solidFill>
                  <a:srgbClr val="B00000"/>
                </a:solidFill>
                <a:latin typeface="Arial"/>
              </a:rPr>
              <a:t>Low level computation efficiency</a:t>
            </a:r>
            <a:endParaRPr sz="1300" b="1" i="0" cap="all" spc="182" dirty="0">
              <a:solidFill>
                <a:srgbClr val="B00000"/>
              </a:solidFill>
              <a:latin typeface="Arial"/>
            </a:endParaRPr>
          </a:p>
        </p:txBody>
      </p:sp>
    </p:spTree>
    <p:extLst>
      <p:ext uri="{BB962C8B-B14F-4D97-AF65-F5344CB8AC3E}">
        <p14:creationId xmlns:p14="http://schemas.microsoft.com/office/powerpoint/2010/main" val="20807585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A9D3E4-9432-A7B4-F9FA-064D7A82041C}"/>
              </a:ext>
            </a:extLst>
          </p:cNvPr>
          <p:cNvPicPr>
            <a:picLocks noChangeAspect="1"/>
          </p:cNvPicPr>
          <p:nvPr/>
        </p:nvPicPr>
        <p:blipFill>
          <a:blip r:embed="rId2"/>
          <a:stretch>
            <a:fillRect/>
          </a:stretch>
        </p:blipFill>
        <p:spPr>
          <a:xfrm>
            <a:off x="1763872" y="1228835"/>
            <a:ext cx="2679940" cy="4924916"/>
          </a:xfrm>
          <a:prstGeom prst="rect">
            <a:avLst/>
          </a:prstGeom>
        </p:spPr>
      </p:pic>
      <p:pic>
        <p:nvPicPr>
          <p:cNvPr id="3" name="Picture 2">
            <a:extLst>
              <a:ext uri="{FF2B5EF4-FFF2-40B4-BE49-F238E27FC236}">
                <a16:creationId xmlns:a16="http://schemas.microsoft.com/office/drawing/2014/main" id="{5040B901-3BF4-EBCB-F2C0-F710ACC50DE3}"/>
              </a:ext>
            </a:extLst>
          </p:cNvPr>
          <p:cNvPicPr>
            <a:picLocks noChangeAspect="1"/>
          </p:cNvPicPr>
          <p:nvPr/>
        </p:nvPicPr>
        <p:blipFill>
          <a:blip r:embed="rId3"/>
          <a:srcRect t="2103"/>
          <a:stretch>
            <a:fillRect/>
          </a:stretch>
        </p:blipFill>
        <p:spPr>
          <a:xfrm>
            <a:off x="5157232" y="3971379"/>
            <a:ext cx="4508500" cy="1902231"/>
          </a:xfrm>
          <a:prstGeom prst="rect">
            <a:avLst/>
          </a:prstGeom>
        </p:spPr>
      </p:pic>
      <p:pic>
        <p:nvPicPr>
          <p:cNvPr id="4" name="Picture 3">
            <a:extLst>
              <a:ext uri="{FF2B5EF4-FFF2-40B4-BE49-F238E27FC236}">
                <a16:creationId xmlns:a16="http://schemas.microsoft.com/office/drawing/2014/main" id="{86DDC2EF-D3AC-D408-B494-79A4C42083C1}"/>
              </a:ext>
            </a:extLst>
          </p:cNvPr>
          <p:cNvPicPr>
            <a:picLocks noChangeAspect="1"/>
          </p:cNvPicPr>
          <p:nvPr/>
        </p:nvPicPr>
        <p:blipFill>
          <a:blip r:embed="rId4"/>
          <a:stretch>
            <a:fillRect/>
          </a:stretch>
        </p:blipFill>
        <p:spPr>
          <a:xfrm>
            <a:off x="5157232" y="1228835"/>
            <a:ext cx="4318000" cy="2222500"/>
          </a:xfrm>
          <a:prstGeom prst="rect">
            <a:avLst/>
          </a:prstGeom>
        </p:spPr>
      </p:pic>
      <p:sp>
        <p:nvSpPr>
          <p:cNvPr id="5" name="s6-text-02">
            <a:extLst>
              <a:ext uri="{FF2B5EF4-FFF2-40B4-BE49-F238E27FC236}">
                <a16:creationId xmlns:a16="http://schemas.microsoft.com/office/drawing/2014/main" id="{98464358-B32F-F122-A8D1-DD81893A8D8E}"/>
              </a:ext>
            </a:extLst>
          </p:cNvPr>
          <p:cNvSpPr txBox="1"/>
          <p:nvPr/>
        </p:nvSpPr>
        <p:spPr>
          <a:xfrm>
            <a:off x="533400" y="367181"/>
            <a:ext cx="362050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LLMs</a:t>
            </a:r>
          </a:p>
        </p:txBody>
      </p:sp>
      <p:sp>
        <p:nvSpPr>
          <p:cNvPr id="6"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49 / 71</a:t>
            </a:r>
          </a:p>
        </p:txBody>
      </p:sp>
    </p:spTree>
    <p:extLst>
      <p:ext uri="{BB962C8B-B14F-4D97-AF65-F5344CB8AC3E}">
        <p14:creationId xmlns:p14="http://schemas.microsoft.com/office/powerpoint/2010/main" val="233660116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A4CC5E-82EB-0C5A-42AB-F4913459B002}"/>
              </a:ext>
            </a:extLst>
          </p:cNvPr>
          <p:cNvPicPr>
            <a:picLocks noChangeAspect="1"/>
          </p:cNvPicPr>
          <p:nvPr/>
        </p:nvPicPr>
        <p:blipFill>
          <a:blip r:embed="rId2"/>
          <a:srcRect b="9566"/>
          <a:stretch>
            <a:fillRect/>
          </a:stretch>
        </p:blipFill>
        <p:spPr>
          <a:xfrm>
            <a:off x="1378196" y="1030377"/>
            <a:ext cx="9435608" cy="4797245"/>
          </a:xfrm>
          <a:prstGeom prst="rect">
            <a:avLst/>
          </a:prstGeom>
        </p:spPr>
      </p:pic>
      <p:sp>
        <p:nvSpPr>
          <p:cNvPr id="5"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6"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7"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50 / 71</a:t>
            </a:r>
          </a:p>
        </p:txBody>
      </p:sp>
      <p:sp>
        <p:nvSpPr>
          <p:cNvPr id="4" name="s6-text-02">
            <a:extLst>
              <a:ext uri="{FF2B5EF4-FFF2-40B4-BE49-F238E27FC236}">
                <a16:creationId xmlns:a16="http://schemas.microsoft.com/office/drawing/2014/main" id="{31FBC9B2-3294-01F1-EEB2-C649EAE3ED00}"/>
              </a:ext>
            </a:extLst>
          </p:cNvPr>
          <p:cNvSpPr txBox="1"/>
          <p:nvPr/>
        </p:nvSpPr>
        <p:spPr>
          <a:xfrm>
            <a:off x="533400" y="367181"/>
            <a:ext cx="3620509"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LLMs</a:t>
            </a:r>
          </a:p>
        </p:txBody>
      </p:sp>
      <p:sp>
        <p:nvSpPr>
          <p:cNvPr id="8" name="!!kicker">
            <a:extLst>
              <a:ext uri="{FF2B5EF4-FFF2-40B4-BE49-F238E27FC236}">
                <a16:creationId xmlns:a16="http://schemas.microsoft.com/office/drawing/2014/main" id="{C78FD015-0BBF-6AE6-62E6-F19015219F6F}"/>
              </a:ext>
            </a:extLst>
          </p:cNvPr>
          <p:cNvSpPr txBox="1"/>
          <p:nvPr/>
        </p:nvSpPr>
        <p:spPr>
          <a:xfrm>
            <a:off x="533400" y="170336"/>
            <a:ext cx="2107453" cy="196845"/>
          </a:xfrm>
          <a:prstGeom prst="rect">
            <a:avLst/>
          </a:prstGeom>
          <a:noFill/>
        </p:spPr>
        <p:txBody>
          <a:bodyPr wrap="none" lIns="0" tIns="0" rIns="0" bIns="0" anchor="t">
            <a:noAutofit/>
          </a:bodyPr>
          <a:lstStyle/>
          <a:p>
            <a:pPr algn="l">
              <a:lnSpc>
                <a:spcPts val="1560"/>
              </a:lnSpc>
              <a:spcBef>
                <a:spcPts val="0"/>
              </a:spcBef>
              <a:spcAft>
                <a:spcPts val="0"/>
              </a:spcAft>
            </a:pPr>
            <a:r>
              <a:rPr lang="en-US" sz="1300" b="1" i="0" cap="all" spc="182" dirty="0">
                <a:solidFill>
                  <a:srgbClr val="B00000"/>
                </a:solidFill>
                <a:latin typeface="Arial"/>
              </a:rPr>
              <a:t>High Level Harness engineering</a:t>
            </a:r>
            <a:endParaRPr sz="1300" b="1" i="0" cap="all" spc="182" dirty="0">
              <a:solidFill>
                <a:srgbClr val="B00000"/>
              </a:solidFill>
              <a:latin typeface="Arial"/>
            </a:endParaRPr>
          </a:p>
        </p:txBody>
      </p:sp>
    </p:spTree>
    <p:extLst>
      <p:ext uri="{BB962C8B-B14F-4D97-AF65-F5344CB8AC3E}">
        <p14:creationId xmlns:p14="http://schemas.microsoft.com/office/powerpoint/2010/main" val="40715473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88DACA-D6FC-B320-F32C-B0399C8218CD}"/>
              </a:ext>
            </a:extLst>
          </p:cNvPr>
          <p:cNvSpPr txBox="1"/>
          <p:nvPr/>
        </p:nvSpPr>
        <p:spPr>
          <a:xfrm>
            <a:off x="3341463" y="352192"/>
            <a:ext cx="2754537" cy="461665"/>
          </a:xfrm>
          <a:prstGeom prst="rect">
            <a:avLst/>
          </a:prstGeom>
          <a:noFill/>
        </p:spPr>
        <p:txBody>
          <a:bodyPr wrap="none" rtlCol="0">
            <a:spAutoFit/>
          </a:bodyPr>
          <a:lstStyle/>
          <a:p>
            <a:r>
              <a:rPr lang="en-US" sz="2400" dirty="0"/>
              <a:t>AI4Q Ai for quantum</a:t>
            </a:r>
          </a:p>
        </p:txBody>
      </p:sp>
      <p:pic>
        <p:nvPicPr>
          <p:cNvPr id="4" name="Picture 3">
            <a:extLst>
              <a:ext uri="{FF2B5EF4-FFF2-40B4-BE49-F238E27FC236}">
                <a16:creationId xmlns:a16="http://schemas.microsoft.com/office/drawing/2014/main" id="{C9ABA32C-8FE8-6EE3-012B-7AFE1EABF890}"/>
              </a:ext>
            </a:extLst>
          </p:cNvPr>
          <p:cNvPicPr>
            <a:picLocks noChangeAspect="1"/>
          </p:cNvPicPr>
          <p:nvPr/>
        </p:nvPicPr>
        <p:blipFill>
          <a:blip r:embed="rId2"/>
          <a:stretch>
            <a:fillRect/>
          </a:stretch>
        </p:blipFill>
        <p:spPr>
          <a:xfrm>
            <a:off x="2758138" y="1037722"/>
            <a:ext cx="7772400" cy="1948721"/>
          </a:xfrm>
          <a:prstGeom prst="rect">
            <a:avLst/>
          </a:prstGeom>
        </p:spPr>
      </p:pic>
      <p:pic>
        <p:nvPicPr>
          <p:cNvPr id="5" name="Picture 4">
            <a:extLst>
              <a:ext uri="{FF2B5EF4-FFF2-40B4-BE49-F238E27FC236}">
                <a16:creationId xmlns:a16="http://schemas.microsoft.com/office/drawing/2014/main" id="{5666B136-6EED-D955-579E-517D653E9D40}"/>
              </a:ext>
            </a:extLst>
          </p:cNvPr>
          <p:cNvPicPr>
            <a:picLocks noChangeAspect="1"/>
          </p:cNvPicPr>
          <p:nvPr/>
        </p:nvPicPr>
        <p:blipFill>
          <a:blip r:embed="rId3"/>
          <a:stretch>
            <a:fillRect/>
          </a:stretch>
        </p:blipFill>
        <p:spPr>
          <a:xfrm>
            <a:off x="-111719" y="3326930"/>
            <a:ext cx="6286500" cy="1990862"/>
          </a:xfrm>
          <a:prstGeom prst="rect">
            <a:avLst/>
          </a:prstGeom>
        </p:spPr>
      </p:pic>
      <p:pic>
        <p:nvPicPr>
          <p:cNvPr id="10" name="Picture 9">
            <a:extLst>
              <a:ext uri="{FF2B5EF4-FFF2-40B4-BE49-F238E27FC236}">
                <a16:creationId xmlns:a16="http://schemas.microsoft.com/office/drawing/2014/main" id="{D5048840-03EF-605A-A83E-E3991FB21783}"/>
              </a:ext>
            </a:extLst>
          </p:cNvPr>
          <p:cNvPicPr>
            <a:picLocks noChangeAspect="1"/>
          </p:cNvPicPr>
          <p:nvPr/>
        </p:nvPicPr>
        <p:blipFill>
          <a:blip r:embed="rId4"/>
          <a:stretch>
            <a:fillRect/>
          </a:stretch>
        </p:blipFill>
        <p:spPr>
          <a:xfrm>
            <a:off x="5864587" y="3458204"/>
            <a:ext cx="6121400" cy="1346200"/>
          </a:xfrm>
          <a:prstGeom prst="rect">
            <a:avLst/>
          </a:prstGeom>
        </p:spPr>
      </p:pic>
      <p:sp>
        <p:nvSpPr>
          <p:cNvPr id="16"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7"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8"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51 / 71</a:t>
            </a:r>
          </a:p>
        </p:txBody>
      </p:sp>
      <p:sp>
        <p:nvSpPr>
          <p:cNvPr id="6" name="s6-text-02">
            <a:extLst>
              <a:ext uri="{FF2B5EF4-FFF2-40B4-BE49-F238E27FC236}">
                <a16:creationId xmlns:a16="http://schemas.microsoft.com/office/drawing/2014/main" id="{514197EF-766A-1413-69D9-D2E1CBC4A886}"/>
              </a:ext>
            </a:extLst>
          </p:cNvPr>
          <p:cNvSpPr txBox="1"/>
          <p:nvPr/>
        </p:nvSpPr>
        <p:spPr>
          <a:xfrm>
            <a:off x="533401" y="349467"/>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LLMs</a:t>
            </a:r>
          </a:p>
        </p:txBody>
      </p:sp>
      <p:sp>
        <p:nvSpPr>
          <p:cNvPr id="8" name="TextBox 7">
            <a:extLst>
              <a:ext uri="{FF2B5EF4-FFF2-40B4-BE49-F238E27FC236}">
                <a16:creationId xmlns:a16="http://schemas.microsoft.com/office/drawing/2014/main" id="{EA2AB478-9E87-AA3F-F5BC-E58E1E2921FE}"/>
              </a:ext>
            </a:extLst>
          </p:cNvPr>
          <p:cNvSpPr txBox="1"/>
          <p:nvPr/>
        </p:nvSpPr>
        <p:spPr>
          <a:xfrm>
            <a:off x="2240692" y="5558720"/>
            <a:ext cx="8211863" cy="461665"/>
          </a:xfrm>
          <a:prstGeom prst="rect">
            <a:avLst/>
          </a:prstGeom>
          <a:noFill/>
        </p:spPr>
        <p:txBody>
          <a:bodyPr wrap="none" rtlCol="0">
            <a:spAutoFit/>
          </a:bodyPr>
          <a:lstStyle/>
          <a:p>
            <a:r>
              <a:rPr lang="en-US" sz="2400" dirty="0"/>
              <a:t>A good way to simulate quantum circuit is to make it explainable</a:t>
            </a:r>
          </a:p>
        </p:txBody>
      </p:sp>
    </p:spTree>
    <p:extLst>
      <p:ext uri="{BB962C8B-B14F-4D97-AF65-F5344CB8AC3E}">
        <p14:creationId xmlns:p14="http://schemas.microsoft.com/office/powerpoint/2010/main" val="33927199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4726AF-43AA-0D15-FCF0-AB84C57C569F}"/>
              </a:ext>
            </a:extLst>
          </p:cNvPr>
          <p:cNvPicPr>
            <a:picLocks noChangeAspect="1"/>
          </p:cNvPicPr>
          <p:nvPr/>
        </p:nvPicPr>
        <p:blipFill>
          <a:blip r:embed="rId2"/>
          <a:stretch>
            <a:fillRect/>
          </a:stretch>
        </p:blipFill>
        <p:spPr>
          <a:xfrm>
            <a:off x="7472487" y="1016174"/>
            <a:ext cx="4025900" cy="5575300"/>
          </a:xfrm>
          <a:prstGeom prst="rect">
            <a:avLst/>
          </a:prstGeom>
        </p:spPr>
      </p:pic>
      <p:sp>
        <p:nvSpPr>
          <p:cNvPr id="3" name="TextBox 2">
            <a:extLst>
              <a:ext uri="{FF2B5EF4-FFF2-40B4-BE49-F238E27FC236}">
                <a16:creationId xmlns:a16="http://schemas.microsoft.com/office/drawing/2014/main" id="{F8549323-3A61-E33F-5B20-1D7CE9EBB6A6}"/>
              </a:ext>
            </a:extLst>
          </p:cNvPr>
          <p:cNvSpPr txBox="1"/>
          <p:nvPr/>
        </p:nvSpPr>
        <p:spPr>
          <a:xfrm>
            <a:off x="526453" y="1096215"/>
            <a:ext cx="7003699" cy="461665"/>
          </a:xfrm>
          <a:prstGeom prst="rect">
            <a:avLst/>
          </a:prstGeom>
          <a:noFill/>
        </p:spPr>
        <p:txBody>
          <a:bodyPr wrap="square">
            <a:spAutoFit/>
          </a:bodyPr>
          <a:lstStyle/>
          <a:p>
            <a:r>
              <a:rPr lang="en-US" sz="2400" dirty="0"/>
              <a:t>reinforcement learning with verifiable rewards (RLVR) </a:t>
            </a:r>
          </a:p>
        </p:txBody>
      </p:sp>
      <p:sp>
        <p:nvSpPr>
          <p:cNvPr id="4" name="TextBox 3">
            <a:extLst>
              <a:ext uri="{FF2B5EF4-FFF2-40B4-BE49-F238E27FC236}">
                <a16:creationId xmlns:a16="http://schemas.microsoft.com/office/drawing/2014/main" id="{805A59A2-3402-3DEE-49DA-06E088090615}"/>
              </a:ext>
            </a:extLst>
          </p:cNvPr>
          <p:cNvSpPr txBox="1"/>
          <p:nvPr/>
        </p:nvSpPr>
        <p:spPr>
          <a:xfrm>
            <a:off x="635948" y="3803824"/>
            <a:ext cx="6439988" cy="461665"/>
          </a:xfrm>
          <a:prstGeom prst="rect">
            <a:avLst/>
          </a:prstGeom>
          <a:noFill/>
        </p:spPr>
        <p:txBody>
          <a:bodyPr wrap="square">
            <a:spAutoFit/>
          </a:bodyPr>
          <a:lstStyle/>
          <a:p>
            <a:r>
              <a:rPr lang="en-US" sz="2400" dirty="0"/>
              <a:t>Clifford, T-count, hardware, fidelity, efficiency</a:t>
            </a:r>
          </a:p>
        </p:txBody>
      </p:sp>
      <p:sp>
        <p:nvSpPr>
          <p:cNvPr id="5" name="s6-text-02">
            <a:extLst>
              <a:ext uri="{FF2B5EF4-FFF2-40B4-BE49-F238E27FC236}">
                <a16:creationId xmlns:a16="http://schemas.microsoft.com/office/drawing/2014/main" id="{6B5B276B-CDB9-E25C-F651-B4AC9B126164}"/>
              </a:ext>
            </a:extLst>
          </p:cNvPr>
          <p:cNvSpPr txBox="1"/>
          <p:nvPr/>
        </p:nvSpPr>
        <p:spPr>
          <a:xfrm>
            <a:off x="533401" y="349467"/>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LLMs</a:t>
            </a:r>
          </a:p>
        </p:txBody>
      </p:sp>
      <p:pic>
        <p:nvPicPr>
          <p:cNvPr id="6" name="Picture 5">
            <a:extLst>
              <a:ext uri="{FF2B5EF4-FFF2-40B4-BE49-F238E27FC236}">
                <a16:creationId xmlns:a16="http://schemas.microsoft.com/office/drawing/2014/main" id="{74439578-E840-B77D-2A32-72F686972670}"/>
              </a:ext>
            </a:extLst>
          </p:cNvPr>
          <p:cNvPicPr>
            <a:picLocks noChangeAspect="1"/>
          </p:cNvPicPr>
          <p:nvPr/>
        </p:nvPicPr>
        <p:blipFill>
          <a:blip r:embed="rId3"/>
          <a:stretch>
            <a:fillRect/>
          </a:stretch>
        </p:blipFill>
        <p:spPr>
          <a:xfrm>
            <a:off x="894070" y="1717962"/>
            <a:ext cx="5664200" cy="1816100"/>
          </a:xfrm>
          <a:prstGeom prst="rect">
            <a:avLst/>
          </a:prstGeom>
        </p:spPr>
      </p:pic>
      <p:pic>
        <p:nvPicPr>
          <p:cNvPr id="7" name="Picture 6">
            <a:extLst>
              <a:ext uri="{FF2B5EF4-FFF2-40B4-BE49-F238E27FC236}">
                <a16:creationId xmlns:a16="http://schemas.microsoft.com/office/drawing/2014/main" id="{F6119CD9-5FA3-854C-7359-48F192291547}"/>
              </a:ext>
            </a:extLst>
          </p:cNvPr>
          <p:cNvPicPr>
            <a:picLocks noChangeAspect="1"/>
          </p:cNvPicPr>
          <p:nvPr/>
        </p:nvPicPr>
        <p:blipFill>
          <a:blip r:embed="rId4"/>
          <a:stretch>
            <a:fillRect/>
          </a:stretch>
        </p:blipFill>
        <p:spPr>
          <a:xfrm>
            <a:off x="2118234" y="4252222"/>
            <a:ext cx="2782169" cy="2605778"/>
          </a:xfrm>
          <a:prstGeom prst="rect">
            <a:avLst/>
          </a:prstGeom>
        </p:spPr>
      </p:pic>
      <p:sp>
        <p:nvSpPr>
          <p:cNvPr id="8"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52 / 71</a:t>
            </a:r>
          </a:p>
        </p:txBody>
      </p:sp>
    </p:spTree>
    <p:extLst>
      <p:ext uri="{BB962C8B-B14F-4D97-AF65-F5344CB8AC3E}">
        <p14:creationId xmlns:p14="http://schemas.microsoft.com/office/powerpoint/2010/main" val="6763894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621A5-A4E0-1E93-A624-8B31075A1CFF}"/>
            </a:ext>
          </a:extLst>
        </p:cNvPr>
        <p:cNvGrpSpPr/>
        <p:nvPr/>
      </p:nvGrpSpPr>
      <p:grpSpPr>
        <a:xfrm>
          <a:off x="0" y="0"/>
          <a:ext cx="0" cy="0"/>
          <a:chOff x="0" y="0"/>
          <a:chExt cx="0" cy="0"/>
        </a:xfrm>
      </p:grpSpPr>
      <p:sp>
        <p:nvSpPr>
          <p:cNvPr id="3" name="s3-text-02">
            <a:extLst>
              <a:ext uri="{FF2B5EF4-FFF2-40B4-BE49-F238E27FC236}">
                <a16:creationId xmlns:a16="http://schemas.microsoft.com/office/drawing/2014/main" id="{B6A6F80B-352F-F138-22BA-0D523DB58DF3}"/>
              </a:ext>
            </a:extLst>
          </p:cNvPr>
          <p:cNvSpPr txBox="1"/>
          <p:nvPr/>
        </p:nvSpPr>
        <p:spPr>
          <a:xfrm>
            <a:off x="888978" y="575058"/>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Applications &amp; Research</a:t>
            </a:r>
            <a:endParaRPr sz="4400" b="1" i="0" spc="-123" dirty="0">
              <a:solidFill>
                <a:srgbClr val="0B0B0F"/>
              </a:solidFill>
              <a:latin typeface="Arial"/>
            </a:endParaRPr>
          </a:p>
        </p:txBody>
      </p:sp>
      <p:sp>
        <p:nvSpPr>
          <p:cNvPr id="4" name="!!L1-bg">
            <a:extLst>
              <a:ext uri="{FF2B5EF4-FFF2-40B4-BE49-F238E27FC236}">
                <a16:creationId xmlns:a16="http://schemas.microsoft.com/office/drawing/2014/main" id="{A8ECE34B-C96D-1886-0BE3-89258A5F8CE1}"/>
              </a:ext>
            </a:extLst>
          </p:cNvPr>
          <p:cNvSpPr/>
          <p:nvPr/>
        </p:nvSpPr>
        <p:spPr>
          <a:xfrm>
            <a:off x="888978" y="1634390"/>
            <a:ext cx="1960811" cy="3301917"/>
          </a:xfrm>
          <a:prstGeom prst="roundRect">
            <a:avLst>
              <a:gd name="adj" fmla="val 7772"/>
            </a:avLst>
          </a:prstGeom>
          <a:solidFill>
            <a:schemeClr val="tx1">
              <a:alpha val="4000"/>
            </a:schemeClr>
          </a:solidFill>
          <a:ln w="6350">
            <a:solidFill>
              <a:srgbClr val="000000">
                <a:alpha val="36234"/>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s3-text-03">
            <a:extLst>
              <a:ext uri="{FF2B5EF4-FFF2-40B4-BE49-F238E27FC236}">
                <a16:creationId xmlns:a16="http://schemas.microsoft.com/office/drawing/2014/main" id="{BE33E345-43E1-AFB8-D59C-B141C5555CFB}"/>
              </a:ext>
            </a:extLst>
          </p:cNvPr>
          <p:cNvSpPr txBox="1"/>
          <p:nvPr/>
        </p:nvSpPr>
        <p:spPr>
          <a:xfrm>
            <a:off x="1104872"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01 · RQ1 · Scale</a:t>
            </a:r>
          </a:p>
        </p:txBody>
      </p:sp>
      <p:sp>
        <p:nvSpPr>
          <p:cNvPr id="6" name="!!L1-t">
            <a:extLst>
              <a:ext uri="{FF2B5EF4-FFF2-40B4-BE49-F238E27FC236}">
                <a16:creationId xmlns:a16="http://schemas.microsoft.com/office/drawing/2014/main" id="{EF200369-6243-AAB4-4F4F-C75514FB75B3}"/>
              </a:ext>
            </a:extLst>
          </p:cNvPr>
          <p:cNvSpPr txBox="1"/>
          <p:nvPr/>
        </p:nvSpPr>
        <p:spPr>
          <a:xfrm>
            <a:off x="1104872" y="2155077"/>
            <a:ext cx="1279295" cy="285743"/>
          </a:xfrm>
          <a:prstGeom prst="rect">
            <a:avLst/>
          </a:prstGeom>
          <a:noFill/>
        </p:spPr>
        <p:txBody>
          <a:bodyPr wrap="none" lIns="0" tIns="0" rIns="0" bIns="0" anchor="t">
            <a:noAutofit/>
          </a:bodyPr>
          <a:lstStyle/>
          <a:p>
            <a:pPr algn="l">
              <a:lnSpc>
                <a:spcPts val="2400"/>
              </a:lnSpc>
              <a:spcBef>
                <a:spcPts val="0"/>
              </a:spcBef>
              <a:spcAft>
                <a:spcPts val="0"/>
              </a:spcAft>
            </a:pPr>
            <a:r>
              <a:rPr sz="2000" b="1" i="0" spc="-30" dirty="0">
                <a:solidFill>
                  <a:srgbClr val="0B0B0F"/>
                </a:solidFill>
                <a:latin typeface="Arial"/>
              </a:rPr>
              <a:t>Simulation</a:t>
            </a:r>
          </a:p>
        </p:txBody>
      </p:sp>
      <p:sp>
        <p:nvSpPr>
          <p:cNvPr id="7" name="s3-text-05">
            <a:extLst>
              <a:ext uri="{FF2B5EF4-FFF2-40B4-BE49-F238E27FC236}">
                <a16:creationId xmlns:a16="http://schemas.microsoft.com/office/drawing/2014/main" id="{F7F704A7-CE43-1462-44E2-B092BF872C04}"/>
              </a:ext>
            </a:extLst>
          </p:cNvPr>
          <p:cNvSpPr txBox="1"/>
          <p:nvPr/>
        </p:nvSpPr>
        <p:spPr>
          <a:xfrm>
            <a:off x="1104872"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GPU </a:t>
            </a:r>
            <a:r>
              <a:rPr lang="en-US" sz="1300" b="0" i="0" dirty="0">
                <a:solidFill>
                  <a:srgbClr val="50505B"/>
                </a:solidFill>
                <a:latin typeface="Arial"/>
              </a:rPr>
              <a:t>/ QPU </a:t>
            </a:r>
            <a:r>
              <a:rPr sz="1300" b="0" i="0" dirty="0">
                <a:solidFill>
                  <a:srgbClr val="50505B"/>
                </a:solidFill>
                <a:latin typeface="Arial"/>
              </a:rPr>
              <a:t>simulation beyond hardware reach</a:t>
            </a:r>
          </a:p>
        </p:txBody>
      </p:sp>
      <p:sp>
        <p:nvSpPr>
          <p:cNvPr id="8" name="!!L2-bg">
            <a:extLst>
              <a:ext uri="{FF2B5EF4-FFF2-40B4-BE49-F238E27FC236}">
                <a16:creationId xmlns:a16="http://schemas.microsoft.com/office/drawing/2014/main" id="{F37192C1-D257-62B0-DB9C-475836F904A7}"/>
              </a:ext>
            </a:extLst>
          </p:cNvPr>
          <p:cNvSpPr/>
          <p:nvPr/>
        </p:nvSpPr>
        <p:spPr>
          <a:xfrm>
            <a:off x="3002185" y="1634390"/>
            <a:ext cx="1960811" cy="3301917"/>
          </a:xfrm>
          <a:prstGeom prst="roundRect">
            <a:avLst>
              <a:gd name="adj" fmla="val 7772"/>
            </a:avLst>
          </a:prstGeom>
          <a:solidFill>
            <a:schemeClr val="tx1">
              <a:alpha val="4000"/>
            </a:scheme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dirty="0"/>
          </a:p>
        </p:txBody>
      </p:sp>
      <p:sp>
        <p:nvSpPr>
          <p:cNvPr id="9" name="s3-text-06">
            <a:extLst>
              <a:ext uri="{FF2B5EF4-FFF2-40B4-BE49-F238E27FC236}">
                <a16:creationId xmlns:a16="http://schemas.microsoft.com/office/drawing/2014/main" id="{EB65E8FF-8409-D544-2C64-A9437A88B503}"/>
              </a:ext>
            </a:extLst>
          </p:cNvPr>
          <p:cNvSpPr txBox="1"/>
          <p:nvPr/>
        </p:nvSpPr>
        <p:spPr>
          <a:xfrm>
            <a:off x="3218080"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02 · RQ2 · </a:t>
            </a:r>
            <a:r>
              <a:rPr lang="en-US" sz="950" spc="57" dirty="0">
                <a:solidFill>
                  <a:srgbClr val="7B7B86"/>
                </a:solidFill>
                <a:latin typeface="Courier New"/>
              </a:rPr>
              <a:t>QIP</a:t>
            </a:r>
            <a:endParaRPr sz="950" b="0" i="0" spc="57" dirty="0">
              <a:solidFill>
                <a:srgbClr val="7B7B86"/>
              </a:solidFill>
              <a:latin typeface="Courier New"/>
            </a:endParaRPr>
          </a:p>
        </p:txBody>
      </p:sp>
      <p:sp>
        <p:nvSpPr>
          <p:cNvPr id="10" name="!!L2-t">
            <a:extLst>
              <a:ext uri="{FF2B5EF4-FFF2-40B4-BE49-F238E27FC236}">
                <a16:creationId xmlns:a16="http://schemas.microsoft.com/office/drawing/2014/main" id="{A631543B-0778-E380-5A6E-E9E392D45F1E}"/>
              </a:ext>
            </a:extLst>
          </p:cNvPr>
          <p:cNvSpPr txBox="1"/>
          <p:nvPr/>
        </p:nvSpPr>
        <p:spPr>
          <a:xfrm>
            <a:off x="3218080" y="2155077"/>
            <a:ext cx="1321561" cy="285743"/>
          </a:xfrm>
          <a:prstGeom prst="rect">
            <a:avLst/>
          </a:prstGeom>
          <a:noFill/>
        </p:spPr>
        <p:txBody>
          <a:bodyPr wrap="none" lIns="0" tIns="0" rIns="0" bIns="0" anchor="t">
            <a:noAutofit/>
          </a:bodyPr>
          <a:lstStyle/>
          <a:p>
            <a:pPr algn="l">
              <a:lnSpc>
                <a:spcPts val="2400"/>
              </a:lnSpc>
              <a:spcBef>
                <a:spcPts val="0"/>
              </a:spcBef>
              <a:spcAft>
                <a:spcPts val="0"/>
              </a:spcAft>
            </a:pPr>
            <a:r>
              <a:rPr sz="2000" b="1" i="0" spc="-30" dirty="0">
                <a:solidFill>
                  <a:srgbClr val="0B0B0F"/>
                </a:solidFill>
                <a:latin typeface="Arial"/>
              </a:rPr>
              <a:t>Algorithms</a:t>
            </a:r>
          </a:p>
        </p:txBody>
      </p:sp>
      <p:sp>
        <p:nvSpPr>
          <p:cNvPr id="11" name="s3-text-08">
            <a:extLst>
              <a:ext uri="{FF2B5EF4-FFF2-40B4-BE49-F238E27FC236}">
                <a16:creationId xmlns:a16="http://schemas.microsoft.com/office/drawing/2014/main" id="{7151DB61-E7C0-41AE-4A66-8AC889D9C7CA}"/>
              </a:ext>
            </a:extLst>
          </p:cNvPr>
          <p:cNvSpPr txBox="1"/>
          <p:nvPr/>
        </p:nvSpPr>
        <p:spPr>
          <a:xfrm>
            <a:off x="3218080"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Structure from problem and device, not black-box search</a:t>
            </a:r>
          </a:p>
        </p:txBody>
      </p:sp>
      <p:sp>
        <p:nvSpPr>
          <p:cNvPr id="12" name="!!L3-bg">
            <a:extLst>
              <a:ext uri="{FF2B5EF4-FFF2-40B4-BE49-F238E27FC236}">
                <a16:creationId xmlns:a16="http://schemas.microsoft.com/office/drawing/2014/main" id="{3330C84A-EDA3-1334-FDAC-C8AB7B30CB82}"/>
              </a:ext>
            </a:extLst>
          </p:cNvPr>
          <p:cNvSpPr/>
          <p:nvPr/>
        </p:nvSpPr>
        <p:spPr>
          <a:xfrm>
            <a:off x="7228600" y="1634390"/>
            <a:ext cx="1960811" cy="3301917"/>
          </a:xfrm>
          <a:prstGeom prst="roundRect">
            <a:avLst>
              <a:gd name="adj" fmla="val 7772"/>
            </a:avLst>
          </a:prstGeom>
          <a:solidFill>
            <a:schemeClr val="tx1">
              <a:alpha val="4000"/>
            </a:scheme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s3-text-09">
            <a:extLst>
              <a:ext uri="{FF2B5EF4-FFF2-40B4-BE49-F238E27FC236}">
                <a16:creationId xmlns:a16="http://schemas.microsoft.com/office/drawing/2014/main" id="{CD04E2BA-4788-721A-8264-1BD100642152}"/>
              </a:ext>
            </a:extLst>
          </p:cNvPr>
          <p:cNvSpPr txBox="1"/>
          <p:nvPr/>
        </p:nvSpPr>
        <p:spPr>
          <a:xfrm>
            <a:off x="7444495"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04 · RQ3 · </a:t>
            </a:r>
            <a:r>
              <a:rPr lang="en-US" sz="950" b="0" i="0" spc="57" dirty="0">
                <a:solidFill>
                  <a:srgbClr val="7B7B86"/>
                </a:solidFill>
                <a:latin typeface="Courier New"/>
              </a:rPr>
              <a:t>LLM</a:t>
            </a:r>
            <a:endParaRPr sz="950" b="0" i="0" spc="57" dirty="0">
              <a:solidFill>
                <a:srgbClr val="7B7B86"/>
              </a:solidFill>
              <a:latin typeface="Courier New"/>
            </a:endParaRPr>
          </a:p>
        </p:txBody>
      </p:sp>
      <p:sp>
        <p:nvSpPr>
          <p:cNvPr id="14" name="!!L3-t">
            <a:extLst>
              <a:ext uri="{FF2B5EF4-FFF2-40B4-BE49-F238E27FC236}">
                <a16:creationId xmlns:a16="http://schemas.microsoft.com/office/drawing/2014/main" id="{19054AE1-3064-048C-F5AA-A681C8FD7622}"/>
              </a:ext>
            </a:extLst>
          </p:cNvPr>
          <p:cNvSpPr txBox="1"/>
          <p:nvPr/>
        </p:nvSpPr>
        <p:spPr>
          <a:xfrm>
            <a:off x="7444495" y="2155077"/>
            <a:ext cx="1541722" cy="571486"/>
          </a:xfrm>
          <a:prstGeom prst="rect">
            <a:avLst/>
          </a:prstGeom>
          <a:noFill/>
        </p:spPr>
        <p:txBody>
          <a:bodyPr wrap="squar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LLMs</a:t>
            </a:r>
            <a:endParaRPr sz="2000" b="1" i="0" spc="-30" dirty="0">
              <a:solidFill>
                <a:srgbClr val="0B0B0F"/>
              </a:solidFill>
              <a:latin typeface="Arial"/>
            </a:endParaRPr>
          </a:p>
        </p:txBody>
      </p:sp>
      <p:sp>
        <p:nvSpPr>
          <p:cNvPr id="15" name="s3-text-11">
            <a:extLst>
              <a:ext uri="{FF2B5EF4-FFF2-40B4-BE49-F238E27FC236}">
                <a16:creationId xmlns:a16="http://schemas.microsoft.com/office/drawing/2014/main" id="{B81920AD-977F-7809-3F4C-575BE7B5D526}"/>
              </a:ext>
            </a:extLst>
          </p:cNvPr>
          <p:cNvSpPr txBox="1"/>
          <p:nvPr/>
        </p:nvSpPr>
        <p:spPr>
          <a:xfrm>
            <a:off x="7701712" y="4190932"/>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lang="en-US" sz="1300" b="0" i="0" dirty="0">
                <a:solidFill>
                  <a:srgbClr val="50505B"/>
                </a:solidFill>
                <a:latin typeface="Arial"/>
              </a:rPr>
              <a:t>AI for quantum </a:t>
            </a:r>
            <a:endParaRPr sz="1300" b="0" i="0" dirty="0">
              <a:solidFill>
                <a:srgbClr val="50505B"/>
              </a:solidFill>
              <a:latin typeface="Arial"/>
            </a:endParaRPr>
          </a:p>
        </p:txBody>
      </p:sp>
      <p:sp>
        <p:nvSpPr>
          <p:cNvPr id="16" name="!!L4-bg">
            <a:extLst>
              <a:ext uri="{FF2B5EF4-FFF2-40B4-BE49-F238E27FC236}">
                <a16:creationId xmlns:a16="http://schemas.microsoft.com/office/drawing/2014/main" id="{0E7F617D-1F9A-68C3-DCC5-EDFC71D18EC4}"/>
              </a:ext>
            </a:extLst>
          </p:cNvPr>
          <p:cNvSpPr/>
          <p:nvPr/>
        </p:nvSpPr>
        <p:spPr>
          <a:xfrm>
            <a:off x="5115392" y="1634390"/>
            <a:ext cx="1960811" cy="3301917"/>
          </a:xfrm>
          <a:prstGeom prst="roundRect">
            <a:avLst>
              <a:gd name="adj" fmla="val 7772"/>
            </a:avLst>
          </a:prstGeom>
          <a:solidFill>
            <a:schemeClr val="tx1">
              <a:alpha val="4000"/>
            </a:scheme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s3-text-12">
            <a:extLst>
              <a:ext uri="{FF2B5EF4-FFF2-40B4-BE49-F238E27FC236}">
                <a16:creationId xmlns:a16="http://schemas.microsoft.com/office/drawing/2014/main" id="{AFAEAA95-3FFB-7B3B-1A37-A9EF59CF52CC}"/>
              </a:ext>
            </a:extLst>
          </p:cNvPr>
          <p:cNvSpPr txBox="1"/>
          <p:nvPr/>
        </p:nvSpPr>
        <p:spPr>
          <a:xfrm>
            <a:off x="5331286"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03 · RQ4 · Synthesis</a:t>
            </a:r>
          </a:p>
        </p:txBody>
      </p:sp>
      <p:sp>
        <p:nvSpPr>
          <p:cNvPr id="18" name="!!L4-t">
            <a:extLst>
              <a:ext uri="{FF2B5EF4-FFF2-40B4-BE49-F238E27FC236}">
                <a16:creationId xmlns:a16="http://schemas.microsoft.com/office/drawing/2014/main" id="{DBE6C608-F323-6A7B-99D3-4E279599CDD4}"/>
              </a:ext>
            </a:extLst>
          </p:cNvPr>
          <p:cNvSpPr txBox="1"/>
          <p:nvPr/>
        </p:nvSpPr>
        <p:spPr>
          <a:xfrm>
            <a:off x="5331286" y="2155077"/>
            <a:ext cx="1184741" cy="285743"/>
          </a:xfrm>
          <a:prstGeom prst="rect">
            <a:avLst/>
          </a:prstGeom>
          <a:noFill/>
        </p:spPr>
        <p:txBody>
          <a:bodyPr wrap="non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Optimization</a:t>
            </a:r>
            <a:endParaRPr sz="2000" b="1" i="0" spc="-30" dirty="0">
              <a:solidFill>
                <a:srgbClr val="0B0B0F"/>
              </a:solidFill>
              <a:latin typeface="Arial"/>
            </a:endParaRPr>
          </a:p>
        </p:txBody>
      </p:sp>
      <p:sp>
        <p:nvSpPr>
          <p:cNvPr id="19" name="s3-text-14">
            <a:extLst>
              <a:ext uri="{FF2B5EF4-FFF2-40B4-BE49-F238E27FC236}">
                <a16:creationId xmlns:a16="http://schemas.microsoft.com/office/drawing/2014/main" id="{740F2D8A-CBDD-8505-5660-00DFCD26DA60}"/>
              </a:ext>
            </a:extLst>
          </p:cNvPr>
          <p:cNvSpPr txBox="1"/>
          <p:nvPr/>
        </p:nvSpPr>
        <p:spPr>
          <a:xfrm>
            <a:off x="5331286"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AI/HPC synthesis within fault-tolerant budgets</a:t>
            </a:r>
          </a:p>
        </p:txBody>
      </p:sp>
      <p:sp>
        <p:nvSpPr>
          <p:cNvPr id="20" name="!!L5-bg">
            <a:extLst>
              <a:ext uri="{FF2B5EF4-FFF2-40B4-BE49-F238E27FC236}">
                <a16:creationId xmlns:a16="http://schemas.microsoft.com/office/drawing/2014/main" id="{572B67CB-7861-13A9-7688-ADC45676508F}"/>
              </a:ext>
            </a:extLst>
          </p:cNvPr>
          <p:cNvSpPr/>
          <p:nvPr/>
        </p:nvSpPr>
        <p:spPr>
          <a:xfrm>
            <a:off x="9360956" y="1634390"/>
            <a:ext cx="1960811" cy="3301917"/>
          </a:xfrm>
          <a:prstGeom prst="roundRect">
            <a:avLst>
              <a:gd name="adj" fmla="val 7772"/>
            </a:avLst>
          </a:prstGeom>
          <a:solidFill>
            <a:schemeClr val="accent2">
              <a:alpha val="29000"/>
            </a:scheme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s3-text-15">
            <a:extLst>
              <a:ext uri="{FF2B5EF4-FFF2-40B4-BE49-F238E27FC236}">
                <a16:creationId xmlns:a16="http://schemas.microsoft.com/office/drawing/2014/main" id="{CEADD44C-176B-5BA7-0EE3-1854C48C8ACB}"/>
              </a:ext>
            </a:extLst>
          </p:cNvPr>
          <p:cNvSpPr txBox="1"/>
          <p:nvPr/>
        </p:nvSpPr>
        <p:spPr>
          <a:xfrm>
            <a:off x="9557702" y="1850284"/>
            <a:ext cx="1548071"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dirty="0">
                <a:solidFill>
                  <a:srgbClr val="7B7B86"/>
                </a:solidFill>
                <a:latin typeface="Courier New"/>
              </a:rPr>
              <a:t>05 · RQ5 · Trust</a:t>
            </a:r>
          </a:p>
        </p:txBody>
      </p:sp>
      <p:sp>
        <p:nvSpPr>
          <p:cNvPr id="22" name="!!L5-t">
            <a:extLst>
              <a:ext uri="{FF2B5EF4-FFF2-40B4-BE49-F238E27FC236}">
                <a16:creationId xmlns:a16="http://schemas.microsoft.com/office/drawing/2014/main" id="{8A219AE2-AD94-3562-8A74-E81746428B09}"/>
              </a:ext>
            </a:extLst>
          </p:cNvPr>
          <p:cNvSpPr txBox="1"/>
          <p:nvPr/>
        </p:nvSpPr>
        <p:spPr>
          <a:xfrm>
            <a:off x="9557702" y="2155077"/>
            <a:ext cx="620995" cy="285743"/>
          </a:xfrm>
          <a:prstGeom prst="rect">
            <a:avLst/>
          </a:prstGeom>
          <a:noFill/>
        </p:spPr>
        <p:txBody>
          <a:bodyPr wrap="none" lIns="0" tIns="0" rIns="0" bIns="0" anchor="t">
            <a:noAutofit/>
          </a:bodyPr>
          <a:lstStyle/>
          <a:p>
            <a:pPr algn="l">
              <a:lnSpc>
                <a:spcPts val="2400"/>
              </a:lnSpc>
              <a:spcBef>
                <a:spcPts val="0"/>
              </a:spcBef>
              <a:spcAft>
                <a:spcPts val="0"/>
              </a:spcAft>
            </a:pPr>
            <a:r>
              <a:rPr lang="en-US" sz="2000" b="1" i="0" spc="-30" dirty="0">
                <a:solidFill>
                  <a:srgbClr val="0B0B0F"/>
                </a:solidFill>
                <a:latin typeface="Arial"/>
              </a:rPr>
              <a:t>QEC</a:t>
            </a:r>
            <a:endParaRPr sz="2000" b="1" i="0" spc="-30" dirty="0">
              <a:solidFill>
                <a:srgbClr val="0B0B0F"/>
              </a:solidFill>
              <a:latin typeface="Arial"/>
            </a:endParaRPr>
          </a:p>
        </p:txBody>
      </p:sp>
      <p:sp>
        <p:nvSpPr>
          <p:cNvPr id="23" name="s3-text-17">
            <a:extLst>
              <a:ext uri="{FF2B5EF4-FFF2-40B4-BE49-F238E27FC236}">
                <a16:creationId xmlns:a16="http://schemas.microsoft.com/office/drawing/2014/main" id="{47053E74-30D6-7883-2C43-7B00F1D704FD}"/>
              </a:ext>
            </a:extLst>
          </p:cNvPr>
          <p:cNvSpPr txBox="1"/>
          <p:nvPr/>
        </p:nvSpPr>
        <p:spPr>
          <a:xfrm>
            <a:off x="9557702" y="4001789"/>
            <a:ext cx="1541722" cy="693224"/>
          </a:xfrm>
          <a:prstGeom prst="rect">
            <a:avLst/>
          </a:prstGeom>
          <a:noFill/>
        </p:spPr>
        <p:txBody>
          <a:bodyPr wrap="square" lIns="0" tIns="0" rIns="0" bIns="0" anchor="t">
            <a:noAutofit/>
          </a:bodyPr>
          <a:lstStyle/>
          <a:p>
            <a:pPr algn="l">
              <a:lnSpc>
                <a:spcPts val="1820"/>
              </a:lnSpc>
              <a:spcBef>
                <a:spcPts val="0"/>
              </a:spcBef>
              <a:spcAft>
                <a:spcPts val="0"/>
              </a:spcAft>
            </a:pPr>
            <a:r>
              <a:rPr sz="1300" b="0" i="0" dirty="0">
                <a:solidFill>
                  <a:srgbClr val="50505B"/>
                </a:solidFill>
                <a:latin typeface="Arial"/>
              </a:rPr>
              <a:t>Auditable QEC and post-quantum cryptography</a:t>
            </a:r>
          </a:p>
        </p:txBody>
      </p:sp>
      <p:pic>
        <p:nvPicPr>
          <p:cNvPr id="25" name="s3-image-01" descr="Texas Tech University Double T">
            <a:extLst>
              <a:ext uri="{FF2B5EF4-FFF2-40B4-BE49-F238E27FC236}">
                <a16:creationId xmlns:a16="http://schemas.microsoft.com/office/drawing/2014/main" id="{42B686DB-79EC-AEC6-9201-57128CB9B03D}"/>
              </a:ext>
            </a:extLst>
          </p:cNvPr>
          <p:cNvPicPr>
            <a:picLocks noChangeAspect="1"/>
          </p:cNvPicPr>
          <p:nvPr/>
        </p:nvPicPr>
        <p:blipFill>
          <a:blip r:embed="rId3"/>
          <a:stretch>
            <a:fillRect/>
          </a:stretch>
        </p:blipFill>
        <p:spPr>
          <a:xfrm>
            <a:off x="11055074" y="600060"/>
            <a:ext cx="190495" cy="222244"/>
          </a:xfrm>
          <a:prstGeom prst="rect">
            <a:avLst/>
          </a:prstGeom>
        </p:spPr>
      </p:pic>
      <p:pic>
        <p:nvPicPr>
          <p:cNvPr id="29" name="Picture 28" descr="IQM Launches HPC Integration Service to Accelerate Hybrid Quantum-HPC Adoption - Quantum Computing Report">
            <a:extLst>
              <a:ext uri="{FF2B5EF4-FFF2-40B4-BE49-F238E27FC236}">
                <a16:creationId xmlns:a16="http://schemas.microsoft.com/office/drawing/2014/main" id="{3BD9AABD-4CB1-CCC3-D766-8360445011AE}"/>
              </a:ext>
            </a:extLst>
          </p:cNvPr>
          <p:cNvPicPr>
            <a:picLocks noChangeAspect="1"/>
          </p:cNvPicPr>
          <p:nvPr/>
        </p:nvPicPr>
        <p:blipFill>
          <a:blip r:embed="rId4"/>
          <a:stretch>
            <a:fillRect/>
          </a:stretch>
        </p:blipFill>
        <p:spPr>
          <a:xfrm>
            <a:off x="1032983" y="2829948"/>
            <a:ext cx="1685499" cy="1103952"/>
          </a:xfrm>
          <a:prstGeom prst="rect">
            <a:avLst/>
          </a:prstGeom>
        </p:spPr>
      </p:pic>
      <p:pic>
        <p:nvPicPr>
          <p:cNvPr id="30" name="Picture 29" descr="Comparing Quantum Encoding Techniques">
            <a:extLst>
              <a:ext uri="{FF2B5EF4-FFF2-40B4-BE49-F238E27FC236}">
                <a16:creationId xmlns:a16="http://schemas.microsoft.com/office/drawing/2014/main" id="{AE5E4D43-B856-771F-F791-181E914FE252}"/>
              </a:ext>
            </a:extLst>
          </p:cNvPr>
          <p:cNvPicPr>
            <a:picLocks noChangeAspect="1"/>
          </p:cNvPicPr>
          <p:nvPr/>
        </p:nvPicPr>
        <p:blipFill>
          <a:blip r:embed="rId5"/>
          <a:srcRect r="52657"/>
          <a:stretch>
            <a:fillRect/>
          </a:stretch>
        </p:blipFill>
        <p:spPr>
          <a:xfrm>
            <a:off x="3112113" y="2829948"/>
            <a:ext cx="1726541" cy="1103952"/>
          </a:xfrm>
          <a:prstGeom prst="rect">
            <a:avLst/>
          </a:prstGeom>
        </p:spPr>
      </p:pic>
      <p:pic>
        <p:nvPicPr>
          <p:cNvPr id="32" name="Picture 31" descr="Artificial Neural Networks (ANN) in Health Care Technology">
            <a:extLst>
              <a:ext uri="{FF2B5EF4-FFF2-40B4-BE49-F238E27FC236}">
                <a16:creationId xmlns:a16="http://schemas.microsoft.com/office/drawing/2014/main" id="{848A699F-1FE2-D83A-81CD-1D9693F4DF9D}"/>
              </a:ext>
            </a:extLst>
          </p:cNvPr>
          <p:cNvPicPr>
            <a:picLocks noChangeAspect="1"/>
          </p:cNvPicPr>
          <p:nvPr/>
        </p:nvPicPr>
        <p:blipFill>
          <a:blip r:embed="rId6"/>
          <a:srcRect l="1591" t="12883" r="788" b="15109"/>
          <a:stretch>
            <a:fillRect/>
          </a:stretch>
        </p:blipFill>
        <p:spPr>
          <a:xfrm>
            <a:off x="7278324" y="2795257"/>
            <a:ext cx="1861361" cy="1373012"/>
          </a:xfrm>
          <a:prstGeom prst="rect">
            <a:avLst/>
          </a:prstGeom>
        </p:spPr>
      </p:pic>
      <p:pic>
        <p:nvPicPr>
          <p:cNvPr id="33" name="Picture 32" descr="Triangular color code on a hexagonal lattice with boundaries. a) The... | Download Scientific Diagram">
            <a:extLst>
              <a:ext uri="{FF2B5EF4-FFF2-40B4-BE49-F238E27FC236}">
                <a16:creationId xmlns:a16="http://schemas.microsoft.com/office/drawing/2014/main" id="{3590EE92-A849-A9D2-5F37-D99D323A5735}"/>
              </a:ext>
            </a:extLst>
          </p:cNvPr>
          <p:cNvPicPr>
            <a:picLocks noChangeAspect="1"/>
          </p:cNvPicPr>
          <p:nvPr/>
        </p:nvPicPr>
        <p:blipFill>
          <a:blip r:embed="rId7"/>
          <a:stretch>
            <a:fillRect/>
          </a:stretch>
        </p:blipFill>
        <p:spPr>
          <a:xfrm>
            <a:off x="9462455" y="2629869"/>
            <a:ext cx="1732216" cy="1310957"/>
          </a:xfrm>
          <a:prstGeom prst="rect">
            <a:avLst/>
          </a:prstGeom>
        </p:spPr>
      </p:pic>
      <p:sp>
        <p:nvSpPr>
          <p:cNvPr id="35" name="Defense footer - name">
            <a:extLst>
              <a:ext uri="{FF2B5EF4-FFF2-40B4-BE49-F238E27FC236}">
                <a16:creationId xmlns:a16="http://schemas.microsoft.com/office/drawing/2014/main" id="{73DFFEFF-ED7A-3F1F-21B5-2A2A51A83E74}"/>
              </a:ext>
            </a:extLst>
          </p:cNvPr>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36" name="Defense footer - department">
            <a:extLst>
              <a:ext uri="{FF2B5EF4-FFF2-40B4-BE49-F238E27FC236}">
                <a16:creationId xmlns:a16="http://schemas.microsoft.com/office/drawing/2014/main" id="{20D15BB4-E5B2-B121-E004-45DF21CB859A}"/>
              </a:ext>
            </a:extLst>
          </p:cNvPr>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37" name="Defense footer - page">
            <a:extLst>
              <a:ext uri="{FF2B5EF4-FFF2-40B4-BE49-F238E27FC236}">
                <a16:creationId xmlns:a16="http://schemas.microsoft.com/office/drawing/2014/main" id="{6E08FE86-40C4-6E2D-818A-9D72C81F066D}"/>
              </a:ext>
            </a:extLst>
          </p:cNvPr>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53 / 71</a:t>
            </a:r>
          </a:p>
        </p:txBody>
      </p:sp>
      <p:pic>
        <p:nvPicPr>
          <p:cNvPr id="2" name="Graphic 1" descr="Mathematical optimization - Wikipedia">
            <a:extLst>
              <a:ext uri="{FF2B5EF4-FFF2-40B4-BE49-F238E27FC236}">
                <a16:creationId xmlns:a16="http://schemas.microsoft.com/office/drawing/2014/main" id="{3D64D8D3-B12B-09A6-9902-0C8CDA499DA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74098" y="2399919"/>
            <a:ext cx="2366300" cy="1893040"/>
          </a:xfrm>
          <a:prstGeom prst="rect">
            <a:avLst/>
          </a:prstGeom>
        </p:spPr>
      </p:pic>
    </p:spTree>
    <p:extLst>
      <p:ext uri="{BB962C8B-B14F-4D97-AF65-F5344CB8AC3E}">
        <p14:creationId xmlns:p14="http://schemas.microsoft.com/office/powerpoint/2010/main" val="31800889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1D6DE2-F89B-464F-2D99-9931FC1432C3}"/>
              </a:ext>
            </a:extLst>
          </p:cNvPr>
          <p:cNvPicPr>
            <a:picLocks noChangeAspect="1"/>
          </p:cNvPicPr>
          <p:nvPr/>
        </p:nvPicPr>
        <p:blipFill>
          <a:blip r:embed="rId2"/>
          <a:stretch>
            <a:fillRect/>
          </a:stretch>
        </p:blipFill>
        <p:spPr>
          <a:xfrm>
            <a:off x="7942930" y="642551"/>
            <a:ext cx="3121066" cy="1977705"/>
          </a:xfrm>
          <a:prstGeom prst="rect">
            <a:avLst/>
          </a:prstGeom>
        </p:spPr>
      </p:pic>
      <p:pic>
        <p:nvPicPr>
          <p:cNvPr id="4" name="Picture 3">
            <a:extLst>
              <a:ext uri="{FF2B5EF4-FFF2-40B4-BE49-F238E27FC236}">
                <a16:creationId xmlns:a16="http://schemas.microsoft.com/office/drawing/2014/main" id="{CD89B27E-B077-26F6-90C8-2418531DD0E0}"/>
              </a:ext>
            </a:extLst>
          </p:cNvPr>
          <p:cNvPicPr>
            <a:picLocks noChangeAspect="1"/>
          </p:cNvPicPr>
          <p:nvPr/>
        </p:nvPicPr>
        <p:blipFill>
          <a:blip r:embed="rId3"/>
          <a:stretch>
            <a:fillRect/>
          </a:stretch>
        </p:blipFill>
        <p:spPr>
          <a:xfrm>
            <a:off x="51529" y="1331885"/>
            <a:ext cx="7545859" cy="3741851"/>
          </a:xfrm>
          <a:prstGeom prst="rect">
            <a:avLst/>
          </a:prstGeom>
        </p:spPr>
      </p:pic>
      <p:pic>
        <p:nvPicPr>
          <p:cNvPr id="5" name="Picture 4">
            <a:extLst>
              <a:ext uri="{FF2B5EF4-FFF2-40B4-BE49-F238E27FC236}">
                <a16:creationId xmlns:a16="http://schemas.microsoft.com/office/drawing/2014/main" id="{57C061E1-F953-12E8-15FD-48B178E76393}"/>
              </a:ext>
            </a:extLst>
          </p:cNvPr>
          <p:cNvPicPr>
            <a:picLocks noChangeAspect="1"/>
          </p:cNvPicPr>
          <p:nvPr/>
        </p:nvPicPr>
        <p:blipFill>
          <a:blip r:embed="rId4"/>
          <a:stretch>
            <a:fillRect/>
          </a:stretch>
        </p:blipFill>
        <p:spPr>
          <a:xfrm>
            <a:off x="7778173" y="3025128"/>
            <a:ext cx="4238996" cy="1725609"/>
          </a:xfrm>
          <a:prstGeom prst="rect">
            <a:avLst/>
          </a:prstGeom>
        </p:spPr>
      </p:pic>
      <p:sp>
        <p:nvSpPr>
          <p:cNvPr id="7" name="TextBox 6">
            <a:extLst>
              <a:ext uri="{FF2B5EF4-FFF2-40B4-BE49-F238E27FC236}">
                <a16:creationId xmlns:a16="http://schemas.microsoft.com/office/drawing/2014/main" id="{A35199B5-EA51-E9A4-3E47-1E1D5796CF09}"/>
              </a:ext>
            </a:extLst>
          </p:cNvPr>
          <p:cNvSpPr txBox="1"/>
          <p:nvPr/>
        </p:nvSpPr>
        <p:spPr>
          <a:xfrm>
            <a:off x="3048000" y="5396736"/>
            <a:ext cx="6096000" cy="294376"/>
          </a:xfrm>
          <a:prstGeom prst="rect">
            <a:avLst/>
          </a:prstGeom>
          <a:noFill/>
        </p:spPr>
        <p:txBody>
          <a:bodyPr wrap="square">
            <a:spAutoFit/>
          </a:bodyPr>
          <a:lstStyle/>
          <a:p>
            <a:r>
              <a:rPr lang="en-US" sz="1800" b="0" i="0" dirty="0">
                <a:solidFill>
                  <a:schemeClr val="tx1"/>
                </a:solidFill>
                <a:effectLst/>
                <a:latin typeface="+mn-lt"/>
              </a:rPr>
              <a:t> QEC experiments in real-time for up to 1 million rounds.</a:t>
            </a:r>
            <a:endParaRPr lang="en-US" dirty="0"/>
          </a:p>
        </p:txBody>
      </p:sp>
      <p:pic>
        <p:nvPicPr>
          <p:cNvPr id="3" name="Picture 2">
            <a:extLst>
              <a:ext uri="{FF2B5EF4-FFF2-40B4-BE49-F238E27FC236}">
                <a16:creationId xmlns:a16="http://schemas.microsoft.com/office/drawing/2014/main" id="{CE53FF77-55AE-5D5F-0C87-7D8F6E657742}"/>
              </a:ext>
            </a:extLst>
          </p:cNvPr>
          <p:cNvPicPr>
            <a:picLocks noChangeAspect="1"/>
          </p:cNvPicPr>
          <p:nvPr/>
        </p:nvPicPr>
        <p:blipFill>
          <a:blip r:embed="rId5"/>
          <a:stretch>
            <a:fillRect/>
          </a:stretch>
        </p:blipFill>
        <p:spPr>
          <a:xfrm>
            <a:off x="4078157" y="1331885"/>
            <a:ext cx="3304174" cy="1775115"/>
          </a:xfrm>
          <a:prstGeom prst="rect">
            <a:avLst/>
          </a:prstGeom>
        </p:spPr>
      </p:pic>
      <p:sp>
        <p:nvSpPr>
          <p:cNvPr id="9"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0"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1"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54 / 71</a:t>
            </a:r>
          </a:p>
        </p:txBody>
      </p:sp>
      <p:sp>
        <p:nvSpPr>
          <p:cNvPr id="8" name="s6-text-02">
            <a:extLst>
              <a:ext uri="{FF2B5EF4-FFF2-40B4-BE49-F238E27FC236}">
                <a16:creationId xmlns:a16="http://schemas.microsoft.com/office/drawing/2014/main" id="{CF38F609-802F-E237-117A-2AE2F5FF8350}"/>
              </a:ext>
            </a:extLst>
          </p:cNvPr>
          <p:cNvSpPr txBox="1"/>
          <p:nvPr/>
        </p:nvSpPr>
        <p:spPr>
          <a:xfrm>
            <a:off x="533401" y="349467"/>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spTree>
    <p:extLst>
      <p:ext uri="{BB962C8B-B14F-4D97-AF65-F5344CB8AC3E}">
        <p14:creationId xmlns:p14="http://schemas.microsoft.com/office/powerpoint/2010/main" val="38863121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5"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6"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55 / 71</a:t>
            </a:r>
          </a:p>
        </p:txBody>
      </p:sp>
      <p:sp>
        <p:nvSpPr>
          <p:cNvPr id="3" name="s6-text-02">
            <a:extLst>
              <a:ext uri="{FF2B5EF4-FFF2-40B4-BE49-F238E27FC236}">
                <a16:creationId xmlns:a16="http://schemas.microsoft.com/office/drawing/2014/main" id="{2909F9D4-3353-90A3-05C5-6DE412CF469E}"/>
              </a:ext>
            </a:extLst>
          </p:cNvPr>
          <p:cNvSpPr txBox="1"/>
          <p:nvPr/>
        </p:nvSpPr>
        <p:spPr>
          <a:xfrm>
            <a:off x="533400" y="292672"/>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pic>
        <p:nvPicPr>
          <p:cNvPr id="7" name="Picture 6">
            <a:extLst>
              <a:ext uri="{FF2B5EF4-FFF2-40B4-BE49-F238E27FC236}">
                <a16:creationId xmlns:a16="http://schemas.microsoft.com/office/drawing/2014/main" id="{9502F358-DA38-3B62-8D33-22F06775546C}"/>
              </a:ext>
            </a:extLst>
          </p:cNvPr>
          <p:cNvPicPr>
            <a:picLocks noChangeAspect="1"/>
          </p:cNvPicPr>
          <p:nvPr/>
        </p:nvPicPr>
        <p:blipFill>
          <a:blip r:embed="rId2"/>
          <a:stretch>
            <a:fillRect/>
          </a:stretch>
        </p:blipFill>
        <p:spPr>
          <a:xfrm>
            <a:off x="904960" y="1155311"/>
            <a:ext cx="6179581" cy="4712134"/>
          </a:xfrm>
          <a:prstGeom prst="rect">
            <a:avLst/>
          </a:prstGeom>
        </p:spPr>
      </p:pic>
    </p:spTree>
    <p:extLst>
      <p:ext uri="{BB962C8B-B14F-4D97-AF65-F5344CB8AC3E}">
        <p14:creationId xmlns:p14="http://schemas.microsoft.com/office/powerpoint/2010/main" val="152607463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3" name="Google Shape;83;p2"/>
          <p:cNvSpPr txBox="1"/>
          <p:nvPr/>
        </p:nvSpPr>
        <p:spPr>
          <a:xfrm>
            <a:off x="4629665" y="509257"/>
            <a:ext cx="10509300" cy="357003"/>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2000" b="1" i="0" u="none" strike="noStrike" cap="none" dirty="0">
                <a:solidFill>
                  <a:srgbClr val="00313C"/>
                </a:solidFill>
                <a:latin typeface="Arial"/>
                <a:ea typeface="Arial"/>
                <a:cs typeface="Arial"/>
                <a:sym typeface="Arial"/>
              </a:rPr>
              <a:t>Why quantum error correction (QEC) is necessary</a:t>
            </a:r>
            <a:endParaRPr sz="1600" dirty="0"/>
          </a:p>
        </p:txBody>
      </p:sp>
      <p:sp>
        <p:nvSpPr>
          <p:cNvPr id="84" name="Google Shape;84;p2"/>
          <p:cNvSpPr txBox="1"/>
          <p:nvPr/>
        </p:nvSpPr>
        <p:spPr>
          <a:xfrm>
            <a:off x="560825" y="1211941"/>
            <a:ext cx="10606800" cy="2853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533" b="0" i="0" u="none" strike="noStrike" cap="none" dirty="0">
                <a:solidFill>
                  <a:srgbClr val="63666A"/>
                </a:solidFill>
                <a:latin typeface="Arial"/>
                <a:ea typeface="Arial"/>
                <a:cs typeface="Arial"/>
                <a:sym typeface="Arial"/>
              </a:rPr>
              <a:t>Long computations require reliability beyond the fidelity of any single physical operation.</a:t>
            </a:r>
            <a:endParaRPr sz="1867" dirty="0"/>
          </a:p>
        </p:txBody>
      </p:sp>
      <p:sp>
        <p:nvSpPr>
          <p:cNvPr id="86" name="Google Shape;86;p2"/>
          <p:cNvSpPr/>
          <p:nvPr/>
        </p:nvSpPr>
        <p:spPr>
          <a:xfrm>
            <a:off x="536435" y="6473952"/>
            <a:ext cx="11070000" cy="14700"/>
          </a:xfrm>
          <a:prstGeom prst="rect">
            <a:avLst/>
          </a:prstGeom>
          <a:solidFill>
            <a:srgbClr val="B1B3B3"/>
          </a:solidFill>
          <a:ln>
            <a:noFill/>
          </a:ln>
          <a:effectLst>
            <a:outerShdw blurRad="53332" dist="30666" dir="5400000" rotWithShape="0">
              <a:srgbClr val="000000">
                <a:alpha val="34902"/>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89" name="Google Shape;89;p2"/>
          <p:cNvSpPr txBox="1"/>
          <p:nvPr/>
        </p:nvSpPr>
        <p:spPr>
          <a:xfrm>
            <a:off x="560825" y="1812025"/>
            <a:ext cx="3413700" cy="8619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760" b="1" i="0" u="none" strike="noStrike" cap="none" dirty="0">
                <a:solidFill>
                  <a:srgbClr val="007681"/>
                </a:solidFill>
                <a:latin typeface="Arial"/>
                <a:ea typeface="Arial"/>
                <a:cs typeface="Arial"/>
                <a:sym typeface="Arial"/>
              </a:rPr>
              <a:t>QEC lets a computation continue through faults instead of requiring a fault-free run.</a:t>
            </a:r>
            <a:endParaRPr sz="1867" dirty="0"/>
          </a:p>
        </p:txBody>
      </p:sp>
      <p:pic>
        <p:nvPicPr>
          <p:cNvPr id="90" name="Google Shape;90;p2" descr="motivation_fault_accumulation.png"/>
          <p:cNvPicPr preferRelativeResize="0"/>
          <p:nvPr/>
        </p:nvPicPr>
        <p:blipFill rotWithShape="1">
          <a:blip r:embed="rId3">
            <a:alphaModFix/>
          </a:blip>
          <a:srcRect/>
          <a:stretch/>
        </p:blipFill>
        <p:spPr>
          <a:xfrm>
            <a:off x="4072028" y="1999865"/>
            <a:ext cx="7412553" cy="3559219"/>
          </a:xfrm>
          <a:prstGeom prst="rect">
            <a:avLst/>
          </a:prstGeom>
          <a:noFill/>
          <a:ln>
            <a:noFill/>
          </a:ln>
        </p:spPr>
      </p:pic>
      <p:sp>
        <p:nvSpPr>
          <p:cNvPr id="91" name="Google Shape;91;p2"/>
          <p:cNvSpPr txBox="1"/>
          <p:nvPr/>
        </p:nvSpPr>
        <p:spPr>
          <a:xfrm>
            <a:off x="4206212" y="5659519"/>
            <a:ext cx="7144200" cy="314100"/>
          </a:xfrm>
          <a:prstGeom prst="rect">
            <a:avLst/>
          </a:prstGeom>
          <a:noFill/>
          <a:ln>
            <a:noFill/>
          </a:ln>
        </p:spPr>
        <p:txBody>
          <a:bodyPr spcFirstLastPara="1" wrap="square" lIns="24375" tIns="24375" rIns="24375" bIns="24375" anchor="t" anchorCtr="0">
            <a:spAutoFit/>
          </a:bodyPr>
          <a:lstStyle/>
          <a:p>
            <a:pPr marL="0" marR="0" lvl="0" indent="0" algn="r" rtl="0">
              <a:lnSpc>
                <a:spcPct val="100000"/>
              </a:lnSpc>
              <a:spcBef>
                <a:spcPts val="0"/>
              </a:spcBef>
              <a:spcAft>
                <a:spcPts val="0"/>
              </a:spcAft>
              <a:buNone/>
            </a:pPr>
            <a:r>
              <a:rPr lang="en-US" sz="1720" b="0" i="0" u="none" strike="noStrike" cap="none">
                <a:solidFill>
                  <a:srgbClr val="63666A"/>
                </a:solidFill>
                <a:latin typeface="Arial"/>
                <a:ea typeface="Arial"/>
                <a:cs typeface="Arial"/>
                <a:sym typeface="Arial"/>
              </a:rPr>
              <a:t>Independent-fault model: P(≥1 fault) = 1 − (1 − p2)^N; p2 = 4 × 10^-4.</a:t>
            </a:r>
            <a:endParaRPr sz="2467"/>
          </a:p>
        </p:txBody>
      </p:sp>
      <p:sp>
        <p:nvSpPr>
          <p:cNvPr id="92" name="Google Shape;92;p2"/>
          <p:cNvSpPr txBox="1"/>
          <p:nvPr/>
        </p:nvSpPr>
        <p:spPr>
          <a:xfrm>
            <a:off x="4206212" y="5973616"/>
            <a:ext cx="7144200" cy="305700"/>
          </a:xfrm>
          <a:prstGeom prst="rect">
            <a:avLst/>
          </a:prstGeom>
          <a:noFill/>
          <a:ln>
            <a:noFill/>
          </a:ln>
        </p:spPr>
        <p:txBody>
          <a:bodyPr spcFirstLastPara="1" wrap="square" lIns="24375" tIns="24375" rIns="24375" bIns="24375" anchor="t" anchorCtr="0">
            <a:spAutoFit/>
          </a:bodyPr>
          <a:lstStyle/>
          <a:p>
            <a:pPr marL="0" marR="0" lvl="0" indent="0" algn="r" rtl="0">
              <a:lnSpc>
                <a:spcPct val="100000"/>
              </a:lnSpc>
              <a:spcBef>
                <a:spcPts val="0"/>
              </a:spcBef>
              <a:spcAft>
                <a:spcPts val="0"/>
              </a:spcAft>
              <a:buNone/>
            </a:pPr>
            <a:r>
              <a:rPr lang="en-US" sz="1667" b="0" i="0" u="none" strike="noStrike" cap="none">
                <a:solidFill>
                  <a:srgbClr val="63666A"/>
                </a:solidFill>
                <a:latin typeface="Arial"/>
                <a:ea typeface="Arial"/>
                <a:cs typeface="Arial"/>
                <a:sym typeface="Arial"/>
              </a:rPr>
              <a:t>Visual reference: Nature 656, 47–53 (2026), Extended Data Fig. 1.</a:t>
            </a:r>
            <a:endParaRPr sz="2467"/>
          </a:p>
        </p:txBody>
      </p:sp>
      <p:sp>
        <p:nvSpPr>
          <p:cNvPr id="93" name="Google Shape;93;p2"/>
          <p:cNvSpPr txBox="1"/>
          <p:nvPr/>
        </p:nvSpPr>
        <p:spPr>
          <a:xfrm>
            <a:off x="4365253" y="1678087"/>
            <a:ext cx="6329400" cy="387900"/>
          </a:xfrm>
          <a:prstGeom prst="rect">
            <a:avLst/>
          </a:prstGeom>
          <a:noFill/>
          <a:ln>
            <a:noFill/>
          </a:ln>
        </p:spPr>
        <p:txBody>
          <a:bodyPr spcFirstLastPara="1" wrap="square" lIns="121900" tIns="60925" rIns="121900" bIns="60925" anchor="t" anchorCtr="0">
            <a:spAutoFit/>
          </a:bodyPr>
          <a:lstStyle/>
          <a:p>
            <a:pPr marL="0" marR="0" lvl="0" indent="0" algn="r" rtl="0">
              <a:lnSpc>
                <a:spcPct val="100000"/>
              </a:lnSpc>
              <a:spcBef>
                <a:spcPts val="0"/>
              </a:spcBef>
              <a:spcAft>
                <a:spcPts val="0"/>
              </a:spcAft>
              <a:buNone/>
            </a:pPr>
            <a:r>
              <a:rPr lang="en-US" sz="1720" dirty="0">
                <a:solidFill>
                  <a:srgbClr val="63666A"/>
                </a:solidFill>
              </a:rPr>
              <a:t>https://</a:t>
            </a:r>
            <a:r>
              <a:rPr lang="en-US" sz="1720" dirty="0" err="1">
                <a:solidFill>
                  <a:srgbClr val="63666A"/>
                </a:solidFill>
              </a:rPr>
              <a:t>www.nature.com</a:t>
            </a:r>
            <a:r>
              <a:rPr lang="en-US" sz="1720" dirty="0">
                <a:solidFill>
                  <a:srgbClr val="63666A"/>
                </a:solidFill>
              </a:rPr>
              <a:t>/articles/s41586-025-09848-5/figures/1</a:t>
            </a:r>
            <a:endParaRPr sz="1867" dirty="0"/>
          </a:p>
        </p:txBody>
      </p:sp>
      <p:pic>
        <p:nvPicPr>
          <p:cNvPr id="94" name="Google Shape;94;p2"/>
          <p:cNvPicPr preferRelativeResize="0"/>
          <p:nvPr/>
        </p:nvPicPr>
        <p:blipFill>
          <a:blip r:embed="rId4">
            <a:alphaModFix/>
          </a:blip>
          <a:stretch>
            <a:fillRect/>
          </a:stretch>
        </p:blipFill>
        <p:spPr>
          <a:xfrm>
            <a:off x="536425" y="3140813"/>
            <a:ext cx="3254024" cy="761175"/>
          </a:xfrm>
          <a:prstGeom prst="rect">
            <a:avLst/>
          </a:prstGeom>
          <a:noFill/>
          <a:ln>
            <a:noFill/>
          </a:ln>
        </p:spPr>
      </p:pic>
      <p:pic>
        <p:nvPicPr>
          <p:cNvPr id="95" name="Google Shape;95;p2"/>
          <p:cNvPicPr preferRelativeResize="0"/>
          <p:nvPr/>
        </p:nvPicPr>
        <p:blipFill rotWithShape="1">
          <a:blip r:embed="rId5">
            <a:alphaModFix/>
          </a:blip>
          <a:srcRect r="3326" b="3920"/>
          <a:stretch/>
        </p:blipFill>
        <p:spPr>
          <a:xfrm>
            <a:off x="645575" y="4556425"/>
            <a:ext cx="3035725" cy="911750"/>
          </a:xfrm>
          <a:prstGeom prst="rect">
            <a:avLst/>
          </a:prstGeom>
          <a:noFill/>
          <a:ln>
            <a:noFill/>
          </a:ln>
        </p:spPr>
      </p:pic>
      <p:sp>
        <p:nvSpPr>
          <p:cNvPr id="97"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98"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99"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56 / 71</a:t>
            </a:r>
          </a:p>
        </p:txBody>
      </p:sp>
      <p:sp>
        <p:nvSpPr>
          <p:cNvPr id="2" name="s6-text-02">
            <a:extLst>
              <a:ext uri="{FF2B5EF4-FFF2-40B4-BE49-F238E27FC236}">
                <a16:creationId xmlns:a16="http://schemas.microsoft.com/office/drawing/2014/main" id="{07575CB7-C2FD-2B29-125F-0E4D2FCA11D7}"/>
              </a:ext>
            </a:extLst>
          </p:cNvPr>
          <p:cNvSpPr txBox="1"/>
          <p:nvPr/>
        </p:nvSpPr>
        <p:spPr>
          <a:xfrm>
            <a:off x="533401" y="349467"/>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1000"/>
                                        <p:tgtEl>
                                          <p:spTgt spid="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1"/>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1" name="Google Shape;101;p6"/>
          <p:cNvSpPr txBox="1"/>
          <p:nvPr/>
        </p:nvSpPr>
        <p:spPr>
          <a:xfrm>
            <a:off x="2737125" y="793411"/>
            <a:ext cx="10509300" cy="418558"/>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2400" b="1" dirty="0">
                <a:solidFill>
                  <a:srgbClr val="00313C"/>
                </a:solidFill>
              </a:rPr>
              <a:t>Fault-tolerant quantum computations</a:t>
            </a:r>
            <a:endParaRPr sz="2400" b="1" i="0" u="none" strike="noStrike" cap="none" dirty="0">
              <a:solidFill>
                <a:srgbClr val="00313C"/>
              </a:solidFill>
              <a:latin typeface="Arial"/>
              <a:ea typeface="Arial"/>
              <a:cs typeface="Arial"/>
              <a:sym typeface="Arial"/>
            </a:endParaRPr>
          </a:p>
        </p:txBody>
      </p:sp>
      <p:sp>
        <p:nvSpPr>
          <p:cNvPr id="103" name="Google Shape;103;p6"/>
          <p:cNvSpPr/>
          <p:nvPr/>
        </p:nvSpPr>
        <p:spPr>
          <a:xfrm>
            <a:off x="536435" y="6473952"/>
            <a:ext cx="11070000" cy="14700"/>
          </a:xfrm>
          <a:prstGeom prst="rect">
            <a:avLst/>
          </a:prstGeom>
          <a:solidFill>
            <a:srgbClr val="B1B3B3"/>
          </a:solidFill>
          <a:ln>
            <a:noFill/>
          </a:ln>
          <a:effectLst>
            <a:outerShdw blurRad="53332" dist="30666" dir="5400000" rotWithShape="0">
              <a:srgbClr val="000000">
                <a:alpha val="34902"/>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pic>
        <p:nvPicPr>
          <p:cNvPr id="106" name="Google Shape;106;p6" descr="layout_edge_d9.png"/>
          <p:cNvPicPr preferRelativeResize="0"/>
          <p:nvPr/>
        </p:nvPicPr>
        <p:blipFill rotWithShape="1">
          <a:blip r:embed="rId3">
            <a:alphaModFix/>
          </a:blip>
          <a:srcRect t="8975"/>
          <a:stretch/>
        </p:blipFill>
        <p:spPr>
          <a:xfrm>
            <a:off x="8526825" y="784699"/>
            <a:ext cx="3572812" cy="2927975"/>
          </a:xfrm>
          <a:prstGeom prst="rect">
            <a:avLst/>
          </a:prstGeom>
          <a:noFill/>
          <a:ln>
            <a:noFill/>
          </a:ln>
        </p:spPr>
      </p:pic>
      <p:sp>
        <p:nvSpPr>
          <p:cNvPr id="108" name="Google Shape;108;p6"/>
          <p:cNvSpPr txBox="1"/>
          <p:nvPr/>
        </p:nvSpPr>
        <p:spPr>
          <a:xfrm>
            <a:off x="1394775" y="-1171200"/>
            <a:ext cx="101514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dirty="0">
                <a:solidFill>
                  <a:srgbClr val="FF0000"/>
                </a:solidFill>
                <a:latin typeface="Open Sans"/>
                <a:ea typeface="Open Sans"/>
                <a:cs typeface="Open Sans"/>
                <a:sym typeface="Open Sans"/>
              </a:rPr>
              <a:t>How about making this the 3rd slide, title:  Fault-tolerant quantum computations?</a:t>
            </a:r>
            <a:endParaRPr sz="2400" dirty="0">
              <a:solidFill>
                <a:srgbClr val="FF0000"/>
              </a:solidFill>
              <a:latin typeface="Open Sans"/>
              <a:ea typeface="Open Sans"/>
              <a:cs typeface="Open Sans"/>
              <a:sym typeface="Open Sans"/>
            </a:endParaRPr>
          </a:p>
          <a:p>
            <a:pPr marL="0" lvl="0" indent="0" algn="l" rtl="0">
              <a:spcBef>
                <a:spcPts val="0"/>
              </a:spcBef>
              <a:spcAft>
                <a:spcPts val="0"/>
              </a:spcAft>
              <a:buNone/>
            </a:pPr>
            <a:endParaRPr sz="2400" dirty="0">
              <a:solidFill>
                <a:srgbClr val="FF0000"/>
              </a:solidFill>
              <a:latin typeface="Open Sans"/>
              <a:ea typeface="Open Sans"/>
              <a:cs typeface="Open Sans"/>
              <a:sym typeface="Open Sans"/>
            </a:endParaRPr>
          </a:p>
        </p:txBody>
      </p:sp>
      <p:pic>
        <p:nvPicPr>
          <p:cNvPr id="109" name="Google Shape;109;p6"/>
          <p:cNvPicPr preferRelativeResize="0"/>
          <p:nvPr/>
        </p:nvPicPr>
        <p:blipFill>
          <a:blip r:embed="rId4">
            <a:alphaModFix/>
          </a:blip>
          <a:stretch>
            <a:fillRect/>
          </a:stretch>
        </p:blipFill>
        <p:spPr>
          <a:xfrm>
            <a:off x="1130325" y="1292499"/>
            <a:ext cx="6326301" cy="1912375"/>
          </a:xfrm>
          <a:prstGeom prst="rect">
            <a:avLst/>
          </a:prstGeom>
          <a:noFill/>
          <a:ln>
            <a:noFill/>
          </a:ln>
        </p:spPr>
      </p:pic>
      <p:pic>
        <p:nvPicPr>
          <p:cNvPr id="110" name="Google Shape;110;p6"/>
          <p:cNvPicPr preferRelativeResize="0"/>
          <p:nvPr/>
        </p:nvPicPr>
        <p:blipFill>
          <a:blip r:embed="rId5">
            <a:alphaModFix/>
          </a:blip>
          <a:stretch>
            <a:fillRect/>
          </a:stretch>
        </p:blipFill>
        <p:spPr>
          <a:xfrm>
            <a:off x="1394775" y="3771599"/>
            <a:ext cx="1856825" cy="1856825"/>
          </a:xfrm>
          <a:prstGeom prst="rect">
            <a:avLst/>
          </a:prstGeom>
          <a:noFill/>
          <a:ln>
            <a:noFill/>
          </a:ln>
        </p:spPr>
      </p:pic>
      <p:pic>
        <p:nvPicPr>
          <p:cNvPr id="111" name="Google Shape;111;p6"/>
          <p:cNvPicPr preferRelativeResize="0"/>
          <p:nvPr/>
        </p:nvPicPr>
        <p:blipFill>
          <a:blip r:embed="rId6">
            <a:alphaModFix/>
          </a:blip>
          <a:stretch>
            <a:fillRect/>
          </a:stretch>
        </p:blipFill>
        <p:spPr>
          <a:xfrm>
            <a:off x="4372174" y="4053517"/>
            <a:ext cx="1916599" cy="1293000"/>
          </a:xfrm>
          <a:prstGeom prst="rect">
            <a:avLst/>
          </a:prstGeom>
          <a:noFill/>
          <a:ln>
            <a:noFill/>
          </a:ln>
        </p:spPr>
      </p:pic>
      <p:sp>
        <p:nvSpPr>
          <p:cNvPr id="112" name="Google Shape;112;p6"/>
          <p:cNvSpPr txBox="1"/>
          <p:nvPr/>
        </p:nvSpPr>
        <p:spPr>
          <a:xfrm>
            <a:off x="4372175" y="5633188"/>
            <a:ext cx="19167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2"/>
                </a:solidFill>
                <a:latin typeface="Open Sans"/>
                <a:ea typeface="Open Sans"/>
                <a:cs typeface="Open Sans"/>
                <a:sym typeface="Open Sans"/>
              </a:rPr>
              <a:t>FPGA/ASIC</a:t>
            </a:r>
            <a:endParaRPr sz="2400">
              <a:solidFill>
                <a:schemeClr val="dk2"/>
              </a:solidFill>
              <a:latin typeface="Open Sans"/>
              <a:ea typeface="Open Sans"/>
              <a:cs typeface="Open Sans"/>
              <a:sym typeface="Open Sans"/>
            </a:endParaRPr>
          </a:p>
        </p:txBody>
      </p:sp>
      <p:cxnSp>
        <p:nvCxnSpPr>
          <p:cNvPr id="113" name="Google Shape;113;p6"/>
          <p:cNvCxnSpPr>
            <a:stCxn id="106" idx="1"/>
            <a:endCxn id="109" idx="3"/>
          </p:cNvCxnSpPr>
          <p:nvPr/>
        </p:nvCxnSpPr>
        <p:spPr>
          <a:xfrm rot="10800000">
            <a:off x="7456725" y="2248687"/>
            <a:ext cx="1070100" cy="0"/>
          </a:xfrm>
          <a:prstGeom prst="straightConnector1">
            <a:avLst/>
          </a:prstGeom>
          <a:noFill/>
          <a:ln w="19050" cap="flat" cmpd="sng">
            <a:solidFill>
              <a:schemeClr val="dk2"/>
            </a:solidFill>
            <a:prstDash val="solid"/>
            <a:round/>
            <a:headEnd type="none" w="med" len="med"/>
            <a:tailEnd type="triangle" w="med" len="med"/>
          </a:ln>
        </p:spPr>
      </p:cxnSp>
      <p:cxnSp>
        <p:nvCxnSpPr>
          <p:cNvPr id="114" name="Google Shape;114;p6"/>
          <p:cNvCxnSpPr>
            <a:endCxn id="110" idx="0"/>
          </p:cNvCxnSpPr>
          <p:nvPr/>
        </p:nvCxnSpPr>
        <p:spPr>
          <a:xfrm flipH="1">
            <a:off x="2323187" y="3070499"/>
            <a:ext cx="7500" cy="701100"/>
          </a:xfrm>
          <a:prstGeom prst="straightConnector1">
            <a:avLst/>
          </a:prstGeom>
          <a:noFill/>
          <a:ln w="19050" cap="flat" cmpd="sng">
            <a:solidFill>
              <a:schemeClr val="dk2"/>
            </a:solidFill>
            <a:prstDash val="solid"/>
            <a:round/>
            <a:headEnd type="none" w="med" len="med"/>
            <a:tailEnd type="triangle" w="med" len="med"/>
          </a:ln>
        </p:spPr>
      </p:cxnSp>
      <p:cxnSp>
        <p:nvCxnSpPr>
          <p:cNvPr id="115" name="Google Shape;115;p6"/>
          <p:cNvCxnSpPr>
            <a:stCxn id="110" idx="3"/>
            <a:endCxn id="111" idx="1"/>
          </p:cNvCxnSpPr>
          <p:nvPr/>
        </p:nvCxnSpPr>
        <p:spPr>
          <a:xfrm>
            <a:off x="3251600" y="4700012"/>
            <a:ext cx="1120500" cy="0"/>
          </a:xfrm>
          <a:prstGeom prst="straightConnector1">
            <a:avLst/>
          </a:prstGeom>
          <a:noFill/>
          <a:ln w="19050" cap="flat" cmpd="sng">
            <a:solidFill>
              <a:schemeClr val="dk2"/>
            </a:solidFill>
            <a:prstDash val="solid"/>
            <a:round/>
            <a:headEnd type="none" w="med" len="med"/>
            <a:tailEnd type="triangle" w="med" len="med"/>
          </a:ln>
        </p:spPr>
      </p:cxnSp>
      <p:cxnSp>
        <p:nvCxnSpPr>
          <p:cNvPr id="116" name="Google Shape;116;p6"/>
          <p:cNvCxnSpPr>
            <a:cxnSpLocks/>
            <a:stCxn id="111" idx="3"/>
          </p:cNvCxnSpPr>
          <p:nvPr/>
        </p:nvCxnSpPr>
        <p:spPr>
          <a:xfrm>
            <a:off x="6288773" y="4700017"/>
            <a:ext cx="1167900" cy="0"/>
          </a:xfrm>
          <a:prstGeom prst="straightConnector1">
            <a:avLst/>
          </a:prstGeom>
          <a:noFill/>
          <a:ln w="19050" cap="flat" cmpd="sng">
            <a:solidFill>
              <a:schemeClr val="dk2"/>
            </a:solidFill>
            <a:prstDash val="solid"/>
            <a:round/>
            <a:headEnd type="none" w="med" len="med"/>
            <a:tailEnd type="triangle" w="med" len="med"/>
          </a:ln>
        </p:spPr>
      </p:cxnSp>
      <p:cxnSp>
        <p:nvCxnSpPr>
          <p:cNvPr id="117" name="Google Shape;117;p6"/>
          <p:cNvCxnSpPr>
            <a:endCxn id="110" idx="0"/>
          </p:cNvCxnSpPr>
          <p:nvPr/>
        </p:nvCxnSpPr>
        <p:spPr>
          <a:xfrm rot="10800000">
            <a:off x="2323187" y="3771599"/>
            <a:ext cx="6327900" cy="27000"/>
          </a:xfrm>
          <a:prstGeom prst="straightConnector1">
            <a:avLst/>
          </a:prstGeom>
          <a:noFill/>
          <a:ln w="19050" cap="flat" cmpd="sng">
            <a:solidFill>
              <a:schemeClr val="dk2"/>
            </a:solidFill>
            <a:prstDash val="dot"/>
            <a:round/>
            <a:headEnd type="none" w="med" len="med"/>
            <a:tailEnd type="triangle" w="med" len="med"/>
          </a:ln>
        </p:spPr>
      </p:cxnSp>
      <p:sp>
        <p:nvSpPr>
          <p:cNvPr id="118" name="Google Shape;118;p6"/>
          <p:cNvSpPr txBox="1"/>
          <p:nvPr/>
        </p:nvSpPr>
        <p:spPr>
          <a:xfrm>
            <a:off x="3736450" y="3211188"/>
            <a:ext cx="3384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2"/>
                </a:solidFill>
                <a:latin typeface="Open Sans"/>
                <a:ea typeface="Open Sans"/>
                <a:cs typeface="Open Sans"/>
                <a:sym typeface="Open Sans"/>
              </a:rPr>
              <a:t>real time QEC </a:t>
            </a:r>
            <a:r>
              <a:rPr lang="en-US" sz="2400">
                <a:solidFill>
                  <a:srgbClr val="FF0000"/>
                </a:solidFill>
                <a:latin typeface="Open Sans"/>
                <a:ea typeface="Open Sans"/>
                <a:cs typeface="Open Sans"/>
                <a:sym typeface="Open Sans"/>
              </a:rPr>
              <a:t>?</a:t>
            </a:r>
            <a:endParaRPr sz="2400">
              <a:solidFill>
                <a:srgbClr val="FF0000"/>
              </a:solidFill>
              <a:latin typeface="Open Sans"/>
              <a:ea typeface="Open Sans"/>
              <a:cs typeface="Open Sans"/>
              <a:sym typeface="Open Sans"/>
            </a:endParaRPr>
          </a:p>
        </p:txBody>
      </p:sp>
      <p:pic>
        <p:nvPicPr>
          <p:cNvPr id="2" name="Picture 1">
            <a:extLst>
              <a:ext uri="{FF2B5EF4-FFF2-40B4-BE49-F238E27FC236}">
                <a16:creationId xmlns:a16="http://schemas.microsoft.com/office/drawing/2014/main" id="{88813371-B00B-1BC1-458A-02D16D759E28}"/>
              </a:ext>
            </a:extLst>
          </p:cNvPr>
          <p:cNvPicPr>
            <a:picLocks noChangeAspect="1"/>
          </p:cNvPicPr>
          <p:nvPr/>
        </p:nvPicPr>
        <p:blipFill>
          <a:blip r:embed="rId7"/>
          <a:stretch>
            <a:fillRect/>
          </a:stretch>
        </p:blipFill>
        <p:spPr>
          <a:xfrm>
            <a:off x="7896756" y="4053517"/>
            <a:ext cx="3148979" cy="1386644"/>
          </a:xfrm>
          <a:prstGeom prst="rect">
            <a:avLst/>
          </a:prstGeom>
        </p:spPr>
      </p:pic>
      <p:sp>
        <p:nvSpPr>
          <p:cNvPr id="120"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21"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22"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57 / 71</a:t>
            </a:r>
          </a:p>
        </p:txBody>
      </p:sp>
      <p:sp>
        <p:nvSpPr>
          <p:cNvPr id="3" name="s6-text-02">
            <a:extLst>
              <a:ext uri="{FF2B5EF4-FFF2-40B4-BE49-F238E27FC236}">
                <a16:creationId xmlns:a16="http://schemas.microsoft.com/office/drawing/2014/main" id="{8B433129-30C5-AB83-D8F7-F29142E4F0EF}"/>
              </a:ext>
            </a:extLst>
          </p:cNvPr>
          <p:cNvSpPr txBox="1"/>
          <p:nvPr/>
        </p:nvSpPr>
        <p:spPr>
          <a:xfrm>
            <a:off x="533400" y="292672"/>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1"/>
                                        <p:tgtEl>
                                          <p:spTgt spid="1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fade">
                                      <p:cBhvr>
                                        <p:cTn id="12" dur="1000"/>
                                        <p:tgtEl>
                                          <p:spTgt spid="10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0"/>
                                        </p:tgtEl>
                                        <p:attrNameLst>
                                          <p:attrName>style.visibility</p:attrName>
                                        </p:attrNameLst>
                                      </p:cBhvr>
                                      <p:to>
                                        <p:strVal val="visible"/>
                                      </p:to>
                                    </p:set>
                                    <p:animEffect transition="in" filter="fade">
                                      <p:cBhvr>
                                        <p:cTn id="17" dur="1000"/>
                                        <p:tgtEl>
                                          <p:spTgt spid="1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1"/>
                                        </p:tgtEl>
                                        <p:attrNameLst>
                                          <p:attrName>style.visibility</p:attrName>
                                        </p:attrNameLst>
                                      </p:cBhvr>
                                      <p:to>
                                        <p:strVal val="visible"/>
                                      </p:to>
                                    </p:set>
                                    <p:animEffect transition="in" filter="fade">
                                      <p:cBhvr>
                                        <p:cTn id="22" dur="1000"/>
                                        <p:tgtEl>
                                          <p:spTgt spid="111"/>
                                        </p:tgtEl>
                                      </p:cBhvr>
                                    </p:animEffect>
                                  </p:childTnLst>
                                </p:cTn>
                              </p:par>
                              <p:par>
                                <p:cTn id="23" presetID="10" presetClass="entr" presetSubtype="0" fill="hold" nodeType="with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fade">
                                      <p:cBhvr>
                                        <p:cTn id="25" dur="1000"/>
                                        <p:tgtEl>
                                          <p:spTgt spid="112"/>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17"/>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1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13"/>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14"/>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15"/>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17"/>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6" name="Google Shape;126;g3f774970a8e_0_3"/>
          <p:cNvSpPr/>
          <p:nvPr/>
        </p:nvSpPr>
        <p:spPr>
          <a:xfrm>
            <a:off x="536435" y="6473952"/>
            <a:ext cx="11070000" cy="14700"/>
          </a:xfrm>
          <a:prstGeom prst="rect">
            <a:avLst/>
          </a:prstGeom>
          <a:solidFill>
            <a:srgbClr val="B1B3B3"/>
          </a:solidFill>
          <a:ln>
            <a:noFill/>
          </a:ln>
          <a:effectLst>
            <a:outerShdw blurRad="53332" dist="30666" dir="5400000" rotWithShape="0">
              <a:srgbClr val="000000">
                <a:alpha val="34900"/>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chemeClr val="lt1"/>
              </a:solidFill>
              <a:latin typeface="Arial"/>
              <a:ea typeface="Arial"/>
              <a:cs typeface="Arial"/>
              <a:sym typeface="Arial"/>
            </a:endParaRPr>
          </a:p>
        </p:txBody>
      </p:sp>
      <p:sp>
        <p:nvSpPr>
          <p:cNvPr id="129" name="Google Shape;129;g3f774970a8e_0_3"/>
          <p:cNvSpPr txBox="1"/>
          <p:nvPr/>
        </p:nvSpPr>
        <p:spPr>
          <a:xfrm>
            <a:off x="926459" y="1189716"/>
            <a:ext cx="3462300" cy="244200"/>
          </a:xfrm>
          <a:prstGeom prst="rect">
            <a:avLst/>
          </a:prstGeom>
          <a:noFill/>
          <a:ln>
            <a:noFill/>
          </a:ln>
        </p:spPr>
        <p:txBody>
          <a:bodyPr spcFirstLastPara="1" wrap="square" lIns="24375" tIns="24375" rIns="24375" bIns="24375" anchor="t" anchorCtr="0">
            <a:spAutoFit/>
          </a:bodyPr>
          <a:lstStyle/>
          <a:p>
            <a:pPr marL="0" marR="0" lvl="0" indent="0" algn="ctr" rtl="0">
              <a:lnSpc>
                <a:spcPct val="100000"/>
              </a:lnSpc>
              <a:spcBef>
                <a:spcPts val="0"/>
              </a:spcBef>
              <a:spcAft>
                <a:spcPts val="0"/>
              </a:spcAft>
              <a:buClr>
                <a:srgbClr val="000000"/>
              </a:buClr>
              <a:buSzPts val="1267"/>
              <a:buFont typeface="Arial"/>
              <a:buNone/>
            </a:pPr>
            <a:r>
              <a:rPr lang="en-US" sz="1267" b="0" i="0" u="none" strike="noStrike" cap="none">
                <a:solidFill>
                  <a:srgbClr val="63666A"/>
                </a:solidFill>
                <a:latin typeface="Arial"/>
                <a:ea typeface="Arial"/>
                <a:cs typeface="Arial"/>
                <a:sym typeface="Arial"/>
              </a:rPr>
              <a:t>Example: 4.8.8 [[7, 1, 3]] color code (steane)</a:t>
            </a:r>
            <a:endParaRPr sz="1267" b="0" i="0" u="none" strike="noStrike" cap="none">
              <a:solidFill>
                <a:srgbClr val="63666A"/>
              </a:solidFill>
              <a:latin typeface="Arial"/>
              <a:ea typeface="Arial"/>
              <a:cs typeface="Arial"/>
              <a:sym typeface="Arial"/>
            </a:endParaRPr>
          </a:p>
        </p:txBody>
      </p:sp>
      <p:pic>
        <p:nvPicPr>
          <p:cNvPr id="130" name="Google Shape;130;g3f774970a8e_0_3"/>
          <p:cNvPicPr preferRelativeResize="0"/>
          <p:nvPr/>
        </p:nvPicPr>
        <p:blipFill rotWithShape="1">
          <a:blip r:embed="rId3">
            <a:alphaModFix/>
          </a:blip>
          <a:srcRect t="8215" r="3828"/>
          <a:stretch/>
        </p:blipFill>
        <p:spPr>
          <a:xfrm>
            <a:off x="1819150" y="3395525"/>
            <a:ext cx="2121200" cy="1768075"/>
          </a:xfrm>
          <a:prstGeom prst="rect">
            <a:avLst/>
          </a:prstGeom>
          <a:noFill/>
          <a:ln>
            <a:noFill/>
          </a:ln>
        </p:spPr>
      </p:pic>
      <p:pic>
        <p:nvPicPr>
          <p:cNvPr id="131" name="Google Shape;131;g3f774970a8e_0_3"/>
          <p:cNvPicPr preferRelativeResize="0"/>
          <p:nvPr/>
        </p:nvPicPr>
        <p:blipFill rotWithShape="1">
          <a:blip r:embed="rId4">
            <a:alphaModFix/>
          </a:blip>
          <a:srcRect/>
          <a:stretch/>
        </p:blipFill>
        <p:spPr>
          <a:xfrm>
            <a:off x="8485539" y="3532717"/>
            <a:ext cx="3589778" cy="948243"/>
          </a:xfrm>
          <a:prstGeom prst="rect">
            <a:avLst/>
          </a:prstGeom>
          <a:noFill/>
          <a:ln>
            <a:noFill/>
          </a:ln>
        </p:spPr>
      </p:pic>
      <p:pic>
        <p:nvPicPr>
          <p:cNvPr id="132" name="Google Shape;132;g3f774970a8e_0_3"/>
          <p:cNvPicPr preferRelativeResize="0"/>
          <p:nvPr/>
        </p:nvPicPr>
        <p:blipFill rotWithShape="1">
          <a:blip r:embed="rId5">
            <a:alphaModFix/>
          </a:blip>
          <a:srcRect l="4653"/>
          <a:stretch/>
        </p:blipFill>
        <p:spPr>
          <a:xfrm>
            <a:off x="1532425" y="1623475"/>
            <a:ext cx="2692525" cy="1843475"/>
          </a:xfrm>
          <a:prstGeom prst="rect">
            <a:avLst/>
          </a:prstGeom>
          <a:noFill/>
          <a:ln>
            <a:noFill/>
          </a:ln>
        </p:spPr>
      </p:pic>
      <p:pic>
        <p:nvPicPr>
          <p:cNvPr id="133" name="Google Shape;133;g3f774970a8e_0_3"/>
          <p:cNvPicPr preferRelativeResize="0"/>
          <p:nvPr/>
        </p:nvPicPr>
        <p:blipFill rotWithShape="1">
          <a:blip r:embed="rId6">
            <a:alphaModFix/>
          </a:blip>
          <a:srcRect/>
          <a:stretch/>
        </p:blipFill>
        <p:spPr>
          <a:xfrm>
            <a:off x="5111992" y="3840973"/>
            <a:ext cx="3298491" cy="423203"/>
          </a:xfrm>
          <a:prstGeom prst="rect">
            <a:avLst/>
          </a:prstGeom>
          <a:noFill/>
          <a:ln>
            <a:noFill/>
          </a:ln>
        </p:spPr>
      </p:pic>
      <p:pic>
        <p:nvPicPr>
          <p:cNvPr id="134" name="Google Shape;134;g3f774970a8e_0_3"/>
          <p:cNvPicPr preferRelativeResize="0"/>
          <p:nvPr/>
        </p:nvPicPr>
        <p:blipFill rotWithShape="1">
          <a:blip r:embed="rId7">
            <a:alphaModFix/>
          </a:blip>
          <a:srcRect t="30915"/>
          <a:stretch/>
        </p:blipFill>
        <p:spPr>
          <a:xfrm>
            <a:off x="5235299" y="4770301"/>
            <a:ext cx="5601754" cy="365400"/>
          </a:xfrm>
          <a:prstGeom prst="rect">
            <a:avLst/>
          </a:prstGeom>
          <a:noFill/>
          <a:ln>
            <a:noFill/>
          </a:ln>
        </p:spPr>
      </p:pic>
      <p:sp>
        <p:nvSpPr>
          <p:cNvPr id="135" name="Google Shape;135;g3f774970a8e_0_3"/>
          <p:cNvSpPr txBox="1"/>
          <p:nvPr/>
        </p:nvSpPr>
        <p:spPr>
          <a:xfrm>
            <a:off x="5737579" y="3430604"/>
            <a:ext cx="2235900" cy="4104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Clr>
                <a:srgbClr val="000000"/>
              </a:buClr>
              <a:buSzPts val="1867"/>
              <a:buFont typeface="Arial"/>
              <a:buNone/>
            </a:pPr>
            <a:r>
              <a:rPr lang="en-US" sz="1867" b="0" i="0" u="none" strike="noStrike" cap="none">
                <a:solidFill>
                  <a:srgbClr val="000000"/>
                </a:solidFill>
                <a:latin typeface="Arial"/>
                <a:ea typeface="Arial"/>
                <a:cs typeface="Arial"/>
                <a:sym typeface="Arial"/>
              </a:rPr>
              <a:t>Readout bit strings</a:t>
            </a:r>
            <a:endParaRPr sz="1867" b="0" i="0" u="none" strike="noStrike" cap="none">
              <a:solidFill>
                <a:srgbClr val="000000"/>
              </a:solidFill>
              <a:latin typeface="Arial"/>
              <a:ea typeface="Arial"/>
              <a:cs typeface="Arial"/>
              <a:sym typeface="Arial"/>
            </a:endParaRPr>
          </a:p>
        </p:txBody>
      </p:sp>
      <p:sp>
        <p:nvSpPr>
          <p:cNvPr id="136" name="Google Shape;136;g3f774970a8e_0_3"/>
          <p:cNvSpPr txBox="1"/>
          <p:nvPr/>
        </p:nvSpPr>
        <p:spPr>
          <a:xfrm>
            <a:off x="6090207" y="4316347"/>
            <a:ext cx="1652400" cy="4104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Clr>
                <a:srgbClr val="000000"/>
              </a:buClr>
              <a:buSzPts val="1867"/>
              <a:buFont typeface="Arial"/>
              <a:buNone/>
            </a:pPr>
            <a:r>
              <a:rPr lang="en-US" sz="1867" b="0" i="0" u="none" strike="noStrike" cap="none">
                <a:solidFill>
                  <a:srgbClr val="000000"/>
                </a:solidFill>
                <a:latin typeface="Arial"/>
                <a:ea typeface="Arial"/>
                <a:cs typeface="Arial"/>
                <a:sym typeface="Arial"/>
              </a:rPr>
              <a:t>Raw decoder</a:t>
            </a:r>
            <a:endParaRPr sz="1867" b="0" i="0" u="none" strike="noStrike" cap="none">
              <a:solidFill>
                <a:srgbClr val="000000"/>
              </a:solidFill>
              <a:latin typeface="Arial"/>
              <a:ea typeface="Arial"/>
              <a:cs typeface="Arial"/>
              <a:sym typeface="Arial"/>
            </a:endParaRPr>
          </a:p>
        </p:txBody>
      </p:sp>
      <p:pic>
        <p:nvPicPr>
          <p:cNvPr id="137" name="Google Shape;137;g3f774970a8e_0_3"/>
          <p:cNvPicPr preferRelativeResize="0"/>
          <p:nvPr/>
        </p:nvPicPr>
        <p:blipFill rotWithShape="1">
          <a:blip r:embed="rId8">
            <a:alphaModFix/>
          </a:blip>
          <a:srcRect b="3400"/>
          <a:stretch/>
        </p:blipFill>
        <p:spPr>
          <a:xfrm>
            <a:off x="5797038" y="1143788"/>
            <a:ext cx="4478252" cy="2173100"/>
          </a:xfrm>
          <a:prstGeom prst="rect">
            <a:avLst/>
          </a:prstGeom>
          <a:noFill/>
          <a:ln>
            <a:noFill/>
          </a:ln>
        </p:spPr>
      </p:pic>
      <p:graphicFrame>
        <p:nvGraphicFramePr>
          <p:cNvPr id="138" name="Google Shape;138;g3f774970a8e_0_3"/>
          <p:cNvGraphicFramePr/>
          <p:nvPr/>
        </p:nvGraphicFramePr>
        <p:xfrm>
          <a:off x="6249373" y="5425083"/>
          <a:ext cx="4135550" cy="768090"/>
        </p:xfrm>
        <a:graphic>
          <a:graphicData uri="http://schemas.openxmlformats.org/drawingml/2006/table">
            <a:tbl>
              <a:tblPr firstRow="1" bandRow="1">
                <a:noFill/>
              </a:tblPr>
              <a:tblGrid>
                <a:gridCol w="909800">
                  <a:extLst>
                    <a:ext uri="{9D8B030D-6E8A-4147-A177-3AD203B41FA5}">
                      <a16:colId xmlns:a16="http://schemas.microsoft.com/office/drawing/2014/main" val="20000"/>
                    </a:ext>
                  </a:extLst>
                </a:gridCol>
                <a:gridCol w="537625">
                  <a:extLst>
                    <a:ext uri="{9D8B030D-6E8A-4147-A177-3AD203B41FA5}">
                      <a16:colId xmlns:a16="http://schemas.microsoft.com/office/drawing/2014/main" val="20001"/>
                    </a:ext>
                  </a:extLst>
                </a:gridCol>
                <a:gridCol w="537625">
                  <a:extLst>
                    <a:ext uri="{9D8B030D-6E8A-4147-A177-3AD203B41FA5}">
                      <a16:colId xmlns:a16="http://schemas.microsoft.com/office/drawing/2014/main" val="20002"/>
                    </a:ext>
                  </a:extLst>
                </a:gridCol>
                <a:gridCol w="537625">
                  <a:extLst>
                    <a:ext uri="{9D8B030D-6E8A-4147-A177-3AD203B41FA5}">
                      <a16:colId xmlns:a16="http://schemas.microsoft.com/office/drawing/2014/main" val="20003"/>
                    </a:ext>
                  </a:extLst>
                </a:gridCol>
                <a:gridCol w="537625">
                  <a:extLst>
                    <a:ext uri="{9D8B030D-6E8A-4147-A177-3AD203B41FA5}">
                      <a16:colId xmlns:a16="http://schemas.microsoft.com/office/drawing/2014/main" val="20004"/>
                    </a:ext>
                  </a:extLst>
                </a:gridCol>
                <a:gridCol w="537625">
                  <a:extLst>
                    <a:ext uri="{9D8B030D-6E8A-4147-A177-3AD203B41FA5}">
                      <a16:colId xmlns:a16="http://schemas.microsoft.com/office/drawing/2014/main" val="20005"/>
                    </a:ext>
                  </a:extLst>
                </a:gridCol>
                <a:gridCol w="537625">
                  <a:extLst>
                    <a:ext uri="{9D8B030D-6E8A-4147-A177-3AD203B41FA5}">
                      <a16:colId xmlns:a16="http://schemas.microsoft.com/office/drawing/2014/main" val="20006"/>
                    </a:ext>
                  </a:extLst>
                </a:gridCol>
              </a:tblGrid>
              <a:tr h="226025">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distance</a:t>
                      </a:r>
                      <a:endParaRPr sz="1867"/>
                    </a:p>
                  </a:txBody>
                  <a:tcPr marL="60975" marR="60975" marT="36575" marB="36575">
                    <a:solidFill>
                      <a:srgbClr val="00313C"/>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5</a:t>
                      </a:r>
                      <a:endParaRPr sz="1867"/>
                    </a:p>
                  </a:txBody>
                  <a:tcPr marL="60975" marR="60975" marT="36575" marB="36575">
                    <a:solidFill>
                      <a:srgbClr val="00313C"/>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7</a:t>
                      </a:r>
                      <a:endParaRPr sz="1867"/>
                    </a:p>
                  </a:txBody>
                  <a:tcPr marL="60975" marR="60975" marT="36575" marB="36575">
                    <a:solidFill>
                      <a:srgbClr val="00313C"/>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9</a:t>
                      </a:r>
                      <a:endParaRPr sz="1867"/>
                    </a:p>
                  </a:txBody>
                  <a:tcPr marL="60975" marR="60975" marT="36575" marB="36575">
                    <a:solidFill>
                      <a:srgbClr val="00313C"/>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11</a:t>
                      </a:r>
                      <a:endParaRPr sz="1867"/>
                    </a:p>
                  </a:txBody>
                  <a:tcPr marL="60975" marR="60975" marT="36575" marB="36575">
                    <a:solidFill>
                      <a:srgbClr val="00313C"/>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13</a:t>
                      </a:r>
                      <a:endParaRPr sz="1867"/>
                    </a:p>
                  </a:txBody>
                  <a:tcPr marL="60975" marR="60975" marT="36575" marB="36575">
                    <a:solidFill>
                      <a:srgbClr val="00313C"/>
                    </a:solidFill>
                  </a:tcPr>
                </a:tc>
                <a:tc>
                  <a:txBody>
                    <a:bodyPr/>
                    <a:lstStyle/>
                    <a:p>
                      <a:pPr marL="0" marR="0" lvl="0" indent="0" algn="ctr" rtl="0">
                        <a:lnSpc>
                          <a:spcPct val="100000"/>
                        </a:lnSpc>
                        <a:spcBef>
                          <a:spcPts val="0"/>
                        </a:spcBef>
                        <a:spcAft>
                          <a:spcPts val="0"/>
                        </a:spcAft>
                        <a:buNone/>
                      </a:pPr>
                      <a:r>
                        <a:rPr lang="en-US" sz="1200" b="1" u="none" strike="noStrike" cap="none">
                          <a:solidFill>
                            <a:srgbClr val="FFFFFF"/>
                          </a:solidFill>
                          <a:latin typeface="Arial"/>
                          <a:ea typeface="Arial"/>
                          <a:cs typeface="Arial"/>
                          <a:sym typeface="Arial"/>
                        </a:rPr>
                        <a:t>15</a:t>
                      </a:r>
                      <a:endParaRPr sz="1867"/>
                    </a:p>
                  </a:txBody>
                  <a:tcPr marL="60975" marR="60975" marT="36575" marB="36575">
                    <a:solidFill>
                      <a:srgbClr val="00313C"/>
                    </a:solidFill>
                  </a:tcPr>
                </a:tc>
                <a:extLst>
                  <a:ext uri="{0D108BD9-81ED-4DB2-BD59-A6C34878D82A}">
                    <a16:rowId xmlns:a16="http://schemas.microsoft.com/office/drawing/2014/main" val="10000"/>
                  </a:ext>
                </a:extLst>
              </a:tr>
              <a:tr h="226025">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data qubits</a:t>
                      </a:r>
                      <a:endParaRPr sz="1867"/>
                    </a:p>
                  </a:txBody>
                  <a:tcPr marL="60975" marR="60975" marT="36575" marB="36575">
                    <a:solidFill>
                      <a:srgbClr val="FFFFFF"/>
                    </a:solidFill>
                  </a:tcPr>
                </a:tc>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17</a:t>
                      </a:r>
                      <a:endParaRPr sz="1867"/>
                    </a:p>
                  </a:txBody>
                  <a:tcPr marL="60975" marR="60975" marT="36575" marB="36575">
                    <a:solidFill>
                      <a:srgbClr val="FFFFFF"/>
                    </a:solidFill>
                  </a:tcPr>
                </a:tc>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31</a:t>
                      </a:r>
                      <a:endParaRPr sz="1867"/>
                    </a:p>
                  </a:txBody>
                  <a:tcPr marL="60975" marR="60975" marT="36575" marB="36575">
                    <a:solidFill>
                      <a:srgbClr val="FFFFFF"/>
                    </a:solidFill>
                  </a:tcPr>
                </a:tc>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49</a:t>
                      </a:r>
                      <a:endParaRPr sz="1867"/>
                    </a:p>
                  </a:txBody>
                  <a:tcPr marL="60975" marR="60975" marT="36575" marB="36575">
                    <a:solidFill>
                      <a:srgbClr val="FFFFFF"/>
                    </a:solidFill>
                  </a:tcPr>
                </a:tc>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71</a:t>
                      </a:r>
                      <a:endParaRPr sz="1867"/>
                    </a:p>
                  </a:txBody>
                  <a:tcPr marL="60975" marR="60975" marT="36575" marB="36575">
                    <a:solidFill>
                      <a:srgbClr val="FFFFFF"/>
                    </a:solidFill>
                  </a:tcPr>
                </a:tc>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97</a:t>
                      </a:r>
                      <a:endParaRPr sz="1867"/>
                    </a:p>
                  </a:txBody>
                  <a:tcPr marL="60975" marR="60975" marT="36575" marB="36575">
                    <a:solidFill>
                      <a:srgbClr val="FFFFFF"/>
                    </a:solidFill>
                  </a:tcPr>
                </a:tc>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127</a:t>
                      </a:r>
                      <a:endParaRPr sz="1867"/>
                    </a:p>
                  </a:txBody>
                  <a:tcPr marL="60975" marR="60975" marT="36575" marB="36575">
                    <a:solidFill>
                      <a:srgbClr val="FFFFFF"/>
                    </a:solidFill>
                  </a:tcPr>
                </a:tc>
                <a:extLst>
                  <a:ext uri="{0D108BD9-81ED-4DB2-BD59-A6C34878D82A}">
                    <a16:rowId xmlns:a16="http://schemas.microsoft.com/office/drawing/2014/main" val="10001"/>
                  </a:ext>
                </a:extLst>
              </a:tr>
              <a:tr h="226025">
                <a:tc>
                  <a:txBody>
                    <a:bodyPr/>
                    <a:lstStyle/>
                    <a:p>
                      <a:pPr marL="0" marR="0" lvl="0" indent="0" algn="ctr" rtl="0">
                        <a:lnSpc>
                          <a:spcPct val="100000"/>
                        </a:lnSpc>
                        <a:spcBef>
                          <a:spcPts val="0"/>
                        </a:spcBef>
                        <a:spcAft>
                          <a:spcPts val="0"/>
                        </a:spcAft>
                        <a:buNone/>
                      </a:pPr>
                      <a:r>
                        <a:rPr lang="en-US" sz="1200">
                          <a:solidFill>
                            <a:srgbClr val="1D262B"/>
                          </a:solidFill>
                        </a:rPr>
                        <a:t>num of corr</a:t>
                      </a:r>
                      <a:endParaRPr sz="1867"/>
                    </a:p>
                  </a:txBody>
                  <a:tcPr marL="60975" marR="60975" marT="36575" marB="36575">
                    <a:solidFill>
                      <a:srgbClr val="FFFFFF"/>
                    </a:solidFill>
                  </a:tcPr>
                </a:tc>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2</a:t>
                      </a:r>
                      <a:endParaRPr sz="1867"/>
                    </a:p>
                  </a:txBody>
                  <a:tcPr marL="60975" marR="60975" marT="36575" marB="36575">
                    <a:solidFill>
                      <a:srgbClr val="FFFFFF"/>
                    </a:solidFill>
                  </a:tcPr>
                </a:tc>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3</a:t>
                      </a:r>
                      <a:endParaRPr sz="1867"/>
                    </a:p>
                  </a:txBody>
                  <a:tcPr marL="60975" marR="60975" marT="36575" marB="36575">
                    <a:solidFill>
                      <a:srgbClr val="FFFFFF"/>
                    </a:solidFill>
                  </a:tcPr>
                </a:tc>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4</a:t>
                      </a:r>
                      <a:endParaRPr sz="1867"/>
                    </a:p>
                  </a:txBody>
                  <a:tcPr marL="60975" marR="60975" marT="36575" marB="36575">
                    <a:solidFill>
                      <a:srgbClr val="FFFFFF"/>
                    </a:solidFill>
                  </a:tcPr>
                </a:tc>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5</a:t>
                      </a:r>
                      <a:endParaRPr sz="1867"/>
                    </a:p>
                  </a:txBody>
                  <a:tcPr marL="60975" marR="60975" marT="36575" marB="36575">
                    <a:solidFill>
                      <a:srgbClr val="FFFFFF"/>
                    </a:solidFill>
                  </a:tcPr>
                </a:tc>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6</a:t>
                      </a:r>
                      <a:endParaRPr sz="1867"/>
                    </a:p>
                  </a:txBody>
                  <a:tcPr marL="60975" marR="60975" marT="36575" marB="36575">
                    <a:solidFill>
                      <a:srgbClr val="FFFFFF"/>
                    </a:solidFill>
                  </a:tcPr>
                </a:tc>
                <a:tc>
                  <a:txBody>
                    <a:bodyPr/>
                    <a:lstStyle/>
                    <a:p>
                      <a:pPr marL="0" marR="0" lvl="0" indent="0" algn="ctr" rtl="0">
                        <a:lnSpc>
                          <a:spcPct val="100000"/>
                        </a:lnSpc>
                        <a:spcBef>
                          <a:spcPts val="0"/>
                        </a:spcBef>
                        <a:spcAft>
                          <a:spcPts val="0"/>
                        </a:spcAft>
                        <a:buNone/>
                      </a:pPr>
                      <a:r>
                        <a:rPr lang="en-US" sz="1200" b="0" u="none" strike="noStrike" cap="none">
                          <a:solidFill>
                            <a:srgbClr val="1D262B"/>
                          </a:solidFill>
                          <a:latin typeface="Arial"/>
                          <a:ea typeface="Arial"/>
                          <a:cs typeface="Arial"/>
                          <a:sym typeface="Arial"/>
                        </a:rPr>
                        <a:t>7</a:t>
                      </a:r>
                      <a:endParaRPr sz="1867"/>
                    </a:p>
                  </a:txBody>
                  <a:tcPr marL="60975" marR="60975" marT="36575" marB="36575">
                    <a:solidFill>
                      <a:srgbClr val="FFFFFF"/>
                    </a:solidFill>
                  </a:tcPr>
                </a:tc>
                <a:extLst>
                  <a:ext uri="{0D108BD9-81ED-4DB2-BD59-A6C34878D82A}">
                    <a16:rowId xmlns:a16="http://schemas.microsoft.com/office/drawing/2014/main" val="10002"/>
                  </a:ext>
                </a:extLst>
              </a:tr>
            </a:tbl>
          </a:graphicData>
        </a:graphic>
      </p:graphicFrame>
      <p:pic>
        <p:nvPicPr>
          <p:cNvPr id="139" name="Google Shape;139;g3f774970a8e_0_3"/>
          <p:cNvPicPr preferRelativeResize="0"/>
          <p:nvPr/>
        </p:nvPicPr>
        <p:blipFill rotWithShape="1">
          <a:blip r:embed="rId9">
            <a:alphaModFix/>
          </a:blip>
          <a:srcRect b="2865"/>
          <a:stretch/>
        </p:blipFill>
        <p:spPr>
          <a:xfrm>
            <a:off x="1660550" y="5378875"/>
            <a:ext cx="2438401" cy="833300"/>
          </a:xfrm>
          <a:prstGeom prst="rect">
            <a:avLst/>
          </a:prstGeom>
          <a:noFill/>
          <a:ln>
            <a:noFill/>
          </a:ln>
        </p:spPr>
      </p:pic>
      <p:sp>
        <p:nvSpPr>
          <p:cNvPr id="141"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42"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43"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58 / 71</a:t>
            </a:r>
          </a:p>
        </p:txBody>
      </p:sp>
      <p:sp>
        <p:nvSpPr>
          <p:cNvPr id="2" name="s6-text-02">
            <a:extLst>
              <a:ext uri="{FF2B5EF4-FFF2-40B4-BE49-F238E27FC236}">
                <a16:creationId xmlns:a16="http://schemas.microsoft.com/office/drawing/2014/main" id="{F0812FA6-39C7-9AF7-9D73-2718EC7F89A5}"/>
              </a:ext>
            </a:extLst>
          </p:cNvPr>
          <p:cNvSpPr txBox="1"/>
          <p:nvPr/>
        </p:nvSpPr>
        <p:spPr>
          <a:xfrm>
            <a:off x="533400" y="292672"/>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sp>
        <p:nvSpPr>
          <p:cNvPr id="4" name="TextBox 3">
            <a:extLst>
              <a:ext uri="{FF2B5EF4-FFF2-40B4-BE49-F238E27FC236}">
                <a16:creationId xmlns:a16="http://schemas.microsoft.com/office/drawing/2014/main" id="{B683ACC7-E1A2-639A-914A-E9E80A7E226D}"/>
              </a:ext>
            </a:extLst>
          </p:cNvPr>
          <p:cNvSpPr txBox="1"/>
          <p:nvPr/>
        </p:nvSpPr>
        <p:spPr>
          <a:xfrm>
            <a:off x="3435178" y="537928"/>
            <a:ext cx="6096000" cy="400110"/>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3333"/>
              <a:buFont typeface="Arial"/>
              <a:buNone/>
            </a:pPr>
            <a:r>
              <a:rPr lang="en-US" sz="2000" b="1" i="0" u="none" strike="noStrike" cap="none" dirty="0">
                <a:solidFill>
                  <a:srgbClr val="00313C"/>
                </a:solidFill>
                <a:latin typeface="Arial"/>
                <a:ea typeface="Arial"/>
                <a:cs typeface="Arial"/>
                <a:sym typeface="Arial"/>
              </a:rPr>
              <a:t>Encoder-&gt; Stabilizer -&gt; Decoder</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5" name="Google Shape;145;p3"/>
          <p:cNvSpPr txBox="1"/>
          <p:nvPr/>
        </p:nvSpPr>
        <p:spPr>
          <a:xfrm>
            <a:off x="3254182" y="389861"/>
            <a:ext cx="10509300" cy="357003"/>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2000" b="1" i="0" u="none" strike="noStrike" cap="none" dirty="0">
                <a:solidFill>
                  <a:srgbClr val="00313C"/>
                </a:solidFill>
                <a:latin typeface="Arial"/>
                <a:ea typeface="Arial"/>
                <a:cs typeface="Arial"/>
                <a:sym typeface="Arial"/>
              </a:rPr>
              <a:t>Randomized </a:t>
            </a:r>
            <a:r>
              <a:rPr lang="en-US" sz="2000" b="1" dirty="0">
                <a:solidFill>
                  <a:srgbClr val="00313C"/>
                </a:solidFill>
              </a:rPr>
              <a:t>B</a:t>
            </a:r>
            <a:r>
              <a:rPr lang="en-US" sz="2000" b="1" i="0" u="none" strike="noStrike" cap="none" dirty="0">
                <a:solidFill>
                  <a:srgbClr val="00313C"/>
                </a:solidFill>
                <a:latin typeface="Arial"/>
                <a:ea typeface="Arial"/>
                <a:cs typeface="Arial"/>
                <a:sym typeface="Arial"/>
              </a:rPr>
              <a:t>enchmarking (RB) estimates fidelity</a:t>
            </a:r>
            <a:endParaRPr sz="1600" dirty="0"/>
          </a:p>
        </p:txBody>
      </p:sp>
      <p:sp>
        <p:nvSpPr>
          <p:cNvPr id="146" name="Google Shape;146;p3"/>
          <p:cNvSpPr txBox="1"/>
          <p:nvPr/>
        </p:nvSpPr>
        <p:spPr>
          <a:xfrm>
            <a:off x="560818" y="950976"/>
            <a:ext cx="10606800" cy="2853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533" b="0" i="0" u="none" strike="noStrike" cap="none">
                <a:solidFill>
                  <a:srgbClr val="63666A"/>
                </a:solidFill>
                <a:latin typeface="Arial"/>
                <a:ea typeface="Arial"/>
                <a:cs typeface="Arial"/>
                <a:sym typeface="Arial"/>
              </a:rPr>
              <a:t>A random Clifford </a:t>
            </a:r>
            <a:r>
              <a:rPr lang="en-US" sz="1533">
                <a:solidFill>
                  <a:srgbClr val="63666A"/>
                </a:solidFill>
              </a:rPr>
              <a:t>group</a:t>
            </a:r>
            <a:r>
              <a:rPr lang="en-US" sz="1533" b="0" i="0" u="none" strike="noStrike" cap="none">
                <a:solidFill>
                  <a:srgbClr val="63666A"/>
                </a:solidFill>
                <a:latin typeface="Arial"/>
                <a:ea typeface="Arial"/>
                <a:cs typeface="Arial"/>
                <a:sym typeface="Arial"/>
              </a:rPr>
              <a:t> followed by its exact inverse has a known ideal answer.</a:t>
            </a:r>
            <a:endParaRPr sz="1867"/>
          </a:p>
        </p:txBody>
      </p:sp>
      <p:sp>
        <p:nvSpPr>
          <p:cNvPr id="148" name="Google Shape;148;p3"/>
          <p:cNvSpPr/>
          <p:nvPr/>
        </p:nvSpPr>
        <p:spPr>
          <a:xfrm>
            <a:off x="536435" y="6473952"/>
            <a:ext cx="11070000" cy="14700"/>
          </a:xfrm>
          <a:prstGeom prst="rect">
            <a:avLst/>
          </a:prstGeom>
          <a:solidFill>
            <a:srgbClr val="B1B3B3"/>
          </a:solidFill>
          <a:ln>
            <a:noFill/>
          </a:ln>
          <a:effectLst>
            <a:outerShdw blurRad="53332" dist="30666" dir="5400000" rotWithShape="0">
              <a:srgbClr val="000000">
                <a:alpha val="34902"/>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pic>
        <p:nvPicPr>
          <p:cNvPr id="151" name="Google Shape;151;p3" descr="fig2a_physical_rb.png"/>
          <p:cNvPicPr preferRelativeResize="0"/>
          <p:nvPr/>
        </p:nvPicPr>
        <p:blipFill rotWithShape="1">
          <a:blip r:embed="rId3">
            <a:alphaModFix/>
          </a:blip>
          <a:srcRect t="29489"/>
          <a:stretch/>
        </p:blipFill>
        <p:spPr>
          <a:xfrm>
            <a:off x="755885" y="1629265"/>
            <a:ext cx="7217487" cy="1735727"/>
          </a:xfrm>
          <a:prstGeom prst="rect">
            <a:avLst/>
          </a:prstGeom>
          <a:noFill/>
          <a:ln>
            <a:noFill/>
          </a:ln>
        </p:spPr>
      </p:pic>
      <p:sp>
        <p:nvSpPr>
          <p:cNvPr id="152" name="Google Shape;152;p3"/>
          <p:cNvSpPr/>
          <p:nvPr/>
        </p:nvSpPr>
        <p:spPr>
          <a:xfrm>
            <a:off x="8192822" y="1609344"/>
            <a:ext cx="36600" cy="2706600"/>
          </a:xfrm>
          <a:prstGeom prst="rect">
            <a:avLst/>
          </a:prstGeom>
          <a:solidFill>
            <a:srgbClr val="B1B3B3"/>
          </a:solidFill>
          <a:ln>
            <a:noFill/>
          </a:ln>
          <a:effectLst>
            <a:outerShdw blurRad="53332" dist="30666" dir="5400000" rotWithShape="0">
              <a:srgbClr val="000000">
                <a:alpha val="34902"/>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153" name="Google Shape;153;p3"/>
          <p:cNvSpPr txBox="1"/>
          <p:nvPr/>
        </p:nvSpPr>
        <p:spPr>
          <a:xfrm>
            <a:off x="8234789" y="1752973"/>
            <a:ext cx="3803700" cy="367200"/>
          </a:xfrm>
          <a:prstGeom prst="rect">
            <a:avLst/>
          </a:prstGeom>
          <a:noFill/>
          <a:ln>
            <a:noFill/>
          </a:ln>
        </p:spPr>
        <p:txBody>
          <a:bodyPr spcFirstLastPara="1" wrap="square" lIns="24375" tIns="24375" rIns="24375" bIns="24375" anchor="t" anchorCtr="0">
            <a:spAutoFit/>
          </a:bodyPr>
          <a:lstStyle/>
          <a:p>
            <a:pPr marL="0" marR="0" lvl="0" indent="0" algn="ctr" rtl="0">
              <a:lnSpc>
                <a:spcPct val="100000"/>
              </a:lnSpc>
              <a:spcBef>
                <a:spcPts val="0"/>
              </a:spcBef>
              <a:spcAft>
                <a:spcPts val="0"/>
              </a:spcAft>
              <a:buNone/>
            </a:pPr>
            <a:r>
              <a:rPr lang="en-US" sz="2067" b="1">
                <a:solidFill>
                  <a:srgbClr val="00313C"/>
                </a:solidFill>
              </a:rPr>
              <a:t>|</a:t>
            </a:r>
            <a:r>
              <a:rPr lang="en-US" sz="2067" b="1" i="0" u="none" strike="noStrike" cap="none">
                <a:solidFill>
                  <a:srgbClr val="00313C"/>
                </a:solidFill>
                <a:latin typeface="Arial"/>
                <a:ea typeface="Arial"/>
                <a:cs typeface="Arial"/>
                <a:sym typeface="Arial"/>
              </a:rPr>
              <a:t>00</a:t>
            </a:r>
            <a:r>
              <a:rPr lang="en-US" sz="2067" b="1">
                <a:solidFill>
                  <a:srgbClr val="00313C"/>
                </a:solidFill>
              </a:rPr>
              <a:t>&gt;_L</a:t>
            </a:r>
            <a:endParaRPr sz="1867"/>
          </a:p>
        </p:txBody>
      </p:sp>
      <p:sp>
        <p:nvSpPr>
          <p:cNvPr id="154" name="Google Shape;154;p3"/>
          <p:cNvSpPr txBox="1"/>
          <p:nvPr/>
        </p:nvSpPr>
        <p:spPr>
          <a:xfrm>
            <a:off x="8198764" y="2426319"/>
            <a:ext cx="3730800" cy="880500"/>
          </a:xfrm>
          <a:prstGeom prst="rect">
            <a:avLst/>
          </a:prstGeom>
          <a:noFill/>
          <a:ln>
            <a:noFill/>
          </a:ln>
        </p:spPr>
        <p:txBody>
          <a:bodyPr spcFirstLastPara="1" wrap="square" lIns="24375" tIns="24375" rIns="24375" bIns="24375" anchor="t" anchorCtr="0">
            <a:spAutoFit/>
          </a:bodyPr>
          <a:lstStyle/>
          <a:p>
            <a:pPr marL="0" marR="0" lvl="0" indent="0" algn="ctr" rtl="0">
              <a:lnSpc>
                <a:spcPct val="100000"/>
              </a:lnSpc>
              <a:spcBef>
                <a:spcPts val="0"/>
              </a:spcBef>
              <a:spcAft>
                <a:spcPts val="0"/>
              </a:spcAft>
              <a:buNone/>
            </a:pPr>
            <a:r>
              <a:rPr lang="en-US" sz="1800" b="1" i="0" u="none" strike="noStrike" cap="none">
                <a:solidFill>
                  <a:srgbClr val="1D262B"/>
                </a:solidFill>
                <a:latin typeface="Arial"/>
                <a:ea typeface="Arial"/>
                <a:cs typeface="Arial"/>
                <a:sym typeface="Arial"/>
              </a:rPr>
              <a:t>logical error rate (LER)</a:t>
            </a:r>
            <a:br>
              <a:rPr lang="en-US" sz="1800" b="1" i="0" u="none" strike="noStrike" cap="none">
                <a:solidFill>
                  <a:srgbClr val="1D262B"/>
                </a:solidFill>
                <a:latin typeface="Arial"/>
                <a:ea typeface="Arial"/>
                <a:cs typeface="Arial"/>
                <a:sym typeface="Arial"/>
              </a:rPr>
            </a:br>
            <a:r>
              <a:rPr lang="en-US" sz="1800" b="1" i="0" u="none" strike="noStrike" cap="none">
                <a:solidFill>
                  <a:srgbClr val="1D262B"/>
                </a:solidFill>
                <a:latin typeface="Arial"/>
                <a:ea typeface="Arial"/>
                <a:cs typeface="Arial"/>
                <a:sym typeface="Arial"/>
              </a:rPr>
              <a:t>= 1 − F_L</a:t>
            </a:r>
            <a:endParaRPr sz="1800" b="1" i="0" u="none" strike="noStrike" cap="none">
              <a:solidFill>
                <a:srgbClr val="1D262B"/>
              </a:solidFill>
              <a:latin typeface="Arial"/>
              <a:ea typeface="Arial"/>
              <a:cs typeface="Arial"/>
              <a:sym typeface="Arial"/>
            </a:endParaRPr>
          </a:p>
          <a:p>
            <a:pPr marL="0" marR="0" lvl="0" indent="0" algn="ctr" rtl="0">
              <a:lnSpc>
                <a:spcPct val="100000"/>
              </a:lnSpc>
              <a:spcBef>
                <a:spcPts val="0"/>
              </a:spcBef>
              <a:spcAft>
                <a:spcPts val="0"/>
              </a:spcAft>
              <a:buNone/>
            </a:pPr>
            <a:r>
              <a:rPr lang="en-US" sz="1800" b="1">
                <a:solidFill>
                  <a:srgbClr val="1D262B"/>
                </a:solidFill>
              </a:rPr>
              <a:t>err: |01&gt;L, |10&gt;L, |11&gt;L</a:t>
            </a:r>
            <a:endParaRPr sz="1800" b="1">
              <a:solidFill>
                <a:srgbClr val="1D262B"/>
              </a:solidFill>
            </a:endParaRPr>
          </a:p>
        </p:txBody>
      </p:sp>
      <p:sp>
        <p:nvSpPr>
          <p:cNvPr id="155" name="Google Shape;155;p3"/>
          <p:cNvSpPr txBox="1"/>
          <p:nvPr/>
        </p:nvSpPr>
        <p:spPr>
          <a:xfrm>
            <a:off x="8692573" y="3532038"/>
            <a:ext cx="2743200" cy="471900"/>
          </a:xfrm>
          <a:prstGeom prst="rect">
            <a:avLst/>
          </a:prstGeom>
          <a:noFill/>
          <a:ln>
            <a:noFill/>
          </a:ln>
        </p:spPr>
        <p:txBody>
          <a:bodyPr spcFirstLastPara="1" wrap="square" lIns="24375" tIns="24375" rIns="24375" bIns="24375" anchor="t" anchorCtr="0">
            <a:spAutoFit/>
          </a:bodyPr>
          <a:lstStyle/>
          <a:p>
            <a:pPr marL="0" marR="0" lvl="0" indent="0" algn="ctr" rtl="0">
              <a:lnSpc>
                <a:spcPct val="100000"/>
              </a:lnSpc>
              <a:spcBef>
                <a:spcPts val="0"/>
              </a:spcBef>
              <a:spcAft>
                <a:spcPts val="0"/>
              </a:spcAft>
              <a:buNone/>
            </a:pPr>
            <a:r>
              <a:rPr lang="en-US" sz="1373" b="0" i="0" u="none" strike="noStrike" cap="none">
                <a:solidFill>
                  <a:srgbClr val="63666A"/>
                </a:solidFill>
                <a:latin typeface="Arial"/>
                <a:ea typeface="Arial"/>
                <a:cs typeface="Arial"/>
                <a:sym typeface="Arial"/>
              </a:rPr>
              <a:t>100 RB </a:t>
            </a:r>
            <a:r>
              <a:rPr lang="en-US" sz="1373" b="1" i="0" u="none" strike="noStrike" cap="none">
                <a:solidFill>
                  <a:srgbClr val="CC0000"/>
                </a:solidFill>
              </a:rPr>
              <a:t>sequences</a:t>
            </a:r>
            <a:r>
              <a:rPr lang="en-US" sz="1373" b="0" i="0" u="none" strike="noStrike" cap="none">
                <a:solidFill>
                  <a:srgbClr val="63666A"/>
                </a:solidFill>
                <a:latin typeface="Arial"/>
                <a:ea typeface="Arial"/>
                <a:cs typeface="Arial"/>
                <a:sym typeface="Arial"/>
              </a:rPr>
              <a:t> × 1,000 </a:t>
            </a:r>
            <a:r>
              <a:rPr lang="en-US" sz="1373" b="1" i="0" u="none" strike="noStrike" cap="none">
                <a:solidFill>
                  <a:srgbClr val="CC0000"/>
                </a:solidFill>
              </a:rPr>
              <a:t>shots</a:t>
            </a:r>
            <a:br>
              <a:rPr lang="en-US" sz="1373" b="0" i="0" u="none" strike="noStrike" cap="none">
                <a:solidFill>
                  <a:srgbClr val="63666A"/>
                </a:solidFill>
                <a:latin typeface="Arial"/>
                <a:ea typeface="Arial"/>
                <a:cs typeface="Arial"/>
                <a:sym typeface="Arial"/>
              </a:rPr>
            </a:br>
            <a:r>
              <a:rPr lang="en-US" sz="1373" b="0" i="0" u="none" strike="noStrike" cap="none">
                <a:solidFill>
                  <a:srgbClr val="63666A"/>
                </a:solidFill>
                <a:latin typeface="Arial"/>
                <a:ea typeface="Arial"/>
                <a:cs typeface="Arial"/>
                <a:sym typeface="Arial"/>
              </a:rPr>
              <a:t>= 100,000 shots per RB </a:t>
            </a:r>
            <a:endParaRPr sz="1867"/>
          </a:p>
        </p:txBody>
      </p:sp>
      <p:sp>
        <p:nvSpPr>
          <p:cNvPr id="156" name="Google Shape;156;p3"/>
          <p:cNvSpPr/>
          <p:nvPr/>
        </p:nvSpPr>
        <p:spPr>
          <a:xfrm>
            <a:off x="633968" y="4754880"/>
            <a:ext cx="10801800" cy="14700"/>
          </a:xfrm>
          <a:prstGeom prst="rect">
            <a:avLst/>
          </a:prstGeom>
          <a:solidFill>
            <a:srgbClr val="B1B3B3"/>
          </a:solidFill>
          <a:ln>
            <a:noFill/>
          </a:ln>
          <a:effectLst>
            <a:outerShdw blurRad="53332" dist="30666" dir="5400000" rotWithShape="0">
              <a:srgbClr val="000000">
                <a:alpha val="34902"/>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157" name="Google Shape;157;p3"/>
          <p:cNvSpPr txBox="1"/>
          <p:nvPr/>
        </p:nvSpPr>
        <p:spPr>
          <a:xfrm>
            <a:off x="2581990" y="1414272"/>
            <a:ext cx="6159600" cy="3387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https://arxiv.org/pdf/2408.12064</a:t>
            </a:r>
            <a:endParaRPr sz="1867"/>
          </a:p>
        </p:txBody>
      </p:sp>
      <p:sp>
        <p:nvSpPr>
          <p:cNvPr id="158" name="Google Shape;158;p3"/>
          <p:cNvSpPr txBox="1"/>
          <p:nvPr/>
        </p:nvSpPr>
        <p:spPr>
          <a:xfrm>
            <a:off x="633968" y="3638207"/>
            <a:ext cx="6159600" cy="10260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467" b="1" i="0" u="none" strike="noStrike" cap="none">
                <a:solidFill>
                  <a:srgbClr val="000000"/>
                </a:solidFill>
                <a:latin typeface="Arial"/>
                <a:ea typeface="Arial"/>
                <a:cs typeface="Arial"/>
                <a:sym typeface="Arial"/>
              </a:rPr>
              <a:t>One-qubit Clifford group:</a:t>
            </a:r>
            <a:r>
              <a:rPr lang="en-US" sz="1467" b="0" i="0" u="none" strike="noStrike" cap="none">
                <a:solidFill>
                  <a:srgbClr val="000000"/>
                </a:solidFill>
                <a:latin typeface="Arial"/>
                <a:ea typeface="Arial"/>
                <a:cs typeface="Arial"/>
                <a:sym typeface="Arial"/>
              </a:rPr>
              <a:t> 24 combinations</a:t>
            </a:r>
            <a:endParaRPr sz="1867"/>
          </a:p>
          <a:p>
            <a:pPr marL="0" marR="0" lvl="0" indent="0" algn="l" rtl="0">
              <a:lnSpc>
                <a:spcPct val="100000"/>
              </a:lnSpc>
              <a:spcBef>
                <a:spcPts val="0"/>
              </a:spcBef>
              <a:spcAft>
                <a:spcPts val="0"/>
              </a:spcAft>
              <a:buNone/>
            </a:pPr>
            <a:r>
              <a:rPr lang="en-US" sz="1467" b="1" i="0" u="none" strike="noStrike" cap="none">
                <a:solidFill>
                  <a:srgbClr val="000000"/>
                </a:solidFill>
                <a:latin typeface="Arial"/>
                <a:ea typeface="Arial"/>
                <a:cs typeface="Arial"/>
                <a:sym typeface="Arial"/>
              </a:rPr>
              <a:t>Two-qubit :</a:t>
            </a:r>
            <a:r>
              <a:rPr lang="en-US" sz="1467" b="0" i="0" u="none" strike="noStrike" cap="none">
                <a:solidFill>
                  <a:srgbClr val="000000"/>
                </a:solidFill>
                <a:latin typeface="Arial"/>
                <a:ea typeface="Arial"/>
                <a:cs typeface="Arial"/>
                <a:sym typeface="Arial"/>
              </a:rPr>
              <a:t> 11,520 combinations</a:t>
            </a:r>
            <a:endParaRPr sz="1467" b="0" i="0" u="none" strike="noStrike" cap="none">
              <a:solidFill>
                <a:srgbClr val="000000"/>
              </a:solidFill>
              <a:latin typeface="Arial"/>
              <a:ea typeface="Arial"/>
              <a:cs typeface="Arial"/>
              <a:sym typeface="Arial"/>
            </a:endParaRPr>
          </a:p>
          <a:p>
            <a:pPr marL="914400" marR="0" lvl="0" indent="457200" algn="l" rtl="0">
              <a:lnSpc>
                <a:spcPct val="100000"/>
              </a:lnSpc>
              <a:spcBef>
                <a:spcPts val="0"/>
              </a:spcBef>
              <a:spcAft>
                <a:spcPts val="0"/>
              </a:spcAft>
              <a:buNone/>
            </a:pPr>
            <a:r>
              <a:rPr lang="en-US" sz="1467"/>
              <a:t>DRBG</a:t>
            </a:r>
            <a:endParaRPr sz="1467"/>
          </a:p>
          <a:p>
            <a:pPr marL="0" marR="0" lvl="0" indent="0" algn="l" rtl="0">
              <a:lnSpc>
                <a:spcPct val="100000"/>
              </a:lnSpc>
              <a:spcBef>
                <a:spcPts val="0"/>
              </a:spcBef>
              <a:spcAft>
                <a:spcPts val="0"/>
              </a:spcAft>
              <a:buNone/>
            </a:pPr>
            <a:endParaRPr sz="1467"/>
          </a:p>
        </p:txBody>
      </p:sp>
      <p:pic>
        <p:nvPicPr>
          <p:cNvPr id="159" name="Google Shape;159;p3"/>
          <p:cNvPicPr preferRelativeResize="0"/>
          <p:nvPr/>
        </p:nvPicPr>
        <p:blipFill rotWithShape="1">
          <a:blip r:embed="rId4">
            <a:alphaModFix/>
          </a:blip>
          <a:srcRect/>
          <a:stretch/>
        </p:blipFill>
        <p:spPr>
          <a:xfrm>
            <a:off x="4546862" y="3236958"/>
            <a:ext cx="3579093" cy="1427246"/>
          </a:xfrm>
          <a:prstGeom prst="rect">
            <a:avLst/>
          </a:prstGeom>
          <a:noFill/>
          <a:ln>
            <a:noFill/>
          </a:ln>
        </p:spPr>
      </p:pic>
      <p:sp>
        <p:nvSpPr>
          <p:cNvPr id="160" name="Google Shape;160;p3"/>
          <p:cNvSpPr txBox="1"/>
          <p:nvPr/>
        </p:nvSpPr>
        <p:spPr>
          <a:xfrm>
            <a:off x="-11079356" y="3416542"/>
            <a:ext cx="4657200" cy="2646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400" b="1" i="0" u="none" strike="noStrike" cap="none">
                <a:solidFill>
                  <a:srgbClr val="007681"/>
                </a:solidFill>
                <a:latin typeface="Arial"/>
                <a:ea typeface="Arial"/>
                <a:cs typeface="Arial"/>
                <a:sym typeface="Arial"/>
              </a:rPr>
              <a:t>WHY 100 RANDOM RB SEQUENCES?</a:t>
            </a:r>
            <a:endParaRPr sz="1867"/>
          </a:p>
        </p:txBody>
      </p:sp>
      <p:sp>
        <p:nvSpPr>
          <p:cNvPr id="161" name="Google Shape;161;p3"/>
          <p:cNvSpPr txBox="1"/>
          <p:nvPr/>
        </p:nvSpPr>
        <p:spPr>
          <a:xfrm>
            <a:off x="-11079356" y="3794492"/>
            <a:ext cx="4706100" cy="7389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493" b="0" i="0" u="none" strike="noStrike" cap="none">
                <a:solidFill>
                  <a:srgbClr val="1D262B"/>
                </a:solidFill>
                <a:latin typeface="Arial"/>
                <a:ea typeface="Arial"/>
                <a:cs typeface="Arial"/>
                <a:sym typeface="Arial"/>
              </a:rPr>
              <a:t>They sample variation across random circuits. The 95% confidence interval is a Student-t interval over the 100 independent sequence error rates.</a:t>
            </a:r>
            <a:endParaRPr sz="1867"/>
          </a:p>
        </p:txBody>
      </p:sp>
      <p:sp>
        <p:nvSpPr>
          <p:cNvPr id="162" name="Google Shape;162;p3"/>
          <p:cNvSpPr/>
          <p:nvPr/>
        </p:nvSpPr>
        <p:spPr>
          <a:xfrm>
            <a:off x="-6007609" y="3367774"/>
            <a:ext cx="18300" cy="1097400"/>
          </a:xfrm>
          <a:prstGeom prst="rect">
            <a:avLst/>
          </a:prstGeom>
          <a:solidFill>
            <a:srgbClr val="B1B3B3"/>
          </a:solidFill>
          <a:ln>
            <a:noFill/>
          </a:ln>
          <a:effectLst>
            <a:outerShdw blurRad="53332" dist="30666" dir="5400000" rotWithShape="0">
              <a:srgbClr val="000000">
                <a:alpha val="34900"/>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163" name="Google Shape;163;p3"/>
          <p:cNvSpPr txBox="1"/>
          <p:nvPr/>
        </p:nvSpPr>
        <p:spPr>
          <a:xfrm>
            <a:off x="-5617474" y="3416542"/>
            <a:ext cx="4852200" cy="2646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400" b="1" i="0" u="none" strike="noStrike" cap="none">
                <a:solidFill>
                  <a:srgbClr val="007681"/>
                </a:solidFill>
                <a:latin typeface="Arial"/>
                <a:ea typeface="Arial"/>
                <a:cs typeface="Arial"/>
                <a:sym typeface="Arial"/>
              </a:rPr>
              <a:t>WHY 1,000 SHOTS PER SEQUENCE?</a:t>
            </a:r>
            <a:endParaRPr sz="1867"/>
          </a:p>
        </p:txBody>
      </p:sp>
      <p:sp>
        <p:nvSpPr>
          <p:cNvPr id="164" name="Google Shape;164;p3"/>
          <p:cNvSpPr txBox="1"/>
          <p:nvPr/>
        </p:nvSpPr>
        <p:spPr>
          <a:xfrm>
            <a:off x="-5617474" y="3794492"/>
            <a:ext cx="4852200" cy="5088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493" b="0" i="0" u="none" strike="noStrike" cap="none">
                <a:solidFill>
                  <a:srgbClr val="1D262B"/>
                </a:solidFill>
                <a:latin typeface="Arial"/>
                <a:ea typeface="Arial"/>
                <a:cs typeface="Arial"/>
                <a:sym typeface="Arial"/>
              </a:rPr>
              <a:t>They limit worst-case binomial shot-noise SE to 1.6% per sequence and 0.16% for the mean of 100 sequences.</a:t>
            </a:r>
            <a:endParaRPr sz="1867"/>
          </a:p>
        </p:txBody>
      </p:sp>
      <p:sp>
        <p:nvSpPr>
          <p:cNvPr id="165" name="Google Shape;165;p3"/>
          <p:cNvSpPr txBox="1"/>
          <p:nvPr/>
        </p:nvSpPr>
        <p:spPr>
          <a:xfrm>
            <a:off x="4004910" y="5112193"/>
            <a:ext cx="402300" cy="2442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267" b="1" i="0" u="none" strike="noStrike" cap="none">
                <a:solidFill>
                  <a:srgbClr val="007681"/>
                </a:solidFill>
                <a:latin typeface="Arial"/>
                <a:ea typeface="Arial"/>
                <a:cs typeface="Arial"/>
                <a:sym typeface="Arial"/>
              </a:rPr>
              <a:t>01</a:t>
            </a:r>
            <a:endParaRPr sz="1867"/>
          </a:p>
        </p:txBody>
      </p:sp>
      <p:sp>
        <p:nvSpPr>
          <p:cNvPr id="166" name="Google Shape;166;p3"/>
          <p:cNvSpPr txBox="1"/>
          <p:nvPr/>
        </p:nvSpPr>
        <p:spPr>
          <a:xfrm>
            <a:off x="4480387" y="5075617"/>
            <a:ext cx="1438500" cy="3159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733" b="1" i="0" u="none" strike="noStrike" cap="none">
                <a:solidFill>
                  <a:srgbClr val="00313C"/>
                </a:solidFill>
                <a:latin typeface="Arial"/>
                <a:ea typeface="Arial"/>
                <a:cs typeface="Arial"/>
                <a:sym typeface="Arial"/>
              </a:rPr>
              <a:t>Encode</a:t>
            </a:r>
            <a:endParaRPr sz="1867"/>
          </a:p>
        </p:txBody>
      </p:sp>
      <p:sp>
        <p:nvSpPr>
          <p:cNvPr id="167" name="Google Shape;167;p3"/>
          <p:cNvSpPr txBox="1"/>
          <p:nvPr/>
        </p:nvSpPr>
        <p:spPr>
          <a:xfrm>
            <a:off x="4480387" y="5514529"/>
            <a:ext cx="1536300" cy="2607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373" b="0" i="0" u="none" strike="noStrike" cap="none">
                <a:solidFill>
                  <a:srgbClr val="63666A"/>
                </a:solidFill>
                <a:latin typeface="Arial"/>
                <a:ea typeface="Arial"/>
                <a:cs typeface="Arial"/>
                <a:sym typeface="Arial"/>
              </a:rPr>
              <a:t>two |0L⟩ blocks</a:t>
            </a:r>
            <a:endParaRPr sz="1867"/>
          </a:p>
        </p:txBody>
      </p:sp>
      <p:sp>
        <p:nvSpPr>
          <p:cNvPr id="168" name="Google Shape;168;p3"/>
          <p:cNvSpPr txBox="1"/>
          <p:nvPr/>
        </p:nvSpPr>
        <p:spPr>
          <a:xfrm>
            <a:off x="6175033" y="5112193"/>
            <a:ext cx="402300" cy="2442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267" b="1" i="0" u="none" strike="noStrike" cap="none">
                <a:solidFill>
                  <a:srgbClr val="007681"/>
                </a:solidFill>
                <a:latin typeface="Arial"/>
                <a:ea typeface="Arial"/>
                <a:cs typeface="Arial"/>
                <a:sym typeface="Arial"/>
              </a:rPr>
              <a:t>02</a:t>
            </a:r>
            <a:endParaRPr sz="1867"/>
          </a:p>
        </p:txBody>
      </p:sp>
      <p:sp>
        <p:nvSpPr>
          <p:cNvPr id="169" name="Google Shape;169;p3"/>
          <p:cNvSpPr txBox="1"/>
          <p:nvPr/>
        </p:nvSpPr>
        <p:spPr>
          <a:xfrm>
            <a:off x="6650509" y="5075617"/>
            <a:ext cx="1438500" cy="3159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733" b="1" i="0" u="none" strike="noStrike" cap="none">
                <a:solidFill>
                  <a:srgbClr val="00313C"/>
                </a:solidFill>
                <a:latin typeface="Arial"/>
                <a:ea typeface="Arial"/>
                <a:cs typeface="Arial"/>
                <a:sym typeface="Arial"/>
              </a:rPr>
              <a:t>Compute</a:t>
            </a:r>
            <a:endParaRPr sz="1867"/>
          </a:p>
        </p:txBody>
      </p:sp>
      <p:sp>
        <p:nvSpPr>
          <p:cNvPr id="170" name="Google Shape;170;p3"/>
          <p:cNvSpPr txBox="1"/>
          <p:nvPr/>
        </p:nvSpPr>
        <p:spPr>
          <a:xfrm>
            <a:off x="6650509" y="5514529"/>
            <a:ext cx="1536300" cy="2607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373" b="0" i="0" u="none" strike="noStrike" cap="none">
                <a:solidFill>
                  <a:srgbClr val="63666A"/>
                </a:solidFill>
                <a:latin typeface="Arial"/>
                <a:ea typeface="Arial"/>
                <a:cs typeface="Arial"/>
                <a:sym typeface="Arial"/>
              </a:rPr>
              <a:t>m random Cliffords</a:t>
            </a:r>
            <a:endParaRPr sz="1867"/>
          </a:p>
        </p:txBody>
      </p:sp>
      <p:sp>
        <p:nvSpPr>
          <p:cNvPr id="172"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73"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74"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59 / 71</a:t>
            </a:r>
          </a:p>
        </p:txBody>
      </p:sp>
      <p:sp>
        <p:nvSpPr>
          <p:cNvPr id="2" name="s6-text-02">
            <a:extLst>
              <a:ext uri="{FF2B5EF4-FFF2-40B4-BE49-F238E27FC236}">
                <a16:creationId xmlns:a16="http://schemas.microsoft.com/office/drawing/2014/main" id="{0C36C738-F764-93C8-9C42-B84B6AFE6234}"/>
              </a:ext>
            </a:extLst>
          </p:cNvPr>
          <p:cNvSpPr txBox="1"/>
          <p:nvPr/>
        </p:nvSpPr>
        <p:spPr>
          <a:xfrm>
            <a:off x="533400" y="292672"/>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7" name="Google Shape;177;p4"/>
          <p:cNvSpPr txBox="1"/>
          <p:nvPr/>
        </p:nvSpPr>
        <p:spPr>
          <a:xfrm>
            <a:off x="560818" y="950976"/>
            <a:ext cx="10606800" cy="2853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533" b="0" i="0" u="none" strike="noStrike" cap="none">
                <a:solidFill>
                  <a:srgbClr val="63666A"/>
                </a:solidFill>
                <a:latin typeface="Arial"/>
                <a:ea typeface="Arial"/>
                <a:cs typeface="Arial"/>
                <a:sym typeface="Arial"/>
              </a:rPr>
              <a:t>Two logical blocks run the same random workload with full X+Z QEC cycles inserted.</a:t>
            </a:r>
            <a:endParaRPr sz="1867"/>
          </a:p>
        </p:txBody>
      </p:sp>
      <p:sp>
        <p:nvSpPr>
          <p:cNvPr id="179" name="Google Shape;179;p4"/>
          <p:cNvSpPr/>
          <p:nvPr/>
        </p:nvSpPr>
        <p:spPr>
          <a:xfrm>
            <a:off x="536435" y="6473952"/>
            <a:ext cx="11070000" cy="14700"/>
          </a:xfrm>
          <a:prstGeom prst="rect">
            <a:avLst/>
          </a:prstGeom>
          <a:solidFill>
            <a:srgbClr val="B1B3B3"/>
          </a:solidFill>
          <a:ln>
            <a:noFill/>
          </a:ln>
          <a:effectLst>
            <a:outerShdw blurRad="53332" dist="30666" dir="5400000" rotWithShape="0">
              <a:srgbClr val="000000">
                <a:alpha val="34902"/>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pic>
        <p:nvPicPr>
          <p:cNvPr id="182" name="Google Shape;182;p4" descr="fig2b_logical_rb.png"/>
          <p:cNvPicPr preferRelativeResize="0"/>
          <p:nvPr/>
        </p:nvPicPr>
        <p:blipFill rotWithShape="1">
          <a:blip r:embed="rId3">
            <a:alphaModFix/>
          </a:blip>
          <a:srcRect t="18822"/>
          <a:stretch/>
        </p:blipFill>
        <p:spPr>
          <a:xfrm>
            <a:off x="281645" y="1840992"/>
            <a:ext cx="9081579" cy="2771245"/>
          </a:xfrm>
          <a:prstGeom prst="rect">
            <a:avLst/>
          </a:prstGeom>
          <a:noFill/>
          <a:ln>
            <a:noFill/>
          </a:ln>
        </p:spPr>
      </p:pic>
      <p:sp>
        <p:nvSpPr>
          <p:cNvPr id="183" name="Google Shape;183;p4"/>
          <p:cNvSpPr/>
          <p:nvPr/>
        </p:nvSpPr>
        <p:spPr>
          <a:xfrm>
            <a:off x="658352" y="4779264"/>
            <a:ext cx="10875000" cy="14700"/>
          </a:xfrm>
          <a:prstGeom prst="rect">
            <a:avLst/>
          </a:prstGeom>
          <a:solidFill>
            <a:srgbClr val="B1B3B3"/>
          </a:solidFill>
          <a:ln>
            <a:noFill/>
          </a:ln>
          <a:effectLst>
            <a:outerShdw blurRad="53332" dist="30666" dir="5400000" rotWithShape="0">
              <a:srgbClr val="000000">
                <a:alpha val="34902"/>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184" name="Google Shape;184;p4"/>
          <p:cNvSpPr txBox="1"/>
          <p:nvPr/>
        </p:nvSpPr>
        <p:spPr>
          <a:xfrm>
            <a:off x="4114955" y="5215130"/>
            <a:ext cx="402300" cy="2442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267" b="1" i="0" u="none" strike="noStrike" cap="none">
                <a:solidFill>
                  <a:srgbClr val="007681"/>
                </a:solidFill>
                <a:latin typeface="Arial"/>
                <a:ea typeface="Arial"/>
                <a:cs typeface="Arial"/>
                <a:sym typeface="Arial"/>
              </a:rPr>
              <a:t>03</a:t>
            </a:r>
            <a:endParaRPr sz="1867"/>
          </a:p>
        </p:txBody>
      </p:sp>
      <p:sp>
        <p:nvSpPr>
          <p:cNvPr id="185" name="Google Shape;185;p4"/>
          <p:cNvSpPr txBox="1"/>
          <p:nvPr/>
        </p:nvSpPr>
        <p:spPr>
          <a:xfrm>
            <a:off x="4590432" y="5178554"/>
            <a:ext cx="1438500" cy="3159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733" b="1" i="0" u="none" strike="noStrike" cap="none">
                <a:solidFill>
                  <a:srgbClr val="00313C"/>
                </a:solidFill>
                <a:latin typeface="Arial"/>
                <a:ea typeface="Arial"/>
                <a:cs typeface="Arial"/>
                <a:sym typeface="Arial"/>
              </a:rPr>
              <a:t>Correct</a:t>
            </a:r>
            <a:endParaRPr sz="1867"/>
          </a:p>
        </p:txBody>
      </p:sp>
      <p:sp>
        <p:nvSpPr>
          <p:cNvPr id="186" name="Google Shape;186;p4"/>
          <p:cNvSpPr txBox="1"/>
          <p:nvPr/>
        </p:nvSpPr>
        <p:spPr>
          <a:xfrm>
            <a:off x="4590432" y="5617466"/>
            <a:ext cx="1536300" cy="2607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373" b="0" i="0" u="none" strike="noStrike" cap="none">
                <a:solidFill>
                  <a:srgbClr val="63666A"/>
                </a:solidFill>
                <a:latin typeface="Arial"/>
                <a:ea typeface="Arial"/>
                <a:cs typeface="Arial"/>
                <a:sym typeface="Arial"/>
              </a:rPr>
              <a:t>R full QEC cycles</a:t>
            </a:r>
            <a:endParaRPr sz="1867"/>
          </a:p>
        </p:txBody>
      </p:sp>
      <p:sp>
        <p:nvSpPr>
          <p:cNvPr id="187" name="Google Shape;187;p4"/>
          <p:cNvSpPr txBox="1"/>
          <p:nvPr/>
        </p:nvSpPr>
        <p:spPr>
          <a:xfrm>
            <a:off x="6230501" y="5215130"/>
            <a:ext cx="402300" cy="2442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267" b="1" i="0" u="none" strike="noStrike" cap="none">
                <a:solidFill>
                  <a:srgbClr val="007681"/>
                </a:solidFill>
                <a:latin typeface="Arial"/>
                <a:ea typeface="Arial"/>
                <a:cs typeface="Arial"/>
                <a:sym typeface="Arial"/>
              </a:rPr>
              <a:t>0</a:t>
            </a:r>
            <a:r>
              <a:rPr lang="en-US" sz="1267" b="1">
                <a:solidFill>
                  <a:srgbClr val="007681"/>
                </a:solidFill>
              </a:rPr>
              <a:t>4</a:t>
            </a:r>
            <a:endParaRPr sz="1867"/>
          </a:p>
        </p:txBody>
      </p:sp>
      <p:sp>
        <p:nvSpPr>
          <p:cNvPr id="188" name="Google Shape;188;p4"/>
          <p:cNvSpPr txBox="1"/>
          <p:nvPr/>
        </p:nvSpPr>
        <p:spPr>
          <a:xfrm>
            <a:off x="6705977" y="5178554"/>
            <a:ext cx="1438500" cy="3159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733" b="1" i="0" u="none" strike="noStrike" cap="none">
                <a:solidFill>
                  <a:srgbClr val="00313C"/>
                </a:solidFill>
                <a:latin typeface="Arial"/>
                <a:ea typeface="Arial"/>
                <a:cs typeface="Arial"/>
                <a:sym typeface="Arial"/>
              </a:rPr>
              <a:t>Decode</a:t>
            </a:r>
            <a:endParaRPr sz="1867"/>
          </a:p>
        </p:txBody>
      </p:sp>
      <p:sp>
        <p:nvSpPr>
          <p:cNvPr id="189" name="Google Shape;189;p4"/>
          <p:cNvSpPr txBox="1"/>
          <p:nvPr/>
        </p:nvSpPr>
        <p:spPr>
          <a:xfrm>
            <a:off x="6705977" y="5617466"/>
            <a:ext cx="1536300" cy="4719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373" b="0" i="0" u="none" strike="noStrike" cap="none">
                <a:solidFill>
                  <a:srgbClr val="63666A"/>
                </a:solidFill>
                <a:latin typeface="Arial"/>
                <a:ea typeface="Arial"/>
                <a:cs typeface="Arial"/>
                <a:sym typeface="Arial"/>
              </a:rPr>
              <a:t>data + syndrome history</a:t>
            </a:r>
            <a:endParaRPr sz="1867"/>
          </a:p>
        </p:txBody>
      </p:sp>
      <p:sp>
        <p:nvSpPr>
          <p:cNvPr id="190" name="Google Shape;190;p4"/>
          <p:cNvSpPr txBox="1"/>
          <p:nvPr/>
        </p:nvSpPr>
        <p:spPr>
          <a:xfrm>
            <a:off x="1601797" y="1489503"/>
            <a:ext cx="5606400" cy="4104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867" b="0" i="0" u="none" strike="noStrike" cap="none">
                <a:solidFill>
                  <a:srgbClr val="000000"/>
                </a:solidFill>
                <a:latin typeface="Arial"/>
                <a:ea typeface="Arial"/>
                <a:cs typeface="Arial"/>
                <a:sym typeface="Arial"/>
              </a:rPr>
              <a:t>2 Logical 0L with QEC rounds = 2, RB rounds = 4  </a:t>
            </a:r>
            <a:endParaRPr sz="1867"/>
          </a:p>
        </p:txBody>
      </p:sp>
      <p:sp>
        <p:nvSpPr>
          <p:cNvPr id="191" name="Google Shape;191;p4"/>
          <p:cNvSpPr txBox="1"/>
          <p:nvPr/>
        </p:nvSpPr>
        <p:spPr>
          <a:xfrm>
            <a:off x="8323494" y="1291228"/>
            <a:ext cx="3374700" cy="9522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467" b="1" i="0" u="none" strike="noStrike" cap="none" dirty="0">
                <a:solidFill>
                  <a:srgbClr val="007681"/>
                </a:solidFill>
                <a:latin typeface="Arial"/>
                <a:ea typeface="Arial"/>
                <a:cs typeface="Arial"/>
                <a:sym typeface="Arial"/>
              </a:rPr>
              <a:t>In real RB, we choose 240 length because it has many divisors </a:t>
            </a:r>
            <a:r>
              <a:rPr lang="en-US" sz="1467" b="1" i="0" u="none" strike="noStrike" cap="none" dirty="0">
                <a:solidFill>
                  <a:srgbClr val="1D262B"/>
                </a:solidFill>
                <a:latin typeface="Arial"/>
                <a:ea typeface="Arial"/>
                <a:cs typeface="Arial"/>
                <a:sym typeface="Arial"/>
              </a:rPr>
              <a:t>2, 3, 4, 5, 6, 8, 10, 12, …</a:t>
            </a:r>
            <a:endParaRPr sz="1867" dirty="0"/>
          </a:p>
          <a:p>
            <a:pPr marL="0" marR="0" lvl="0" indent="0" algn="l" rtl="0">
              <a:lnSpc>
                <a:spcPct val="100000"/>
              </a:lnSpc>
              <a:spcBef>
                <a:spcPts val="0"/>
              </a:spcBef>
              <a:spcAft>
                <a:spcPts val="0"/>
              </a:spcAft>
              <a:buNone/>
            </a:pPr>
            <a:endParaRPr sz="1467" b="1" i="0" u="none" strike="noStrike" cap="none" dirty="0">
              <a:solidFill>
                <a:srgbClr val="007681"/>
              </a:solidFill>
              <a:latin typeface="Arial"/>
              <a:ea typeface="Arial"/>
              <a:cs typeface="Arial"/>
              <a:sym typeface="Arial"/>
            </a:endParaRPr>
          </a:p>
        </p:txBody>
      </p:sp>
      <p:sp>
        <p:nvSpPr>
          <p:cNvPr id="192" name="Google Shape;192;p4"/>
          <p:cNvSpPr txBox="1"/>
          <p:nvPr/>
        </p:nvSpPr>
        <p:spPr>
          <a:xfrm>
            <a:off x="9388666" y="2543672"/>
            <a:ext cx="2339700" cy="19539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547" b="0" i="0" u="none" strike="noStrike" cap="none">
                <a:solidFill>
                  <a:srgbClr val="63666A"/>
                </a:solidFill>
                <a:latin typeface="Arial"/>
                <a:ea typeface="Arial"/>
                <a:cs typeface="Arial"/>
                <a:sym typeface="Arial"/>
              </a:rPr>
              <a:t>With q = R + 1 equal circuit segments, q divides m and each segment contains exactly m/q random Cliffords.</a:t>
            </a:r>
            <a:endParaRPr sz="1547" b="0" i="0" u="none" strike="noStrike" cap="none">
              <a:solidFill>
                <a:srgbClr val="63666A"/>
              </a:solidFill>
              <a:latin typeface="Arial"/>
              <a:ea typeface="Arial"/>
              <a:cs typeface="Arial"/>
              <a:sym typeface="Arial"/>
            </a:endParaRPr>
          </a:p>
          <a:p>
            <a:pPr marL="0" marR="0" lvl="0" indent="0" algn="l" rtl="0">
              <a:lnSpc>
                <a:spcPct val="100000"/>
              </a:lnSpc>
              <a:spcBef>
                <a:spcPts val="0"/>
              </a:spcBef>
              <a:spcAft>
                <a:spcPts val="0"/>
              </a:spcAft>
              <a:buNone/>
            </a:pPr>
            <a:endParaRPr sz="1547">
              <a:solidFill>
                <a:srgbClr val="63666A"/>
              </a:solidFill>
            </a:endParaRPr>
          </a:p>
          <a:p>
            <a:pPr marL="0" marR="0" lvl="0" indent="0" algn="l" rtl="0">
              <a:lnSpc>
                <a:spcPct val="100000"/>
              </a:lnSpc>
              <a:spcBef>
                <a:spcPts val="0"/>
              </a:spcBef>
              <a:spcAft>
                <a:spcPts val="0"/>
              </a:spcAft>
              <a:buNone/>
            </a:pPr>
            <a:r>
              <a:rPr lang="en-US" sz="1547">
                <a:solidFill>
                  <a:srgbClr val="38761D"/>
                </a:solidFill>
              </a:rPr>
              <a:t>Pauli frame tracking in post processing</a:t>
            </a:r>
            <a:endParaRPr sz="1547">
              <a:solidFill>
                <a:srgbClr val="38761D"/>
              </a:solidFill>
            </a:endParaRPr>
          </a:p>
        </p:txBody>
      </p:sp>
      <p:sp>
        <p:nvSpPr>
          <p:cNvPr id="193" name="Google Shape;193;p4"/>
          <p:cNvSpPr txBox="1"/>
          <p:nvPr/>
        </p:nvSpPr>
        <p:spPr>
          <a:xfrm>
            <a:off x="2621214" y="4467336"/>
            <a:ext cx="6339600" cy="2421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253" b="0" i="0" u="none" strike="noStrike" cap="none">
                <a:solidFill>
                  <a:srgbClr val="007681"/>
                </a:solidFill>
                <a:latin typeface="Arial"/>
                <a:ea typeface="Arial"/>
                <a:cs typeface="Arial"/>
                <a:sym typeface="Arial"/>
              </a:rPr>
              <a:t>Noise model: p1 = 10^-4; p2 = 4 × 10^-4; ideal reset and readout.</a:t>
            </a:r>
            <a:endParaRPr sz="1867"/>
          </a:p>
        </p:txBody>
      </p:sp>
      <p:sp>
        <p:nvSpPr>
          <p:cNvPr id="194" name="Google Shape;194;p4"/>
          <p:cNvSpPr/>
          <p:nvPr/>
        </p:nvSpPr>
        <p:spPr>
          <a:xfrm>
            <a:off x="8108000" y="2192850"/>
            <a:ext cx="1107000" cy="1317900"/>
          </a:xfrm>
          <a:prstGeom prst="roundRect">
            <a:avLst>
              <a:gd name="adj" fmla="val 16667"/>
            </a:avLst>
          </a:prstGeom>
          <a:noFill/>
          <a:ln w="28575" cap="flat" cmpd="sng">
            <a:solidFill>
              <a:srgbClr val="E06666"/>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95" name="Google Shape;195;p4"/>
          <p:cNvSpPr txBox="1"/>
          <p:nvPr/>
        </p:nvSpPr>
        <p:spPr>
          <a:xfrm>
            <a:off x="8476509" y="3079000"/>
            <a:ext cx="745800" cy="31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b="1">
                <a:solidFill>
                  <a:schemeClr val="dk2"/>
                </a:solidFill>
                <a:latin typeface="Open Sans"/>
                <a:ea typeface="Open Sans"/>
                <a:cs typeface="Open Sans"/>
                <a:sym typeface="Open Sans"/>
              </a:rPr>
              <a:t>QEC</a:t>
            </a:r>
            <a:endParaRPr sz="1100" b="1">
              <a:solidFill>
                <a:schemeClr val="dk2"/>
              </a:solidFill>
              <a:latin typeface="Open Sans"/>
              <a:ea typeface="Open Sans"/>
              <a:cs typeface="Open Sans"/>
              <a:sym typeface="Open Sans"/>
            </a:endParaRPr>
          </a:p>
        </p:txBody>
      </p:sp>
      <p:sp>
        <p:nvSpPr>
          <p:cNvPr id="197"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98"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99"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60 / 71</a:t>
            </a:r>
          </a:p>
        </p:txBody>
      </p:sp>
      <p:sp>
        <p:nvSpPr>
          <p:cNvPr id="2" name="s6-text-02">
            <a:extLst>
              <a:ext uri="{FF2B5EF4-FFF2-40B4-BE49-F238E27FC236}">
                <a16:creationId xmlns:a16="http://schemas.microsoft.com/office/drawing/2014/main" id="{D4A4F754-A483-8A67-D91F-7D3E0433EA67}"/>
              </a:ext>
            </a:extLst>
          </p:cNvPr>
          <p:cNvSpPr txBox="1"/>
          <p:nvPr/>
        </p:nvSpPr>
        <p:spPr>
          <a:xfrm>
            <a:off x="533400" y="236477"/>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4" name="Google Shape;204;g3f76fa4f1ef_1_23"/>
          <p:cNvPicPr preferRelativeResize="0"/>
          <p:nvPr/>
        </p:nvPicPr>
        <p:blipFill rotWithShape="1">
          <a:blip r:embed="rId3">
            <a:alphaModFix/>
          </a:blip>
          <a:srcRect t="31577"/>
          <a:stretch/>
        </p:blipFill>
        <p:spPr>
          <a:xfrm>
            <a:off x="232150" y="1778726"/>
            <a:ext cx="8703600" cy="2464151"/>
          </a:xfrm>
          <a:prstGeom prst="rect">
            <a:avLst/>
          </a:prstGeom>
          <a:noFill/>
          <a:ln>
            <a:noFill/>
          </a:ln>
        </p:spPr>
      </p:pic>
      <p:sp>
        <p:nvSpPr>
          <p:cNvPr id="205" name="Google Shape;205;g3f76fa4f1ef_1_23"/>
          <p:cNvSpPr txBox="1"/>
          <p:nvPr/>
        </p:nvSpPr>
        <p:spPr>
          <a:xfrm>
            <a:off x="6832650" y="4454825"/>
            <a:ext cx="49605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b="1">
                <a:solidFill>
                  <a:schemeClr val="dk2"/>
                </a:solidFill>
                <a:latin typeface="Open Sans"/>
                <a:ea typeface="Open Sans"/>
                <a:cs typeface="Open Sans"/>
                <a:sym typeface="Open Sans"/>
              </a:rPr>
              <a:t>Chromobius decoder (used in this work)</a:t>
            </a:r>
            <a:endParaRPr sz="1700" b="1">
              <a:solidFill>
                <a:schemeClr val="dk2"/>
              </a:solidFill>
              <a:latin typeface="Open Sans"/>
              <a:ea typeface="Open Sans"/>
              <a:cs typeface="Open Sans"/>
              <a:sym typeface="Open Sans"/>
            </a:endParaRPr>
          </a:p>
        </p:txBody>
      </p:sp>
      <p:sp>
        <p:nvSpPr>
          <p:cNvPr id="206" name="Google Shape;206;g3f76fa4f1ef_1_23"/>
          <p:cNvSpPr txBox="1"/>
          <p:nvPr/>
        </p:nvSpPr>
        <p:spPr>
          <a:xfrm>
            <a:off x="7019250" y="5093638"/>
            <a:ext cx="4587300" cy="1685400"/>
          </a:xfrm>
          <a:prstGeom prst="rect">
            <a:avLst/>
          </a:prstGeom>
          <a:noFill/>
          <a:ln>
            <a:noFill/>
          </a:ln>
        </p:spPr>
        <p:txBody>
          <a:bodyPr spcFirstLastPara="1" wrap="square" lIns="91425" tIns="91425" rIns="91425" bIns="91425" anchor="t" anchorCtr="0">
            <a:spAutoFit/>
          </a:bodyPr>
          <a:lstStyle/>
          <a:p>
            <a:pPr marL="0" lvl="0" indent="0" algn="l" rtl="0">
              <a:lnSpc>
                <a:spcPct val="110000"/>
              </a:lnSpc>
              <a:spcBef>
                <a:spcPts val="0"/>
              </a:spcBef>
              <a:spcAft>
                <a:spcPts val="0"/>
              </a:spcAft>
              <a:buNone/>
            </a:pPr>
            <a:r>
              <a:rPr lang="en-US" sz="1500" b="1">
                <a:solidFill>
                  <a:srgbClr val="1D262B"/>
                </a:solidFill>
              </a:rPr>
              <a:t>The color-code decoder: map the three-color detector triples onto a matchable two group subgraph in a hypergraph, run minimum weight perfect matching inside it, then lift the matching back to a physical correction. Also we only track pauli frames.</a:t>
            </a:r>
            <a:endParaRPr sz="1500" b="1">
              <a:solidFill>
                <a:srgbClr val="1D262B"/>
              </a:solidFill>
            </a:endParaRPr>
          </a:p>
        </p:txBody>
      </p:sp>
      <p:pic>
        <p:nvPicPr>
          <p:cNvPr id="207" name="Google Shape;207;g3f76fa4f1ef_1_23"/>
          <p:cNvPicPr preferRelativeResize="0"/>
          <p:nvPr/>
        </p:nvPicPr>
        <p:blipFill rotWithShape="1">
          <a:blip r:embed="rId4">
            <a:alphaModFix/>
          </a:blip>
          <a:srcRect t="1651" b="1253"/>
          <a:stretch/>
        </p:blipFill>
        <p:spPr>
          <a:xfrm>
            <a:off x="9064275" y="1840313"/>
            <a:ext cx="2855475" cy="1895438"/>
          </a:xfrm>
          <a:prstGeom prst="rect">
            <a:avLst/>
          </a:prstGeom>
          <a:noFill/>
          <a:ln>
            <a:noFill/>
          </a:ln>
        </p:spPr>
      </p:pic>
      <p:sp>
        <p:nvSpPr>
          <p:cNvPr id="208" name="Google Shape;208;g3f76fa4f1ef_1_23"/>
          <p:cNvSpPr txBox="1"/>
          <p:nvPr/>
        </p:nvSpPr>
        <p:spPr>
          <a:xfrm>
            <a:off x="1762125" y="1141763"/>
            <a:ext cx="66615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2"/>
                </a:solidFill>
                <a:latin typeface="Open Sans"/>
                <a:ea typeface="Open Sans"/>
                <a:cs typeface="Open Sans"/>
                <a:sym typeface="Open Sans"/>
              </a:rPr>
              <a:t>Lookup table for decode? </a:t>
            </a:r>
            <a:endParaRPr sz="2400">
              <a:solidFill>
                <a:schemeClr val="dk2"/>
              </a:solidFill>
              <a:latin typeface="Open Sans"/>
              <a:ea typeface="Open Sans"/>
              <a:cs typeface="Open Sans"/>
              <a:sym typeface="Open Sans"/>
            </a:endParaRPr>
          </a:p>
        </p:txBody>
      </p:sp>
      <p:sp>
        <p:nvSpPr>
          <p:cNvPr id="209" name="Google Shape;209;g3f76fa4f1ef_1_23"/>
          <p:cNvSpPr txBox="1"/>
          <p:nvPr/>
        </p:nvSpPr>
        <p:spPr>
          <a:xfrm>
            <a:off x="1311925" y="4720650"/>
            <a:ext cx="5472300" cy="166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rgbClr val="CC0000"/>
                </a:solidFill>
                <a:latin typeface="Open Sans"/>
                <a:ea typeface="Open Sans"/>
                <a:cs typeface="Open Sans"/>
                <a:sym typeface="Open Sans"/>
              </a:rPr>
              <a:t>d=15, 2 logical -&gt; 252 detector bits per round of QEC</a:t>
            </a:r>
            <a:endParaRPr sz="2400">
              <a:solidFill>
                <a:srgbClr val="CC0000"/>
              </a:solidFill>
              <a:latin typeface="Open Sans"/>
              <a:ea typeface="Open Sans"/>
              <a:cs typeface="Open Sans"/>
              <a:sym typeface="Open Sans"/>
            </a:endParaRPr>
          </a:p>
          <a:p>
            <a:pPr marL="0" lvl="0" indent="0" algn="l" rtl="0">
              <a:spcBef>
                <a:spcPts val="0"/>
              </a:spcBef>
              <a:spcAft>
                <a:spcPts val="0"/>
              </a:spcAft>
              <a:buNone/>
            </a:pPr>
            <a:r>
              <a:rPr lang="en-US" sz="2400">
                <a:solidFill>
                  <a:srgbClr val="CC0000"/>
                </a:solidFill>
                <a:latin typeface="Open Sans"/>
                <a:ea typeface="Open Sans"/>
                <a:cs typeface="Open Sans"/>
                <a:sym typeface="Open Sans"/>
              </a:rPr>
              <a:t>R = 19: 252 x 19 = 4788 bits per shot</a:t>
            </a:r>
            <a:endParaRPr sz="2400">
              <a:solidFill>
                <a:srgbClr val="CC0000"/>
              </a:solidFill>
              <a:latin typeface="Open Sans"/>
              <a:ea typeface="Open Sans"/>
              <a:cs typeface="Open Sans"/>
              <a:sym typeface="Open Sans"/>
            </a:endParaRPr>
          </a:p>
          <a:p>
            <a:pPr marL="0" lvl="0" indent="0" algn="l" rtl="0">
              <a:spcBef>
                <a:spcPts val="0"/>
              </a:spcBef>
              <a:spcAft>
                <a:spcPts val="0"/>
              </a:spcAft>
              <a:buNone/>
            </a:pPr>
            <a:r>
              <a:rPr lang="en-US" sz="2400">
                <a:solidFill>
                  <a:srgbClr val="CC0000"/>
                </a:solidFill>
                <a:latin typeface="Open Sans"/>
                <a:ea typeface="Open Sans"/>
                <a:cs typeface="Open Sans"/>
                <a:sym typeface="Open Sans"/>
              </a:rPr>
              <a:t>2^4788 ~= 10^1441 RAM </a:t>
            </a:r>
            <a:endParaRPr sz="2400">
              <a:solidFill>
                <a:srgbClr val="CC0000"/>
              </a:solidFill>
              <a:latin typeface="Open Sans"/>
              <a:ea typeface="Open Sans"/>
              <a:cs typeface="Open Sans"/>
              <a:sym typeface="Open Sans"/>
            </a:endParaRPr>
          </a:p>
        </p:txBody>
      </p:sp>
      <p:pic>
        <p:nvPicPr>
          <p:cNvPr id="210" name="Google Shape;210;g3f76fa4f1ef_1_23"/>
          <p:cNvPicPr preferRelativeResize="0"/>
          <p:nvPr/>
        </p:nvPicPr>
        <p:blipFill>
          <a:blip r:embed="rId5">
            <a:alphaModFix/>
          </a:blip>
          <a:stretch>
            <a:fillRect/>
          </a:stretch>
        </p:blipFill>
        <p:spPr>
          <a:xfrm>
            <a:off x="5047425" y="5939975"/>
            <a:ext cx="442975" cy="442975"/>
          </a:xfrm>
          <a:prstGeom prst="rect">
            <a:avLst/>
          </a:prstGeom>
          <a:noFill/>
          <a:ln>
            <a:noFill/>
          </a:ln>
        </p:spPr>
      </p:pic>
      <p:pic>
        <p:nvPicPr>
          <p:cNvPr id="211" name="Google Shape;211;g3f76fa4f1ef_1_23"/>
          <p:cNvPicPr preferRelativeResize="0"/>
          <p:nvPr/>
        </p:nvPicPr>
        <p:blipFill rotWithShape="1">
          <a:blip r:embed="rId6">
            <a:alphaModFix/>
          </a:blip>
          <a:srcRect/>
          <a:stretch/>
        </p:blipFill>
        <p:spPr>
          <a:xfrm>
            <a:off x="7056212" y="4961826"/>
            <a:ext cx="4513376" cy="1817225"/>
          </a:xfrm>
          <a:prstGeom prst="rect">
            <a:avLst/>
          </a:prstGeom>
          <a:noFill/>
          <a:ln>
            <a:noFill/>
          </a:ln>
        </p:spPr>
      </p:pic>
      <p:sp>
        <p:nvSpPr>
          <p:cNvPr id="213"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214"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215"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61 / 71</a:t>
            </a:r>
          </a:p>
        </p:txBody>
      </p:sp>
      <p:sp>
        <p:nvSpPr>
          <p:cNvPr id="2" name="s6-text-02">
            <a:extLst>
              <a:ext uri="{FF2B5EF4-FFF2-40B4-BE49-F238E27FC236}">
                <a16:creationId xmlns:a16="http://schemas.microsoft.com/office/drawing/2014/main" id="{7D1DA203-1325-A3E3-EB8D-21DE4DE48C97}"/>
              </a:ext>
            </a:extLst>
          </p:cNvPr>
          <p:cNvSpPr txBox="1"/>
          <p:nvPr/>
        </p:nvSpPr>
        <p:spPr>
          <a:xfrm>
            <a:off x="533400" y="236477"/>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7" name="Google Shape;217;g3f774970a8e_0_82"/>
          <p:cNvSpPr txBox="1"/>
          <p:nvPr/>
        </p:nvSpPr>
        <p:spPr>
          <a:xfrm>
            <a:off x="4152846" y="479313"/>
            <a:ext cx="10509300" cy="418558"/>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Clr>
                <a:srgbClr val="000000"/>
              </a:buClr>
              <a:buSzPts val="3333"/>
              <a:buFont typeface="Arial"/>
              <a:buNone/>
            </a:pPr>
            <a:r>
              <a:rPr lang="en-US" sz="2400" b="1" i="0" u="none" strike="noStrike" cap="none" dirty="0">
                <a:solidFill>
                  <a:srgbClr val="00313C"/>
                </a:solidFill>
                <a:latin typeface="Arial"/>
                <a:ea typeface="Arial"/>
                <a:cs typeface="Arial"/>
                <a:sym typeface="Arial"/>
              </a:rPr>
              <a:t>Logical error versus number of QEC rounds</a:t>
            </a:r>
            <a:endParaRPr sz="1400" b="0" i="0" u="none" strike="noStrike" cap="none" dirty="0">
              <a:solidFill>
                <a:srgbClr val="000000"/>
              </a:solidFill>
              <a:latin typeface="Arial"/>
              <a:ea typeface="Arial"/>
              <a:cs typeface="Arial"/>
              <a:sym typeface="Arial"/>
            </a:endParaRPr>
          </a:p>
        </p:txBody>
      </p:sp>
      <p:sp>
        <p:nvSpPr>
          <p:cNvPr id="219" name="Google Shape;219;g3f774970a8e_0_82"/>
          <p:cNvSpPr/>
          <p:nvPr/>
        </p:nvSpPr>
        <p:spPr>
          <a:xfrm>
            <a:off x="536435" y="6473952"/>
            <a:ext cx="11070000" cy="14700"/>
          </a:xfrm>
          <a:prstGeom prst="rect">
            <a:avLst/>
          </a:prstGeom>
          <a:solidFill>
            <a:srgbClr val="B1B3B3"/>
          </a:solidFill>
          <a:ln>
            <a:noFill/>
          </a:ln>
          <a:effectLst>
            <a:outerShdw blurRad="53332" dist="30666" dir="5400000" rotWithShape="0">
              <a:srgbClr val="000000">
                <a:alpha val="34900"/>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chemeClr val="lt1"/>
              </a:solidFill>
              <a:latin typeface="Arial"/>
              <a:ea typeface="Arial"/>
              <a:cs typeface="Arial"/>
              <a:sym typeface="Arial"/>
            </a:endParaRPr>
          </a:p>
        </p:txBody>
      </p:sp>
      <p:pic>
        <p:nvPicPr>
          <p:cNvPr id="222" name="Google Shape;222;g3f774970a8e_0_82" descr="rb240_decoder_cadence.png"/>
          <p:cNvPicPr preferRelativeResize="0"/>
          <p:nvPr/>
        </p:nvPicPr>
        <p:blipFill rotWithShape="1">
          <a:blip r:embed="rId3">
            <a:alphaModFix/>
          </a:blip>
          <a:srcRect t="3176"/>
          <a:stretch/>
        </p:blipFill>
        <p:spPr>
          <a:xfrm>
            <a:off x="674025" y="1584000"/>
            <a:ext cx="10868025" cy="3682850"/>
          </a:xfrm>
          <a:prstGeom prst="rect">
            <a:avLst/>
          </a:prstGeom>
          <a:noFill/>
          <a:ln>
            <a:noFill/>
          </a:ln>
        </p:spPr>
      </p:pic>
      <p:sp>
        <p:nvSpPr>
          <p:cNvPr id="223" name="Google Shape;223;g3f774970a8e_0_82"/>
          <p:cNvSpPr/>
          <p:nvPr/>
        </p:nvSpPr>
        <p:spPr>
          <a:xfrm>
            <a:off x="670543" y="5535168"/>
            <a:ext cx="10850700" cy="14700"/>
          </a:xfrm>
          <a:prstGeom prst="rect">
            <a:avLst/>
          </a:prstGeom>
          <a:solidFill>
            <a:srgbClr val="B1B3B3"/>
          </a:solidFill>
          <a:ln>
            <a:noFill/>
          </a:ln>
          <a:effectLst>
            <a:outerShdw blurRad="53332" dist="30666" dir="5400000" rotWithShape="0">
              <a:srgbClr val="000000">
                <a:alpha val="34900"/>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chemeClr val="lt1"/>
              </a:solidFill>
              <a:latin typeface="Arial"/>
              <a:ea typeface="Arial"/>
              <a:cs typeface="Arial"/>
              <a:sym typeface="Arial"/>
            </a:endParaRPr>
          </a:p>
        </p:txBody>
      </p:sp>
      <p:sp>
        <p:nvSpPr>
          <p:cNvPr id="224" name="Google Shape;224;g3f774970a8e_0_82"/>
          <p:cNvSpPr txBox="1"/>
          <p:nvPr/>
        </p:nvSpPr>
        <p:spPr>
          <a:xfrm>
            <a:off x="877802" y="5766816"/>
            <a:ext cx="4974300" cy="2997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Clr>
                <a:srgbClr val="000000"/>
              </a:buClr>
              <a:buSzPts val="1627"/>
              <a:buFont typeface="Arial"/>
              <a:buNone/>
            </a:pPr>
            <a:r>
              <a:rPr lang="en-US" sz="1627" b="1" i="0" u="none" strike="noStrike" cap="none">
                <a:solidFill>
                  <a:srgbClr val="4298B5"/>
                </a:solidFill>
                <a:latin typeface="Arial"/>
                <a:ea typeface="Arial"/>
                <a:cs typeface="Arial"/>
                <a:sym typeface="Arial"/>
              </a:rPr>
              <a:t>Circles mark the minimum LER at each distance.</a:t>
            </a:r>
            <a:endParaRPr sz="1867" b="0" i="0" u="none" strike="noStrike" cap="none">
              <a:solidFill>
                <a:srgbClr val="000000"/>
              </a:solidFill>
              <a:latin typeface="Arial"/>
              <a:ea typeface="Arial"/>
              <a:cs typeface="Arial"/>
              <a:sym typeface="Arial"/>
            </a:endParaRPr>
          </a:p>
        </p:txBody>
      </p:sp>
      <p:sp>
        <p:nvSpPr>
          <p:cNvPr id="225" name="Google Shape;225;g3f774970a8e_0_82"/>
          <p:cNvSpPr txBox="1"/>
          <p:nvPr/>
        </p:nvSpPr>
        <p:spPr>
          <a:xfrm>
            <a:off x="6169000" y="5766816"/>
            <a:ext cx="5120400" cy="299700"/>
          </a:xfrm>
          <a:prstGeom prst="rect">
            <a:avLst/>
          </a:prstGeom>
          <a:noFill/>
          <a:ln>
            <a:noFill/>
          </a:ln>
        </p:spPr>
        <p:txBody>
          <a:bodyPr spcFirstLastPara="1" wrap="square" lIns="24375" tIns="24375" rIns="24375" bIns="24375" anchor="t" anchorCtr="0">
            <a:spAutoFit/>
          </a:bodyPr>
          <a:lstStyle/>
          <a:p>
            <a:pPr marL="0" marR="0" lvl="0" indent="0" algn="r" rtl="0">
              <a:lnSpc>
                <a:spcPct val="100000"/>
              </a:lnSpc>
              <a:spcBef>
                <a:spcPts val="0"/>
              </a:spcBef>
              <a:spcAft>
                <a:spcPts val="0"/>
              </a:spcAft>
              <a:buClr>
                <a:srgbClr val="000000"/>
              </a:buClr>
              <a:buSzPts val="1627"/>
              <a:buFont typeface="Arial"/>
              <a:buNone/>
            </a:pPr>
            <a:r>
              <a:rPr lang="en-US" sz="1627" b="1" i="0" u="none" strike="noStrike" cap="none">
                <a:solidFill>
                  <a:srgbClr val="007681"/>
                </a:solidFill>
                <a:latin typeface="Arial"/>
                <a:ea typeface="Arial"/>
                <a:cs typeface="Arial"/>
                <a:sym typeface="Arial"/>
              </a:rPr>
              <a:t>Chromobius minima decrease from d = 5 to 15.</a:t>
            </a:r>
            <a:endParaRPr sz="1867" b="0" i="0" u="none" strike="noStrike" cap="none">
              <a:solidFill>
                <a:srgbClr val="000000"/>
              </a:solidFill>
              <a:latin typeface="Arial"/>
              <a:ea typeface="Arial"/>
              <a:cs typeface="Arial"/>
              <a:sym typeface="Arial"/>
            </a:endParaRPr>
          </a:p>
        </p:txBody>
      </p:sp>
      <p:sp>
        <p:nvSpPr>
          <p:cNvPr id="226" name="Google Shape;226;g3f774970a8e_0_82"/>
          <p:cNvSpPr txBox="1"/>
          <p:nvPr/>
        </p:nvSpPr>
        <p:spPr>
          <a:xfrm>
            <a:off x="1931439" y="3301791"/>
            <a:ext cx="3829800" cy="254400"/>
          </a:xfrm>
          <a:prstGeom prst="rect">
            <a:avLst/>
          </a:prstGeom>
          <a:noFill/>
          <a:ln>
            <a:noFill/>
          </a:ln>
        </p:spPr>
        <p:txBody>
          <a:bodyPr spcFirstLastPara="1" wrap="square" lIns="24375" tIns="24375" rIns="24375" bIns="24375" anchor="t" anchorCtr="0">
            <a:spAutoFit/>
          </a:bodyPr>
          <a:lstStyle/>
          <a:p>
            <a:pPr marL="0" marR="0" lvl="0" indent="0" algn="ctr" rtl="0">
              <a:lnSpc>
                <a:spcPct val="100000"/>
              </a:lnSpc>
              <a:spcBef>
                <a:spcPts val="0"/>
              </a:spcBef>
              <a:spcAft>
                <a:spcPts val="0"/>
              </a:spcAft>
              <a:buClr>
                <a:srgbClr val="000000"/>
              </a:buClr>
              <a:buSzPts val="1333"/>
              <a:buFont typeface="Arial"/>
              <a:buNone/>
            </a:pPr>
            <a:r>
              <a:rPr lang="en-US" sz="1333" b="1">
                <a:solidFill>
                  <a:srgbClr val="9900FF"/>
                </a:solidFill>
              </a:rPr>
              <a:t>For </a:t>
            </a:r>
            <a:r>
              <a:rPr lang="en-US" sz="1333" b="1" i="0" u="none" strike="noStrike" cap="none">
                <a:solidFill>
                  <a:srgbClr val="9900FF"/>
                </a:solidFill>
                <a:latin typeface="Arial"/>
                <a:ea typeface="Arial"/>
                <a:cs typeface="Arial"/>
                <a:sym typeface="Arial"/>
              </a:rPr>
              <a:t>d = 15</a:t>
            </a:r>
            <a:r>
              <a:rPr lang="en-US" sz="1333" b="1">
                <a:solidFill>
                  <a:srgbClr val="9900FF"/>
                </a:solidFill>
              </a:rPr>
              <a:t>, </a:t>
            </a:r>
            <a:r>
              <a:rPr lang="en-US" sz="1333" b="1" i="0" u="none" strike="noStrike" cap="none">
                <a:solidFill>
                  <a:srgbClr val="9900FF"/>
                </a:solidFill>
                <a:latin typeface="Arial"/>
                <a:ea typeface="Arial"/>
                <a:cs typeface="Arial"/>
                <a:sym typeface="Arial"/>
              </a:rPr>
              <a:t> LER: 0.39003 → 0.00459</a:t>
            </a:r>
            <a:endParaRPr sz="1867" b="0" i="0" u="none" strike="noStrike" cap="none">
              <a:solidFill>
                <a:srgbClr val="9900FF"/>
              </a:solidFill>
              <a:latin typeface="Arial"/>
              <a:ea typeface="Arial"/>
              <a:cs typeface="Arial"/>
              <a:sym typeface="Arial"/>
            </a:endParaRPr>
          </a:p>
        </p:txBody>
      </p:sp>
      <p:sp>
        <p:nvSpPr>
          <p:cNvPr id="227" name="Google Shape;227;g3f774970a8e_0_82"/>
          <p:cNvSpPr txBox="1"/>
          <p:nvPr/>
        </p:nvSpPr>
        <p:spPr>
          <a:xfrm>
            <a:off x="1686089" y="3604233"/>
            <a:ext cx="3829800" cy="459600"/>
          </a:xfrm>
          <a:prstGeom prst="rect">
            <a:avLst/>
          </a:prstGeom>
          <a:noFill/>
          <a:ln>
            <a:noFill/>
          </a:ln>
        </p:spPr>
        <p:txBody>
          <a:bodyPr spcFirstLastPara="1" wrap="square" lIns="24375" tIns="24375" rIns="24375" bIns="24375" anchor="t" anchorCtr="0">
            <a:spAutoFit/>
          </a:bodyPr>
          <a:lstStyle/>
          <a:p>
            <a:pPr marL="0" marR="0" lvl="0" indent="0" algn="ctr" rtl="0">
              <a:lnSpc>
                <a:spcPct val="100000"/>
              </a:lnSpc>
              <a:spcBef>
                <a:spcPts val="0"/>
              </a:spcBef>
              <a:spcAft>
                <a:spcPts val="0"/>
              </a:spcAft>
              <a:buClr>
                <a:srgbClr val="000000"/>
              </a:buClr>
              <a:buSzPts val="1333"/>
              <a:buFont typeface="Arial"/>
              <a:buNone/>
            </a:pPr>
            <a:r>
              <a:rPr lang="en-US" sz="1333" b="1" i="0" u="none" strike="noStrike" cap="none">
                <a:solidFill>
                  <a:srgbClr val="9900FF"/>
                </a:solidFill>
                <a:latin typeface="Arial"/>
                <a:ea typeface="Arial"/>
                <a:cs typeface="Arial"/>
                <a:sym typeface="Arial"/>
              </a:rPr>
              <a:t>85× lower logical error rate</a:t>
            </a:r>
            <a:endParaRPr sz="1333" b="1" i="0" u="none" strike="noStrike" cap="none">
              <a:solidFill>
                <a:srgbClr val="9900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333"/>
              <a:buFont typeface="Arial"/>
              <a:buNone/>
            </a:pPr>
            <a:r>
              <a:rPr lang="en-US" sz="1333" b="1">
                <a:solidFill>
                  <a:srgbClr val="9900FF"/>
                </a:solidFill>
              </a:rPr>
              <a:t>with more advanced decoder</a:t>
            </a:r>
            <a:endParaRPr sz="1333" b="1">
              <a:solidFill>
                <a:srgbClr val="9900FF"/>
              </a:solidFill>
            </a:endParaRPr>
          </a:p>
        </p:txBody>
      </p:sp>
      <p:cxnSp>
        <p:nvCxnSpPr>
          <p:cNvPr id="228" name="Google Shape;228;g3f774970a8e_0_82"/>
          <p:cNvCxnSpPr/>
          <p:nvPr/>
        </p:nvCxnSpPr>
        <p:spPr>
          <a:xfrm rot="10800000" flipH="1">
            <a:off x="1931450" y="4384175"/>
            <a:ext cx="8809200" cy="30600"/>
          </a:xfrm>
          <a:prstGeom prst="straightConnector1">
            <a:avLst/>
          </a:prstGeom>
          <a:noFill/>
          <a:ln w="9525" cap="flat" cmpd="sng">
            <a:solidFill>
              <a:srgbClr val="9900FF"/>
            </a:solidFill>
            <a:prstDash val="dash"/>
            <a:round/>
            <a:headEnd type="none" w="med" len="med"/>
            <a:tailEnd type="none" w="med" len="med"/>
          </a:ln>
        </p:spPr>
      </p:cxnSp>
      <p:sp>
        <p:nvSpPr>
          <p:cNvPr id="229" name="Google Shape;229;g3f774970a8e_0_82"/>
          <p:cNvSpPr/>
          <p:nvPr/>
        </p:nvSpPr>
        <p:spPr>
          <a:xfrm>
            <a:off x="1931450" y="3035975"/>
            <a:ext cx="204300" cy="1227900"/>
          </a:xfrm>
          <a:prstGeom prst="downArrow">
            <a:avLst>
              <a:gd name="adj1" fmla="val 50000"/>
              <a:gd name="adj2" fmla="val 50000"/>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30" name="Google Shape;230;g3f774970a8e_0_82"/>
          <p:cNvSpPr txBox="1"/>
          <p:nvPr/>
        </p:nvSpPr>
        <p:spPr>
          <a:xfrm>
            <a:off x="1931450" y="978925"/>
            <a:ext cx="411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rgbClr val="0000FF"/>
                </a:solidFill>
                <a:latin typeface="Open Sans"/>
                <a:ea typeface="Open Sans"/>
                <a:cs typeface="Open Sans"/>
                <a:sym typeface="Open Sans"/>
              </a:rPr>
              <a:t>Naive MWPM decoder</a:t>
            </a:r>
            <a:endParaRPr sz="2400">
              <a:solidFill>
                <a:srgbClr val="0000FF"/>
              </a:solidFill>
              <a:latin typeface="Open Sans"/>
              <a:ea typeface="Open Sans"/>
              <a:cs typeface="Open Sans"/>
              <a:sym typeface="Open Sans"/>
            </a:endParaRPr>
          </a:p>
        </p:txBody>
      </p:sp>
      <p:sp>
        <p:nvSpPr>
          <p:cNvPr id="231" name="Google Shape;231;g3f774970a8e_0_82"/>
          <p:cNvSpPr txBox="1"/>
          <p:nvPr/>
        </p:nvSpPr>
        <p:spPr>
          <a:xfrm>
            <a:off x="6863475" y="978925"/>
            <a:ext cx="48039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rgbClr val="0000FF"/>
                </a:solidFill>
                <a:latin typeface="Open Sans"/>
                <a:ea typeface="Open Sans"/>
                <a:cs typeface="Open Sans"/>
                <a:sym typeface="Open Sans"/>
              </a:rPr>
              <a:t>Advanced Chrombius decoder</a:t>
            </a:r>
            <a:endParaRPr sz="2400">
              <a:solidFill>
                <a:srgbClr val="0000FF"/>
              </a:solidFill>
              <a:latin typeface="Open Sans"/>
              <a:ea typeface="Open Sans"/>
              <a:cs typeface="Open Sans"/>
              <a:sym typeface="Open Sans"/>
            </a:endParaRPr>
          </a:p>
        </p:txBody>
      </p:sp>
      <p:sp>
        <p:nvSpPr>
          <p:cNvPr id="232" name="Google Shape;232;g3f774970a8e_0_82"/>
          <p:cNvSpPr txBox="1"/>
          <p:nvPr/>
        </p:nvSpPr>
        <p:spPr>
          <a:xfrm>
            <a:off x="6595425" y="1951775"/>
            <a:ext cx="5340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solidFill>
                  <a:schemeClr val="dk2"/>
                </a:solidFill>
                <a:latin typeface="Open Sans"/>
                <a:ea typeface="Open Sans"/>
                <a:cs typeface="Open Sans"/>
                <a:sym typeface="Open Sans"/>
              </a:rPr>
              <a:t>stim + time series detector events</a:t>
            </a:r>
            <a:endParaRPr sz="1800">
              <a:solidFill>
                <a:schemeClr val="dk2"/>
              </a:solidFill>
              <a:latin typeface="Open Sans"/>
              <a:ea typeface="Open Sans"/>
              <a:cs typeface="Open Sans"/>
              <a:sym typeface="Open Sans"/>
            </a:endParaRPr>
          </a:p>
        </p:txBody>
      </p:sp>
      <p:sp>
        <p:nvSpPr>
          <p:cNvPr id="233" name="Google Shape;233;g3f774970a8e_0_82"/>
          <p:cNvSpPr txBox="1"/>
          <p:nvPr/>
        </p:nvSpPr>
        <p:spPr>
          <a:xfrm>
            <a:off x="4708100" y="4991838"/>
            <a:ext cx="32559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2"/>
                </a:solidFill>
                <a:latin typeface="Open Sans"/>
                <a:ea typeface="Open Sans"/>
                <a:cs typeface="Open Sans"/>
                <a:sym typeface="Open Sans"/>
              </a:rPr>
              <a:t>num of QEC rounds</a:t>
            </a:r>
            <a:endParaRPr sz="2400">
              <a:solidFill>
                <a:schemeClr val="dk2"/>
              </a:solidFill>
              <a:latin typeface="Open Sans"/>
              <a:ea typeface="Open Sans"/>
              <a:cs typeface="Open Sans"/>
              <a:sym typeface="Open Sans"/>
            </a:endParaRPr>
          </a:p>
        </p:txBody>
      </p:sp>
      <p:sp>
        <p:nvSpPr>
          <p:cNvPr id="234" name="Google Shape;234;g3f774970a8e_0_82"/>
          <p:cNvSpPr txBox="1"/>
          <p:nvPr/>
        </p:nvSpPr>
        <p:spPr>
          <a:xfrm rot="-5400000">
            <a:off x="-1026675" y="3098375"/>
            <a:ext cx="2847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2"/>
                </a:solidFill>
                <a:latin typeface="Open Sans"/>
                <a:ea typeface="Open Sans"/>
                <a:cs typeface="Open Sans"/>
                <a:sym typeface="Open Sans"/>
              </a:rPr>
              <a:t>logical error rate</a:t>
            </a:r>
            <a:endParaRPr sz="2400">
              <a:solidFill>
                <a:schemeClr val="dk2"/>
              </a:solidFill>
              <a:latin typeface="Open Sans"/>
              <a:ea typeface="Open Sans"/>
              <a:cs typeface="Open Sans"/>
              <a:sym typeface="Open Sans"/>
            </a:endParaRPr>
          </a:p>
        </p:txBody>
      </p:sp>
      <p:sp>
        <p:nvSpPr>
          <p:cNvPr id="236"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237"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238"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62 / 71</a:t>
            </a:r>
          </a:p>
        </p:txBody>
      </p:sp>
      <p:sp>
        <p:nvSpPr>
          <p:cNvPr id="2" name="s6-text-02">
            <a:extLst>
              <a:ext uri="{FF2B5EF4-FFF2-40B4-BE49-F238E27FC236}">
                <a16:creationId xmlns:a16="http://schemas.microsoft.com/office/drawing/2014/main" id="{537404EA-43E5-F69D-4B7A-3BD5928E8499}"/>
              </a:ext>
            </a:extLst>
          </p:cNvPr>
          <p:cNvSpPr txBox="1"/>
          <p:nvPr/>
        </p:nvSpPr>
        <p:spPr>
          <a:xfrm>
            <a:off x="533400" y="236477"/>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40" name="Google Shape;240;g3f76fa4f1ef_1_44"/>
          <p:cNvSpPr txBox="1"/>
          <p:nvPr/>
        </p:nvSpPr>
        <p:spPr>
          <a:xfrm>
            <a:off x="5931523" y="548393"/>
            <a:ext cx="10509300" cy="5622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Clr>
                <a:srgbClr val="000000"/>
              </a:buClr>
              <a:buSzPts val="3333"/>
              <a:buFont typeface="Arial"/>
              <a:buNone/>
            </a:pPr>
            <a:r>
              <a:rPr lang="en-US" sz="3333" b="1" i="0" u="none" strike="noStrike" cap="none" dirty="0">
                <a:solidFill>
                  <a:srgbClr val="00313C"/>
                </a:solidFill>
                <a:latin typeface="Arial"/>
                <a:ea typeface="Arial"/>
                <a:cs typeface="Arial"/>
                <a:sym typeface="Arial"/>
              </a:rPr>
              <a:t>runtime and scaling</a:t>
            </a:r>
            <a:endParaRPr sz="1867" b="0" i="0" u="none" strike="noStrike" cap="none" dirty="0">
              <a:solidFill>
                <a:srgbClr val="000000"/>
              </a:solidFill>
              <a:latin typeface="Arial"/>
              <a:ea typeface="Arial"/>
              <a:cs typeface="Arial"/>
              <a:sym typeface="Arial"/>
            </a:endParaRPr>
          </a:p>
        </p:txBody>
      </p:sp>
      <p:sp>
        <p:nvSpPr>
          <p:cNvPr id="242" name="Google Shape;242;g3f76fa4f1ef_1_44"/>
          <p:cNvSpPr/>
          <p:nvPr/>
        </p:nvSpPr>
        <p:spPr>
          <a:xfrm>
            <a:off x="536435" y="6473952"/>
            <a:ext cx="11070000" cy="14700"/>
          </a:xfrm>
          <a:prstGeom prst="rect">
            <a:avLst/>
          </a:prstGeom>
          <a:solidFill>
            <a:srgbClr val="B1B3B3"/>
          </a:solidFill>
          <a:ln>
            <a:noFill/>
          </a:ln>
          <a:effectLst>
            <a:outerShdw blurRad="53332" dist="30666" dir="5400000" rotWithShape="0">
              <a:srgbClr val="000000">
                <a:alpha val="34900"/>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chemeClr val="lt1"/>
              </a:solidFill>
              <a:latin typeface="Arial"/>
              <a:ea typeface="Arial"/>
              <a:cs typeface="Arial"/>
              <a:sym typeface="Arial"/>
            </a:endParaRPr>
          </a:p>
        </p:txBody>
      </p:sp>
      <p:sp>
        <p:nvSpPr>
          <p:cNvPr id="245" name="Google Shape;245;g3f76fa4f1ef_1_44"/>
          <p:cNvSpPr txBox="1"/>
          <p:nvPr/>
        </p:nvSpPr>
        <p:spPr>
          <a:xfrm>
            <a:off x="682723" y="1365500"/>
            <a:ext cx="4838700" cy="2751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Clr>
                <a:srgbClr val="000000"/>
              </a:buClr>
              <a:buSzPts val="1467"/>
              <a:buFont typeface="Arial"/>
              <a:buNone/>
            </a:pPr>
            <a:r>
              <a:rPr lang="en-US" sz="1467" b="1" i="0" u="none" strike="noStrike" cap="none">
                <a:solidFill>
                  <a:srgbClr val="007681"/>
                </a:solidFill>
                <a:latin typeface="Arial"/>
                <a:ea typeface="Arial"/>
                <a:cs typeface="Arial"/>
                <a:sym typeface="Arial"/>
              </a:rPr>
              <a:t>SAME RB-240 WORKLOAD (same podman image)</a:t>
            </a:r>
            <a:endParaRPr sz="1867" b="0" i="0" u="none" strike="noStrike" cap="none">
              <a:solidFill>
                <a:srgbClr val="000000"/>
              </a:solidFill>
              <a:latin typeface="Arial"/>
              <a:ea typeface="Arial"/>
              <a:cs typeface="Arial"/>
              <a:sym typeface="Arial"/>
            </a:endParaRPr>
          </a:p>
        </p:txBody>
      </p:sp>
      <p:graphicFrame>
        <p:nvGraphicFramePr>
          <p:cNvPr id="246" name="Google Shape;246;g3f76fa4f1ef_1_44"/>
          <p:cNvGraphicFramePr/>
          <p:nvPr/>
        </p:nvGraphicFramePr>
        <p:xfrm>
          <a:off x="682735" y="1804416"/>
          <a:ext cx="4120800" cy="1280175"/>
        </p:xfrm>
        <a:graphic>
          <a:graphicData uri="http://schemas.openxmlformats.org/drawingml/2006/table">
            <a:tbl>
              <a:tblPr firstRow="1" bandRow="1">
                <a:noFill/>
              </a:tblPr>
              <a:tblGrid>
                <a:gridCol w="1771950">
                  <a:extLst>
                    <a:ext uri="{9D8B030D-6E8A-4147-A177-3AD203B41FA5}">
                      <a16:colId xmlns:a16="http://schemas.microsoft.com/office/drawing/2014/main" val="20000"/>
                    </a:ext>
                  </a:extLst>
                </a:gridCol>
                <a:gridCol w="906575">
                  <a:extLst>
                    <a:ext uri="{9D8B030D-6E8A-4147-A177-3AD203B41FA5}">
                      <a16:colId xmlns:a16="http://schemas.microsoft.com/office/drawing/2014/main" val="20001"/>
                    </a:ext>
                  </a:extLst>
                </a:gridCol>
                <a:gridCol w="1442275">
                  <a:extLst>
                    <a:ext uri="{9D8B030D-6E8A-4147-A177-3AD203B41FA5}">
                      <a16:colId xmlns:a16="http://schemas.microsoft.com/office/drawing/2014/main" val="20002"/>
                    </a:ext>
                  </a:extLst>
                </a:gridCol>
              </a:tblGrid>
              <a:tr h="426725">
                <a:tc>
                  <a:txBody>
                    <a:bodyPr/>
                    <a:lstStyle/>
                    <a:p>
                      <a:pPr marL="0" marR="0" lvl="0" indent="0" algn="ctr" rtl="0">
                        <a:lnSpc>
                          <a:spcPct val="100000"/>
                        </a:lnSpc>
                        <a:spcBef>
                          <a:spcPts val="0"/>
                        </a:spcBef>
                        <a:spcAft>
                          <a:spcPts val="0"/>
                        </a:spcAft>
                        <a:buClr>
                          <a:srgbClr val="000000"/>
                        </a:buClr>
                        <a:buSzPts val="1359"/>
                        <a:buFont typeface="Arial"/>
                        <a:buNone/>
                      </a:pPr>
                      <a:r>
                        <a:rPr lang="en-US" sz="1359" b="1" u="none" strike="noStrike" cap="none">
                          <a:solidFill>
                            <a:srgbClr val="FFFFFF"/>
                          </a:solidFill>
                          <a:latin typeface="Arial"/>
                          <a:ea typeface="Arial"/>
                          <a:cs typeface="Arial"/>
                          <a:sym typeface="Arial"/>
                        </a:rPr>
                        <a:t>platform</a:t>
                      </a:r>
                      <a:endParaRPr sz="1867" u="none" strike="noStrike" cap="none"/>
                    </a:p>
                  </a:txBody>
                  <a:tcPr marL="60975" marR="60975" marT="36575" marB="36575">
                    <a:solidFill>
                      <a:srgbClr val="00313C"/>
                    </a:solidFill>
                  </a:tcPr>
                </a:tc>
                <a:tc>
                  <a:txBody>
                    <a:bodyPr/>
                    <a:lstStyle/>
                    <a:p>
                      <a:pPr marL="0" marR="0" lvl="0" indent="0" algn="ctr" rtl="0">
                        <a:lnSpc>
                          <a:spcPct val="100000"/>
                        </a:lnSpc>
                        <a:spcBef>
                          <a:spcPts val="0"/>
                        </a:spcBef>
                        <a:spcAft>
                          <a:spcPts val="0"/>
                        </a:spcAft>
                        <a:buClr>
                          <a:srgbClr val="000000"/>
                        </a:buClr>
                        <a:buSzPts val="1359"/>
                        <a:buFont typeface="Arial"/>
                        <a:buNone/>
                      </a:pPr>
                      <a:r>
                        <a:rPr lang="en-US" sz="1359" b="1" u="none" strike="noStrike" cap="none">
                          <a:solidFill>
                            <a:srgbClr val="FFFFFF"/>
                          </a:solidFill>
                          <a:latin typeface="Arial"/>
                          <a:ea typeface="Arial"/>
                          <a:cs typeface="Arial"/>
                          <a:sym typeface="Arial"/>
                        </a:rPr>
                        <a:t>workers</a:t>
                      </a:r>
                      <a:endParaRPr sz="1867" u="none" strike="noStrike" cap="none"/>
                    </a:p>
                  </a:txBody>
                  <a:tcPr marL="60975" marR="60975" marT="36575" marB="36575">
                    <a:solidFill>
                      <a:srgbClr val="00313C"/>
                    </a:solidFill>
                  </a:tcPr>
                </a:tc>
                <a:tc>
                  <a:txBody>
                    <a:bodyPr/>
                    <a:lstStyle/>
                    <a:p>
                      <a:pPr marL="0" marR="0" lvl="0" indent="0" algn="ctr" rtl="0">
                        <a:lnSpc>
                          <a:spcPct val="100000"/>
                        </a:lnSpc>
                        <a:spcBef>
                          <a:spcPts val="0"/>
                        </a:spcBef>
                        <a:spcAft>
                          <a:spcPts val="0"/>
                        </a:spcAft>
                        <a:buClr>
                          <a:srgbClr val="000000"/>
                        </a:buClr>
                        <a:buSzPts val="1359"/>
                        <a:buFont typeface="Arial"/>
                        <a:buNone/>
                      </a:pPr>
                      <a:r>
                        <a:rPr lang="en-US" sz="1359" b="1" u="none" strike="noStrike" cap="none">
                          <a:solidFill>
                            <a:srgbClr val="FFFFFF"/>
                          </a:solidFill>
                          <a:latin typeface="Arial"/>
                          <a:ea typeface="Arial"/>
                          <a:cs typeface="Arial"/>
                          <a:sym typeface="Arial"/>
                        </a:rPr>
                        <a:t>wall time</a:t>
                      </a:r>
                      <a:endParaRPr sz="1867" u="none" strike="noStrike" cap="none"/>
                    </a:p>
                  </a:txBody>
                  <a:tcPr marL="60975" marR="60975" marT="36575" marB="36575">
                    <a:solidFill>
                      <a:srgbClr val="00313C"/>
                    </a:solidFill>
                  </a:tcPr>
                </a:tc>
                <a:extLst>
                  <a:ext uri="{0D108BD9-81ED-4DB2-BD59-A6C34878D82A}">
                    <a16:rowId xmlns:a16="http://schemas.microsoft.com/office/drawing/2014/main" val="10000"/>
                  </a:ext>
                </a:extLst>
              </a:tr>
              <a:tr h="426725">
                <a:tc>
                  <a:txBody>
                    <a:bodyPr/>
                    <a:lstStyle/>
                    <a:p>
                      <a:pPr marL="0" marR="0" lvl="0" indent="0" algn="ctr" rtl="0">
                        <a:lnSpc>
                          <a:spcPct val="100000"/>
                        </a:lnSpc>
                        <a:spcBef>
                          <a:spcPts val="0"/>
                        </a:spcBef>
                        <a:spcAft>
                          <a:spcPts val="0"/>
                        </a:spcAft>
                        <a:buClr>
                          <a:srgbClr val="000000"/>
                        </a:buClr>
                        <a:buSzPts val="1493"/>
                        <a:buFont typeface="Arial"/>
                        <a:buNone/>
                      </a:pPr>
                      <a:r>
                        <a:rPr lang="en-US" sz="1493" b="0" u="none" strike="noStrike" cap="none">
                          <a:solidFill>
                            <a:srgbClr val="1D262B"/>
                          </a:solidFill>
                          <a:latin typeface="Arial"/>
                          <a:ea typeface="Arial"/>
                          <a:cs typeface="Arial"/>
                          <a:sym typeface="Arial"/>
                        </a:rPr>
                        <a:t>Laptop</a:t>
                      </a:r>
                      <a:endParaRPr sz="1867" u="none" strike="noStrike" cap="none"/>
                    </a:p>
                  </a:txBody>
                  <a:tcPr marL="60975" marR="60975" marT="36575" marB="36575">
                    <a:solidFill>
                      <a:srgbClr val="FFFFFF"/>
                    </a:solidFill>
                  </a:tcPr>
                </a:tc>
                <a:tc>
                  <a:txBody>
                    <a:bodyPr/>
                    <a:lstStyle/>
                    <a:p>
                      <a:pPr marL="0" marR="0" lvl="0" indent="0" algn="ctr" rtl="0">
                        <a:lnSpc>
                          <a:spcPct val="100000"/>
                        </a:lnSpc>
                        <a:spcBef>
                          <a:spcPts val="0"/>
                        </a:spcBef>
                        <a:spcAft>
                          <a:spcPts val="0"/>
                        </a:spcAft>
                        <a:buClr>
                          <a:srgbClr val="000000"/>
                        </a:buClr>
                        <a:buSzPts val="1493"/>
                        <a:buFont typeface="Arial"/>
                        <a:buNone/>
                      </a:pPr>
                      <a:r>
                        <a:rPr lang="en-US" sz="1493" b="0" u="none" strike="noStrike" cap="none">
                          <a:solidFill>
                            <a:srgbClr val="1D262B"/>
                          </a:solidFill>
                          <a:latin typeface="Arial"/>
                          <a:ea typeface="Arial"/>
                          <a:cs typeface="Arial"/>
                          <a:sym typeface="Arial"/>
                        </a:rPr>
                        <a:t>8</a:t>
                      </a:r>
                      <a:endParaRPr sz="1867" u="none" strike="noStrike" cap="none"/>
                    </a:p>
                  </a:txBody>
                  <a:tcPr marL="60975" marR="60975" marT="36575" marB="36575">
                    <a:solidFill>
                      <a:srgbClr val="FFFFFF"/>
                    </a:solidFill>
                  </a:tcPr>
                </a:tc>
                <a:tc>
                  <a:txBody>
                    <a:bodyPr/>
                    <a:lstStyle/>
                    <a:p>
                      <a:pPr marL="0" marR="0" lvl="0" indent="0" algn="ctr" rtl="0">
                        <a:lnSpc>
                          <a:spcPct val="100000"/>
                        </a:lnSpc>
                        <a:spcBef>
                          <a:spcPts val="0"/>
                        </a:spcBef>
                        <a:spcAft>
                          <a:spcPts val="0"/>
                        </a:spcAft>
                        <a:buClr>
                          <a:srgbClr val="000000"/>
                        </a:buClr>
                        <a:buSzPts val="1493"/>
                        <a:buFont typeface="Arial"/>
                        <a:buNone/>
                      </a:pPr>
                      <a:r>
                        <a:rPr lang="en-US" sz="1493" b="0" u="none" strike="noStrike" cap="none">
                          <a:solidFill>
                            <a:srgbClr val="1D262B"/>
                          </a:solidFill>
                          <a:latin typeface="Arial"/>
                          <a:ea typeface="Arial"/>
                          <a:cs typeface="Arial"/>
                          <a:sym typeface="Arial"/>
                        </a:rPr>
                        <a:t>4</a:t>
                      </a:r>
                      <a:r>
                        <a:rPr lang="en-US" sz="1493">
                          <a:solidFill>
                            <a:srgbClr val="1D262B"/>
                          </a:solidFill>
                        </a:rPr>
                        <a:t>9h</a:t>
                      </a:r>
                      <a:r>
                        <a:rPr lang="en-US" sz="1493" b="0" u="none" strike="noStrike" cap="none">
                          <a:solidFill>
                            <a:srgbClr val="1D262B"/>
                          </a:solidFill>
                          <a:latin typeface="Arial"/>
                          <a:ea typeface="Arial"/>
                          <a:cs typeface="Arial"/>
                          <a:sym typeface="Arial"/>
                        </a:rPr>
                        <a:t> m*</a:t>
                      </a:r>
                      <a:endParaRPr sz="1867" u="none" strike="noStrike" cap="none"/>
                    </a:p>
                  </a:txBody>
                  <a:tcPr marL="60975" marR="60975" marT="36575" marB="36575">
                    <a:solidFill>
                      <a:srgbClr val="FFFFFF"/>
                    </a:solidFill>
                  </a:tcPr>
                </a:tc>
                <a:extLst>
                  <a:ext uri="{0D108BD9-81ED-4DB2-BD59-A6C34878D82A}">
                    <a16:rowId xmlns:a16="http://schemas.microsoft.com/office/drawing/2014/main" val="10001"/>
                  </a:ext>
                </a:extLst>
              </a:tr>
              <a:tr h="426725">
                <a:tc>
                  <a:txBody>
                    <a:bodyPr/>
                    <a:lstStyle/>
                    <a:p>
                      <a:pPr marL="0" marR="0" lvl="0" indent="0" algn="ctr" rtl="0">
                        <a:lnSpc>
                          <a:spcPct val="100000"/>
                        </a:lnSpc>
                        <a:spcBef>
                          <a:spcPts val="0"/>
                        </a:spcBef>
                        <a:spcAft>
                          <a:spcPts val="0"/>
                        </a:spcAft>
                        <a:buClr>
                          <a:srgbClr val="000000"/>
                        </a:buClr>
                        <a:buSzPts val="1493"/>
                        <a:buFont typeface="Arial"/>
                        <a:buNone/>
                      </a:pPr>
                      <a:r>
                        <a:rPr lang="en-US" sz="1493" b="0" u="none" strike="noStrike" cap="none">
                          <a:solidFill>
                            <a:srgbClr val="1D262B"/>
                          </a:solidFill>
                          <a:latin typeface="Arial"/>
                          <a:ea typeface="Arial"/>
                          <a:cs typeface="Arial"/>
                          <a:sym typeface="Arial"/>
                        </a:rPr>
                        <a:t>Perlmutter CPU</a:t>
                      </a:r>
                      <a:endParaRPr sz="1867" u="none" strike="noStrike" cap="none"/>
                    </a:p>
                  </a:txBody>
                  <a:tcPr marL="60975" marR="60975" marT="36575" marB="36575">
                    <a:solidFill>
                      <a:srgbClr val="E8F2F3"/>
                    </a:solidFill>
                  </a:tcPr>
                </a:tc>
                <a:tc>
                  <a:txBody>
                    <a:bodyPr/>
                    <a:lstStyle/>
                    <a:p>
                      <a:pPr marL="0" marR="0" lvl="0" indent="0" algn="ctr" rtl="0">
                        <a:lnSpc>
                          <a:spcPct val="100000"/>
                        </a:lnSpc>
                        <a:spcBef>
                          <a:spcPts val="0"/>
                        </a:spcBef>
                        <a:spcAft>
                          <a:spcPts val="0"/>
                        </a:spcAft>
                        <a:buClr>
                          <a:srgbClr val="000000"/>
                        </a:buClr>
                        <a:buSzPts val="1493"/>
                        <a:buFont typeface="Arial"/>
                        <a:buNone/>
                      </a:pPr>
                      <a:r>
                        <a:rPr lang="en-US" sz="1493" b="0" u="none" strike="noStrike" cap="none">
                          <a:solidFill>
                            <a:srgbClr val="1D262B"/>
                          </a:solidFill>
                          <a:latin typeface="Arial"/>
                          <a:ea typeface="Arial"/>
                          <a:cs typeface="Arial"/>
                          <a:sym typeface="Arial"/>
                        </a:rPr>
                        <a:t>100</a:t>
                      </a:r>
                      <a:endParaRPr sz="1867" u="none" strike="noStrike" cap="none"/>
                    </a:p>
                  </a:txBody>
                  <a:tcPr marL="60975" marR="60975" marT="36575" marB="36575">
                    <a:solidFill>
                      <a:srgbClr val="E8F2F3"/>
                    </a:solidFill>
                  </a:tcPr>
                </a:tc>
                <a:tc>
                  <a:txBody>
                    <a:bodyPr/>
                    <a:lstStyle/>
                    <a:p>
                      <a:pPr marL="0" marR="0" lvl="0" indent="0" algn="l" rtl="0">
                        <a:lnSpc>
                          <a:spcPct val="100000"/>
                        </a:lnSpc>
                        <a:spcBef>
                          <a:spcPts val="0"/>
                        </a:spcBef>
                        <a:spcAft>
                          <a:spcPts val="0"/>
                        </a:spcAft>
                        <a:buClr>
                          <a:srgbClr val="000000"/>
                        </a:buClr>
                        <a:buSzPts val="1493"/>
                        <a:buFont typeface="Arial"/>
                        <a:buNone/>
                      </a:pPr>
                      <a:r>
                        <a:rPr lang="en-US" sz="1493">
                          <a:solidFill>
                            <a:srgbClr val="1D262B"/>
                          </a:solidFill>
                        </a:rPr>
                        <a:t>        4</a:t>
                      </a:r>
                      <a:r>
                        <a:rPr lang="en-US" sz="1493" b="0" u="none" strike="noStrike" cap="none">
                          <a:solidFill>
                            <a:srgbClr val="1D262B"/>
                          </a:solidFill>
                          <a:latin typeface="Arial"/>
                          <a:ea typeface="Arial"/>
                          <a:cs typeface="Arial"/>
                          <a:sym typeface="Arial"/>
                        </a:rPr>
                        <a:t>h</a:t>
                      </a:r>
                      <a:endParaRPr sz="1867" u="none" strike="noStrike" cap="none"/>
                    </a:p>
                  </a:txBody>
                  <a:tcPr marL="60975" marR="60975" marT="36575" marB="36575">
                    <a:solidFill>
                      <a:srgbClr val="E8F2F3"/>
                    </a:solidFill>
                  </a:tcPr>
                </a:tc>
                <a:extLst>
                  <a:ext uri="{0D108BD9-81ED-4DB2-BD59-A6C34878D82A}">
                    <a16:rowId xmlns:a16="http://schemas.microsoft.com/office/drawing/2014/main" val="10002"/>
                  </a:ext>
                </a:extLst>
              </a:tr>
            </a:tbl>
          </a:graphicData>
        </a:graphic>
      </p:graphicFrame>
      <p:sp>
        <p:nvSpPr>
          <p:cNvPr id="247" name="Google Shape;247;g3f76fa4f1ef_1_44"/>
          <p:cNvSpPr txBox="1"/>
          <p:nvPr/>
        </p:nvSpPr>
        <p:spPr>
          <a:xfrm>
            <a:off x="707119" y="3108960"/>
            <a:ext cx="4096500" cy="3693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Clr>
                <a:srgbClr val="000000"/>
              </a:buClr>
              <a:buSzPts val="1040"/>
              <a:buFont typeface="Arial"/>
              <a:buNone/>
            </a:pPr>
            <a:r>
              <a:rPr lang="en-US" sz="1040" b="0" i="0" u="none" strike="noStrike" cap="none">
                <a:solidFill>
                  <a:srgbClr val="63666A"/>
                </a:solidFill>
                <a:latin typeface="Arial"/>
                <a:ea typeface="Arial"/>
                <a:cs typeface="Arial"/>
                <a:sym typeface="Arial"/>
              </a:rPr>
              <a:t>*Laptop value is projected from Perlmutter worker scaling; it was not measured on a laptop.</a:t>
            </a:r>
            <a:endParaRPr sz="1867" b="0" i="0" u="none" strike="noStrike" cap="none">
              <a:solidFill>
                <a:srgbClr val="000000"/>
              </a:solidFill>
              <a:latin typeface="Arial"/>
              <a:ea typeface="Arial"/>
              <a:cs typeface="Arial"/>
              <a:sym typeface="Arial"/>
            </a:endParaRPr>
          </a:p>
        </p:txBody>
      </p:sp>
      <p:sp>
        <p:nvSpPr>
          <p:cNvPr id="248" name="Google Shape;248;g3f76fa4f1ef_1_44"/>
          <p:cNvSpPr/>
          <p:nvPr/>
        </p:nvSpPr>
        <p:spPr>
          <a:xfrm>
            <a:off x="5139189" y="1530720"/>
            <a:ext cx="6364200" cy="1670400"/>
          </a:xfrm>
          <a:prstGeom prst="roundRect">
            <a:avLst>
              <a:gd name="adj" fmla="val 16667"/>
            </a:avLst>
          </a:prstGeom>
          <a:solidFill>
            <a:srgbClr val="F4F7F7"/>
          </a:solidFill>
          <a:ln>
            <a:noFill/>
          </a:ln>
          <a:effectLst>
            <a:outerShdw blurRad="53332" dist="30666" dir="5400000" rotWithShape="0">
              <a:srgbClr val="000000">
                <a:alpha val="34900"/>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chemeClr val="lt1"/>
              </a:solidFill>
              <a:latin typeface="Arial"/>
              <a:ea typeface="Arial"/>
              <a:cs typeface="Arial"/>
              <a:sym typeface="Arial"/>
            </a:endParaRPr>
          </a:p>
        </p:txBody>
      </p:sp>
      <p:sp>
        <p:nvSpPr>
          <p:cNvPr id="249" name="Google Shape;249;g3f76fa4f1ef_1_44"/>
          <p:cNvSpPr txBox="1"/>
          <p:nvPr/>
        </p:nvSpPr>
        <p:spPr>
          <a:xfrm>
            <a:off x="5456173" y="1750177"/>
            <a:ext cx="5730000" cy="270900"/>
          </a:xfrm>
          <a:prstGeom prst="rect">
            <a:avLst/>
          </a:prstGeom>
          <a:noFill/>
          <a:ln>
            <a:noFill/>
          </a:ln>
        </p:spPr>
        <p:txBody>
          <a:bodyPr spcFirstLastPara="1" wrap="square" lIns="24375" tIns="24375" rIns="24375" bIns="24375" anchor="t" anchorCtr="0">
            <a:spAutoFit/>
          </a:bodyPr>
          <a:lstStyle/>
          <a:p>
            <a:pPr marL="0" marR="0" lvl="0" indent="0" algn="ctr" rtl="0">
              <a:lnSpc>
                <a:spcPct val="100000"/>
              </a:lnSpc>
              <a:spcBef>
                <a:spcPts val="0"/>
              </a:spcBef>
              <a:spcAft>
                <a:spcPts val="0"/>
              </a:spcAft>
              <a:buClr>
                <a:srgbClr val="000000"/>
              </a:buClr>
              <a:buSzPts val="1440"/>
              <a:buFont typeface="Arial"/>
              <a:buNone/>
            </a:pPr>
            <a:r>
              <a:rPr lang="en-US" sz="1440" b="1" i="0" u="none" strike="noStrike" cap="none">
                <a:solidFill>
                  <a:srgbClr val="007681"/>
                </a:solidFill>
                <a:latin typeface="Arial"/>
                <a:ea typeface="Arial"/>
                <a:cs typeface="Arial"/>
                <a:sym typeface="Arial"/>
              </a:rPr>
              <a:t>MEASURED PERLMUTTER JOB</a:t>
            </a:r>
            <a:endParaRPr sz="1867" b="0" i="0" u="none" strike="noStrike" cap="none">
              <a:solidFill>
                <a:srgbClr val="000000"/>
              </a:solidFill>
              <a:latin typeface="Arial"/>
              <a:ea typeface="Arial"/>
              <a:cs typeface="Arial"/>
              <a:sym typeface="Arial"/>
            </a:endParaRPr>
          </a:p>
        </p:txBody>
      </p:sp>
      <p:sp>
        <p:nvSpPr>
          <p:cNvPr id="250" name="Google Shape;250;g3f76fa4f1ef_1_44"/>
          <p:cNvSpPr txBox="1"/>
          <p:nvPr/>
        </p:nvSpPr>
        <p:spPr>
          <a:xfrm>
            <a:off x="5456300" y="2238413"/>
            <a:ext cx="5730000" cy="800400"/>
          </a:xfrm>
          <a:prstGeom prst="rect">
            <a:avLst/>
          </a:prstGeom>
          <a:noFill/>
          <a:ln>
            <a:noFill/>
          </a:ln>
        </p:spPr>
        <p:txBody>
          <a:bodyPr spcFirstLastPara="1" wrap="square" lIns="24375" tIns="24375" rIns="24375" bIns="24375" anchor="t" anchorCtr="0">
            <a:spAutoFit/>
          </a:bodyPr>
          <a:lstStyle/>
          <a:p>
            <a:pPr marL="0" marR="0" lvl="0" indent="0" algn="ctr" rtl="0">
              <a:lnSpc>
                <a:spcPct val="100000"/>
              </a:lnSpc>
              <a:spcBef>
                <a:spcPts val="0"/>
              </a:spcBef>
              <a:spcAft>
                <a:spcPts val="0"/>
              </a:spcAft>
              <a:buClr>
                <a:srgbClr val="000000"/>
              </a:buClr>
              <a:buSzPts val="1627"/>
              <a:buFont typeface="Arial"/>
              <a:buNone/>
            </a:pPr>
            <a:r>
              <a:rPr lang="en-US" sz="1627" b="1" i="0" u="none" strike="noStrike" cap="none">
                <a:solidFill>
                  <a:srgbClr val="00313C"/>
                </a:solidFill>
                <a:latin typeface="Arial"/>
                <a:ea typeface="Arial"/>
                <a:cs typeface="Arial"/>
                <a:sym typeface="Arial"/>
              </a:rPr>
              <a:t>4.8M shared shots · </a:t>
            </a:r>
            <a:r>
              <a:rPr lang="en-US" sz="1627" b="1">
                <a:solidFill>
                  <a:srgbClr val="00313C"/>
                </a:solidFill>
              </a:rPr>
              <a:t>RB</a:t>
            </a:r>
            <a:r>
              <a:rPr lang="en-US" sz="1627" b="1" i="0" u="none" strike="noStrike" cap="none">
                <a:solidFill>
                  <a:srgbClr val="00313C"/>
                </a:solidFill>
                <a:latin typeface="Arial"/>
                <a:ea typeface="Arial"/>
                <a:cs typeface="Arial"/>
                <a:sym typeface="Arial"/>
              </a:rPr>
              <a:t> = 240 · d = 11, 13, 15</a:t>
            </a:r>
            <a:br>
              <a:rPr lang="en-US" sz="1627" b="1" i="0" u="none" strike="noStrike" cap="none">
                <a:solidFill>
                  <a:srgbClr val="00313C"/>
                </a:solidFill>
                <a:latin typeface="Arial"/>
                <a:ea typeface="Arial"/>
                <a:cs typeface="Arial"/>
                <a:sym typeface="Arial"/>
              </a:rPr>
            </a:br>
            <a:r>
              <a:rPr lang="en-US" sz="1627" b="1" i="0" u="none" strike="noStrike" cap="none">
                <a:solidFill>
                  <a:srgbClr val="00313C"/>
                </a:solidFill>
                <a:latin typeface="Arial"/>
                <a:ea typeface="Arial"/>
                <a:cs typeface="Arial"/>
                <a:sym typeface="Arial"/>
              </a:rPr>
              <a:t>·  16 values of R · two decoders · ≈390 worker-hours</a:t>
            </a:r>
            <a:endParaRPr sz="1627" b="1" i="0" u="none" strike="noStrike" cap="none">
              <a:solidFill>
                <a:srgbClr val="00313C"/>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27"/>
              <a:buFont typeface="Arial"/>
              <a:buNone/>
            </a:pPr>
            <a:r>
              <a:rPr lang="en-US" sz="1627" b="1">
                <a:solidFill>
                  <a:srgbClr val="00313C"/>
                </a:solidFill>
              </a:rPr>
              <a:t>390/100 ~= 4h</a:t>
            </a:r>
            <a:endParaRPr sz="1627" b="1">
              <a:solidFill>
                <a:srgbClr val="00313C"/>
              </a:solidFill>
            </a:endParaRPr>
          </a:p>
        </p:txBody>
      </p:sp>
      <p:sp>
        <p:nvSpPr>
          <p:cNvPr id="251" name="Google Shape;251;g3f76fa4f1ef_1_44"/>
          <p:cNvSpPr txBox="1"/>
          <p:nvPr/>
        </p:nvSpPr>
        <p:spPr>
          <a:xfrm>
            <a:off x="704088" y="3529584"/>
            <a:ext cx="5486400" cy="234000"/>
          </a:xfrm>
          <a:prstGeom prst="rect">
            <a:avLst/>
          </a:prstGeom>
          <a:noFill/>
          <a:ln>
            <a:noFill/>
          </a:ln>
        </p:spPr>
        <p:txBody>
          <a:bodyPr spcFirstLastPara="1" wrap="square" lIns="24375" tIns="24375" rIns="24375" bIns="24375" anchor="t" anchorCtr="0">
            <a:spAutoFit/>
          </a:bodyPr>
          <a:lstStyle/>
          <a:p>
            <a:pPr marL="0" marR="0" lvl="0" indent="0" algn="l" rtl="0">
              <a:lnSpc>
                <a:spcPct val="100000"/>
              </a:lnSpc>
              <a:spcBef>
                <a:spcPts val="0"/>
              </a:spcBef>
              <a:spcAft>
                <a:spcPts val="0"/>
              </a:spcAft>
              <a:buNone/>
            </a:pPr>
            <a:r>
              <a:rPr lang="en-US" sz="1200" b="1" i="0" u="none" strike="noStrike" cap="none">
                <a:solidFill>
                  <a:srgbClr val="007681"/>
                </a:solidFill>
                <a:latin typeface="Arial"/>
                <a:ea typeface="Arial"/>
                <a:cs typeface="Arial"/>
                <a:sym typeface="Arial"/>
              </a:rPr>
              <a:t>WHAT EACH FACTOR DOES TO WALL TIME</a:t>
            </a:r>
            <a:endParaRPr/>
          </a:p>
        </p:txBody>
      </p:sp>
      <p:graphicFrame>
        <p:nvGraphicFramePr>
          <p:cNvPr id="252" name="Google Shape;252;g3f76fa4f1ef_1_44"/>
          <p:cNvGraphicFramePr/>
          <p:nvPr/>
        </p:nvGraphicFramePr>
        <p:xfrm>
          <a:off x="685800" y="3803904"/>
          <a:ext cx="10744200" cy="1856225"/>
        </p:xfrm>
        <a:graphic>
          <a:graphicData uri="http://schemas.openxmlformats.org/drawingml/2006/table">
            <a:tbl>
              <a:tblPr>
                <a:noFill/>
              </a:tblPr>
              <a:tblGrid>
                <a:gridCol w="1755650">
                  <a:extLst>
                    <a:ext uri="{9D8B030D-6E8A-4147-A177-3AD203B41FA5}">
                      <a16:colId xmlns:a16="http://schemas.microsoft.com/office/drawing/2014/main" val="20000"/>
                    </a:ext>
                  </a:extLst>
                </a:gridCol>
                <a:gridCol w="1700775">
                  <a:extLst>
                    <a:ext uri="{9D8B030D-6E8A-4147-A177-3AD203B41FA5}">
                      <a16:colId xmlns:a16="http://schemas.microsoft.com/office/drawing/2014/main" val="20001"/>
                    </a:ext>
                  </a:extLst>
                </a:gridCol>
                <a:gridCol w="3703325">
                  <a:extLst>
                    <a:ext uri="{9D8B030D-6E8A-4147-A177-3AD203B41FA5}">
                      <a16:colId xmlns:a16="http://schemas.microsoft.com/office/drawing/2014/main" val="20002"/>
                    </a:ext>
                  </a:extLst>
                </a:gridCol>
                <a:gridCol w="3584450">
                  <a:extLst>
                    <a:ext uri="{9D8B030D-6E8A-4147-A177-3AD203B41FA5}">
                      <a16:colId xmlns:a16="http://schemas.microsoft.com/office/drawing/2014/main" val="20003"/>
                    </a:ext>
                  </a:extLst>
                </a:gridCol>
              </a:tblGrid>
              <a:tr h="256025">
                <a:tc>
                  <a:txBody>
                    <a:bodyPr/>
                    <a:lstStyle/>
                    <a:p>
                      <a:pPr marL="0" marR="0" lvl="0" indent="0" algn="l" rtl="0">
                        <a:lnSpc>
                          <a:spcPct val="100000"/>
                        </a:lnSpc>
                        <a:spcBef>
                          <a:spcPts val="0"/>
                        </a:spcBef>
                        <a:spcAft>
                          <a:spcPts val="0"/>
                        </a:spcAft>
                        <a:buNone/>
                      </a:pPr>
                      <a:r>
                        <a:rPr lang="en-US" sz="1040" b="1" u="none" strike="noStrike" cap="none">
                          <a:solidFill>
                            <a:srgbClr val="FFFFFF"/>
                          </a:solidFill>
                          <a:latin typeface="Arial"/>
                          <a:ea typeface="Arial"/>
                          <a:cs typeface="Arial"/>
                          <a:sym typeface="Arial"/>
                        </a:rPr>
                        <a:t>factor</a:t>
                      </a:r>
                      <a:endParaRPr/>
                    </a:p>
                  </a:txBody>
                  <a:tcPr marL="60975" marR="60975" marT="27000" marB="27000" anchor="ctr">
                    <a:solidFill>
                      <a:srgbClr val="00313C"/>
                    </a:solidFill>
                  </a:tcPr>
                </a:tc>
                <a:tc>
                  <a:txBody>
                    <a:bodyPr/>
                    <a:lstStyle/>
                    <a:p>
                      <a:pPr marL="0" marR="0" lvl="0" indent="0" algn="ctr" rtl="0">
                        <a:lnSpc>
                          <a:spcPct val="100000"/>
                        </a:lnSpc>
                        <a:spcBef>
                          <a:spcPts val="0"/>
                        </a:spcBef>
                        <a:spcAft>
                          <a:spcPts val="0"/>
                        </a:spcAft>
                        <a:buNone/>
                      </a:pPr>
                      <a:r>
                        <a:rPr lang="en-US" sz="1040" b="1" u="none" strike="noStrike" cap="none">
                          <a:solidFill>
                            <a:srgbClr val="FFFFFF"/>
                          </a:solidFill>
                          <a:latin typeface="Arial"/>
                          <a:ea typeface="Arial"/>
                          <a:cs typeface="Arial"/>
                          <a:sym typeface="Arial"/>
                        </a:rPr>
                        <a:t>range in this study</a:t>
                      </a:r>
                      <a:endParaRPr/>
                    </a:p>
                  </a:txBody>
                  <a:tcPr marL="60975" marR="60975" marT="27000" marB="27000" anchor="ctr">
                    <a:solidFill>
                      <a:srgbClr val="00313C"/>
                    </a:solidFill>
                  </a:tcPr>
                </a:tc>
                <a:tc>
                  <a:txBody>
                    <a:bodyPr/>
                    <a:lstStyle/>
                    <a:p>
                      <a:pPr marL="0" marR="0" lvl="0" indent="0" algn="l" rtl="0">
                        <a:lnSpc>
                          <a:spcPct val="100000"/>
                        </a:lnSpc>
                        <a:spcBef>
                          <a:spcPts val="0"/>
                        </a:spcBef>
                        <a:spcAft>
                          <a:spcPts val="0"/>
                        </a:spcAft>
                        <a:buNone/>
                      </a:pPr>
                      <a:r>
                        <a:rPr lang="en-US" sz="1040" b="1" u="none" strike="noStrike" cap="none">
                          <a:solidFill>
                            <a:srgbClr val="FFFFFF"/>
                          </a:solidFill>
                          <a:latin typeface="Arial"/>
                          <a:ea typeface="Arial"/>
                          <a:cs typeface="Arial"/>
                          <a:sym typeface="Arial"/>
                        </a:rPr>
                        <a:t>exact count that grows</a:t>
                      </a:r>
                      <a:endParaRPr/>
                    </a:p>
                  </a:txBody>
                  <a:tcPr marL="60975" marR="60975" marT="27000" marB="27000" anchor="ctr">
                    <a:solidFill>
                      <a:srgbClr val="00313C"/>
                    </a:solidFill>
                  </a:tcPr>
                </a:tc>
                <a:tc>
                  <a:txBody>
                    <a:bodyPr/>
                    <a:lstStyle/>
                    <a:p>
                      <a:pPr marL="0" marR="0" lvl="0" indent="0" algn="l" rtl="0">
                        <a:lnSpc>
                          <a:spcPct val="100000"/>
                        </a:lnSpc>
                        <a:spcBef>
                          <a:spcPts val="0"/>
                        </a:spcBef>
                        <a:spcAft>
                          <a:spcPts val="0"/>
                        </a:spcAft>
                        <a:buNone/>
                      </a:pPr>
                      <a:r>
                        <a:rPr lang="en-US" sz="1040" b="1" u="none" strike="noStrike" cap="none">
                          <a:solidFill>
                            <a:srgbClr val="FFFFFF"/>
                          </a:solidFill>
                          <a:latin typeface="Arial"/>
                          <a:ea typeface="Arial"/>
                          <a:cs typeface="Arial"/>
                          <a:sym typeface="Arial"/>
                        </a:rPr>
                        <a:t>effect on wall time</a:t>
                      </a:r>
                      <a:endParaRPr/>
                    </a:p>
                  </a:txBody>
                  <a:tcPr marL="60975" marR="60975" marT="27000" marB="27000" anchor="ctr">
                    <a:solidFill>
                      <a:srgbClr val="00313C"/>
                    </a:solidFill>
                  </a:tcPr>
                </a:tc>
                <a:extLst>
                  <a:ext uri="{0D108BD9-81ED-4DB2-BD59-A6C34878D82A}">
                    <a16:rowId xmlns:a16="http://schemas.microsoft.com/office/drawing/2014/main" val="10000"/>
                  </a:ext>
                </a:extLst>
              </a:tr>
              <a:tr h="228600">
                <a:tc>
                  <a:txBody>
                    <a:bodyPr/>
                    <a:lstStyle/>
                    <a:p>
                      <a:pPr marL="0" marR="0" lvl="0" indent="0" algn="l" rtl="0">
                        <a:lnSpc>
                          <a:spcPct val="100000"/>
                        </a:lnSpc>
                        <a:spcBef>
                          <a:spcPts val="0"/>
                        </a:spcBef>
                        <a:spcAft>
                          <a:spcPts val="0"/>
                        </a:spcAft>
                        <a:buNone/>
                      </a:pPr>
                      <a:r>
                        <a:rPr lang="en-US" sz="940" b="1" u="none" strike="noStrike" cap="none">
                          <a:solidFill>
                            <a:srgbClr val="1D262B"/>
                          </a:solidFill>
                          <a:latin typeface="Arial"/>
                          <a:ea typeface="Arial"/>
                          <a:cs typeface="Arial"/>
                          <a:sym typeface="Arial"/>
                        </a:rPr>
                        <a:t>shots per RB point</a:t>
                      </a:r>
                      <a:endParaRPr/>
                    </a:p>
                  </a:txBody>
                  <a:tcPr marL="60975" marR="60975" marT="27000" marB="27000" anchor="ctr">
                    <a:solidFill>
                      <a:srgbClr val="FFFFFF"/>
                    </a:solidFill>
                  </a:tcPr>
                </a:tc>
                <a:tc>
                  <a:txBody>
                    <a:bodyPr/>
                    <a:lstStyle/>
                    <a:p>
                      <a:pPr marL="0" marR="0" lvl="0" indent="0" algn="ctr"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25k → 100k</a:t>
                      </a:r>
                      <a:endParaRPr/>
                    </a:p>
                  </a:txBody>
                  <a:tcPr marL="60975" marR="60975" marT="27000" marB="27000" anchor="ctr">
                    <a:solidFill>
                      <a:srgbClr val="FFFFFF"/>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independent samples per point: 4×</a:t>
                      </a:r>
                      <a:endParaRPr/>
                    </a:p>
                  </a:txBody>
                  <a:tcPr marL="60975" marR="60975" marT="27000" marB="27000" anchor="ctr">
                    <a:solidFill>
                      <a:srgbClr val="FFFFFF"/>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linear — 4× shots, 4× time</a:t>
                      </a:r>
                      <a:endParaRPr/>
                    </a:p>
                  </a:txBody>
                  <a:tcPr marL="60975" marR="60975" marT="27000" marB="27000" anchor="ctr">
                    <a:solidFill>
                      <a:srgbClr val="FFFFFF"/>
                    </a:solidFill>
                  </a:tcPr>
                </a:tc>
                <a:extLst>
                  <a:ext uri="{0D108BD9-81ED-4DB2-BD59-A6C34878D82A}">
                    <a16:rowId xmlns:a16="http://schemas.microsoft.com/office/drawing/2014/main" val="10001"/>
                  </a:ext>
                </a:extLst>
              </a:tr>
              <a:tr h="228600">
                <a:tc>
                  <a:txBody>
                    <a:bodyPr/>
                    <a:lstStyle/>
                    <a:p>
                      <a:pPr marL="0" marR="0" lvl="0" indent="0" algn="l" rtl="0">
                        <a:lnSpc>
                          <a:spcPct val="100000"/>
                        </a:lnSpc>
                        <a:spcBef>
                          <a:spcPts val="0"/>
                        </a:spcBef>
                        <a:spcAft>
                          <a:spcPts val="0"/>
                        </a:spcAft>
                        <a:buNone/>
                      </a:pPr>
                      <a:r>
                        <a:rPr lang="en-US" sz="940" b="1" u="none" strike="noStrike" cap="none">
                          <a:solidFill>
                            <a:srgbClr val="1D262B"/>
                          </a:solidFill>
                          <a:latin typeface="Arial"/>
                          <a:ea typeface="Arial"/>
                          <a:cs typeface="Arial"/>
                          <a:sym typeface="Arial"/>
                        </a:rPr>
                        <a:t>workers</a:t>
                      </a:r>
                      <a:endParaRPr/>
                    </a:p>
                  </a:txBody>
                  <a:tcPr marL="60975" marR="60975" marT="27000" marB="27000" anchor="ctr">
                    <a:solidFill>
                      <a:srgbClr val="E8F2F3"/>
                    </a:solidFill>
                  </a:tcPr>
                </a:tc>
                <a:tc>
                  <a:txBody>
                    <a:bodyPr/>
                    <a:lstStyle/>
                    <a:p>
                      <a:pPr marL="0" marR="0" lvl="0" indent="0" algn="ctr"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8 → 100</a:t>
                      </a:r>
                      <a:endParaRPr/>
                    </a:p>
                  </a:txBody>
                  <a:tcPr marL="60975" marR="60975" marT="27000" marB="27000" anchor="ctr">
                    <a:solidFill>
                      <a:srgbClr val="E8F2F3"/>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the same shots split across workers</a:t>
                      </a:r>
                      <a:endParaRPr/>
                    </a:p>
                  </a:txBody>
                  <a:tcPr marL="60975" marR="60975" marT="27000" marB="27000" anchor="ctr">
                    <a:solidFill>
                      <a:srgbClr val="E8F2F3"/>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inverse-linear </a:t>
                      </a:r>
                      <a:r>
                        <a:rPr lang="en-US" sz="940">
                          <a:solidFill>
                            <a:srgbClr val="1D262B"/>
                          </a:solidFill>
                        </a:rPr>
                        <a:t>because</a:t>
                      </a:r>
                      <a:r>
                        <a:rPr lang="en-US" sz="940" b="0" u="none" strike="noStrike" cap="none">
                          <a:solidFill>
                            <a:srgbClr val="1D262B"/>
                          </a:solidFill>
                          <a:latin typeface="Arial"/>
                          <a:ea typeface="Arial"/>
                          <a:cs typeface="Arial"/>
                          <a:sym typeface="Arial"/>
                        </a:rPr>
                        <a:t> shots are independent</a:t>
                      </a:r>
                      <a:endParaRPr/>
                    </a:p>
                  </a:txBody>
                  <a:tcPr marL="60975" marR="60975" marT="27000" marB="27000" anchor="ctr">
                    <a:solidFill>
                      <a:srgbClr val="E8F2F3"/>
                    </a:solidFill>
                  </a:tcPr>
                </a:tc>
                <a:extLst>
                  <a:ext uri="{0D108BD9-81ED-4DB2-BD59-A6C34878D82A}">
                    <a16:rowId xmlns:a16="http://schemas.microsoft.com/office/drawing/2014/main" val="10002"/>
                  </a:ext>
                </a:extLst>
              </a:tr>
              <a:tr h="228600">
                <a:tc>
                  <a:txBody>
                    <a:bodyPr/>
                    <a:lstStyle/>
                    <a:p>
                      <a:pPr marL="0" marR="0" lvl="0" indent="0" algn="l" rtl="0">
                        <a:lnSpc>
                          <a:spcPct val="100000"/>
                        </a:lnSpc>
                        <a:spcBef>
                          <a:spcPts val="0"/>
                        </a:spcBef>
                        <a:spcAft>
                          <a:spcPts val="0"/>
                        </a:spcAft>
                        <a:buNone/>
                      </a:pPr>
                      <a:r>
                        <a:rPr lang="en-US" sz="940" b="1" u="none" strike="noStrike" cap="none">
                          <a:solidFill>
                            <a:srgbClr val="1D262B"/>
                          </a:solidFill>
                          <a:latin typeface="Arial"/>
                          <a:ea typeface="Arial"/>
                          <a:cs typeface="Arial"/>
                          <a:sym typeface="Arial"/>
                        </a:rPr>
                        <a:t>RB depth m</a:t>
                      </a:r>
                      <a:endParaRPr/>
                    </a:p>
                  </a:txBody>
                  <a:tcPr marL="60975" marR="60975" marT="27000" marB="27000" anchor="ctr">
                    <a:solidFill>
                      <a:srgbClr val="FFFFFF"/>
                    </a:solidFill>
                  </a:tcPr>
                </a:tc>
                <a:tc>
                  <a:txBody>
                    <a:bodyPr/>
                    <a:lstStyle/>
                    <a:p>
                      <a:pPr marL="0" marR="0" lvl="0" indent="0" algn="ctr"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120 → 480</a:t>
                      </a:r>
                      <a:endParaRPr/>
                    </a:p>
                  </a:txBody>
                  <a:tcPr marL="60975" marR="60975" marT="27000" marB="27000" anchor="ctr">
                    <a:solidFill>
                      <a:srgbClr val="FFFFFF"/>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noisy 1q + CNOT gate slots per shot: 4× more</a:t>
                      </a:r>
                      <a:endParaRPr/>
                    </a:p>
                  </a:txBody>
                  <a:tcPr marL="60975" marR="60975" marT="27000" marB="27000" anchor="ctr">
                    <a:solidFill>
                      <a:srgbClr val="FFFFFF"/>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linear in m</a:t>
                      </a:r>
                      <a:endParaRPr/>
                    </a:p>
                  </a:txBody>
                  <a:tcPr marL="60975" marR="60975" marT="27000" marB="27000" anchor="ctr">
                    <a:solidFill>
                      <a:srgbClr val="FFFFFF"/>
                    </a:solidFill>
                  </a:tcPr>
                </a:tc>
                <a:extLst>
                  <a:ext uri="{0D108BD9-81ED-4DB2-BD59-A6C34878D82A}">
                    <a16:rowId xmlns:a16="http://schemas.microsoft.com/office/drawing/2014/main" val="10003"/>
                  </a:ext>
                </a:extLst>
              </a:tr>
              <a:tr h="228600">
                <a:tc>
                  <a:txBody>
                    <a:bodyPr/>
                    <a:lstStyle/>
                    <a:p>
                      <a:pPr marL="0" marR="0" lvl="0" indent="0" algn="l" rtl="0">
                        <a:lnSpc>
                          <a:spcPct val="100000"/>
                        </a:lnSpc>
                        <a:spcBef>
                          <a:spcPts val="0"/>
                        </a:spcBef>
                        <a:spcAft>
                          <a:spcPts val="0"/>
                        </a:spcAft>
                        <a:buNone/>
                      </a:pPr>
                      <a:r>
                        <a:rPr lang="en-US" sz="940" b="1" u="none" strike="noStrike" cap="none">
                          <a:solidFill>
                            <a:srgbClr val="1D262B"/>
                          </a:solidFill>
                          <a:latin typeface="Arial"/>
                          <a:ea typeface="Arial"/>
                          <a:cs typeface="Arial"/>
                          <a:sym typeface="Arial"/>
                        </a:rPr>
                        <a:t>QEC rounds R</a:t>
                      </a:r>
                      <a:endParaRPr/>
                    </a:p>
                  </a:txBody>
                  <a:tcPr marL="60975" marR="60975" marT="27000" marB="27000" anchor="ctr">
                    <a:solidFill>
                      <a:srgbClr val="E8F2F3"/>
                    </a:solidFill>
                  </a:tcPr>
                </a:tc>
                <a:tc>
                  <a:txBody>
                    <a:bodyPr/>
                    <a:lstStyle/>
                    <a:p>
                      <a:pPr marL="0" marR="0" lvl="0" indent="0" algn="ctr"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1 → 19</a:t>
                      </a:r>
                      <a:endParaRPr/>
                    </a:p>
                  </a:txBody>
                  <a:tcPr marL="60975" marR="60975" marT="27000" marB="27000" anchor="ctr">
                    <a:solidFill>
                      <a:srgbClr val="E8F2F3"/>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QEC gate slots + detector bits: 126 R per block at d = 15</a:t>
                      </a:r>
                      <a:endParaRPr/>
                    </a:p>
                  </a:txBody>
                  <a:tcPr marL="60975" marR="60975" marT="27000" marB="27000" anchor="ctr">
                    <a:solidFill>
                      <a:srgbClr val="E8F2F3"/>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linear in R</a:t>
                      </a:r>
                      <a:endParaRPr/>
                    </a:p>
                  </a:txBody>
                  <a:tcPr marL="60975" marR="60975" marT="27000" marB="27000" anchor="ctr">
                    <a:solidFill>
                      <a:srgbClr val="E8F2F3"/>
                    </a:solidFill>
                  </a:tcPr>
                </a:tc>
                <a:extLst>
                  <a:ext uri="{0D108BD9-81ED-4DB2-BD59-A6C34878D82A}">
                    <a16:rowId xmlns:a16="http://schemas.microsoft.com/office/drawing/2014/main" val="10004"/>
                  </a:ext>
                </a:extLst>
              </a:tr>
              <a:tr h="228600">
                <a:tc>
                  <a:txBody>
                    <a:bodyPr/>
                    <a:lstStyle/>
                    <a:p>
                      <a:pPr marL="0" marR="0" lvl="0" indent="0" algn="l" rtl="0">
                        <a:lnSpc>
                          <a:spcPct val="100000"/>
                        </a:lnSpc>
                        <a:spcBef>
                          <a:spcPts val="0"/>
                        </a:spcBef>
                        <a:spcAft>
                          <a:spcPts val="0"/>
                        </a:spcAft>
                        <a:buNone/>
                      </a:pPr>
                      <a:r>
                        <a:rPr lang="en-US" sz="940" b="1" u="none" strike="noStrike" cap="none">
                          <a:solidFill>
                            <a:srgbClr val="1D262B"/>
                          </a:solidFill>
                          <a:latin typeface="Arial"/>
                          <a:ea typeface="Arial"/>
                          <a:cs typeface="Arial"/>
                          <a:sym typeface="Arial"/>
                        </a:rPr>
                        <a:t>code distance d</a:t>
                      </a:r>
                      <a:endParaRPr/>
                    </a:p>
                  </a:txBody>
                  <a:tcPr marL="60975" marR="60975" marT="27000" marB="27000" anchor="ctr">
                    <a:solidFill>
                      <a:srgbClr val="FFFFFF"/>
                    </a:solidFill>
                  </a:tcPr>
                </a:tc>
                <a:tc>
                  <a:txBody>
                    <a:bodyPr/>
                    <a:lstStyle/>
                    <a:p>
                      <a:pPr marL="0" marR="0" lvl="0" indent="0" algn="ctr"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5 → 15</a:t>
                      </a:r>
                      <a:endParaRPr/>
                    </a:p>
                  </a:txBody>
                  <a:tcPr marL="60975" marR="60975" marT="27000" marB="27000" anchor="ctr">
                    <a:solidFill>
                      <a:srgbClr val="FFFFFF"/>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n = (d²+2d−1)/2: 17 → 127 qubits, 16 → 126 checks</a:t>
                      </a:r>
                      <a:endParaRPr/>
                    </a:p>
                  </a:txBody>
                  <a:tcPr marL="60975" marR="60975" marT="27000" marB="27000" anchor="ctr">
                    <a:solidFill>
                      <a:srgbClr val="FFFFFF"/>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gate slots grow with n, so quadratic in d</a:t>
                      </a:r>
                      <a:endParaRPr/>
                    </a:p>
                  </a:txBody>
                  <a:tcPr marL="60975" marR="60975" marT="27000" marB="27000" anchor="ctr">
                    <a:solidFill>
                      <a:srgbClr val="FFFFFF"/>
                    </a:solidFill>
                  </a:tcPr>
                </a:tc>
                <a:extLst>
                  <a:ext uri="{0D108BD9-81ED-4DB2-BD59-A6C34878D82A}">
                    <a16:rowId xmlns:a16="http://schemas.microsoft.com/office/drawing/2014/main" val="10005"/>
                  </a:ext>
                </a:extLst>
              </a:tr>
              <a:tr h="228600">
                <a:tc>
                  <a:txBody>
                    <a:bodyPr/>
                    <a:lstStyle/>
                    <a:p>
                      <a:pPr marL="0" marR="0" lvl="0" indent="0" algn="l" rtl="0">
                        <a:lnSpc>
                          <a:spcPct val="100000"/>
                        </a:lnSpc>
                        <a:spcBef>
                          <a:spcPts val="0"/>
                        </a:spcBef>
                        <a:spcAft>
                          <a:spcPts val="0"/>
                        </a:spcAft>
                        <a:buNone/>
                      </a:pPr>
                      <a:r>
                        <a:rPr lang="en-US" sz="940" b="1" u="none" strike="noStrike" cap="none">
                          <a:solidFill>
                            <a:srgbClr val="1D262B"/>
                          </a:solidFill>
                          <a:latin typeface="Arial"/>
                          <a:ea typeface="Arial"/>
                          <a:cs typeface="Arial"/>
                          <a:sym typeface="Arial"/>
                        </a:rPr>
                        <a:t>noise strength p1, p2</a:t>
                      </a:r>
                      <a:endParaRPr/>
                    </a:p>
                  </a:txBody>
                  <a:tcPr marL="60975" marR="60975" marT="27000" marB="27000" anchor="ctr">
                    <a:solidFill>
                      <a:srgbClr val="FFFFFF"/>
                    </a:solidFill>
                  </a:tcPr>
                </a:tc>
                <a:tc>
                  <a:txBody>
                    <a:bodyPr/>
                    <a:lstStyle/>
                    <a:p>
                      <a:pPr marL="0" marR="0" lvl="0" indent="0" algn="ctr"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10</a:t>
                      </a:r>
                      <a:r>
                        <a:rPr lang="en-US" sz="700" b="0" u="none" strike="noStrike" cap="none" baseline="30000">
                          <a:solidFill>
                            <a:srgbClr val="1D262B"/>
                          </a:solidFill>
                          <a:latin typeface="Arial"/>
                          <a:ea typeface="Arial"/>
                          <a:cs typeface="Arial"/>
                          <a:sym typeface="Arial"/>
                        </a:rPr>
                        <a:t>−4</a:t>
                      </a:r>
                      <a:r>
                        <a:rPr lang="en-US" sz="940" b="0" u="none" strike="noStrike" cap="none">
                          <a:solidFill>
                            <a:srgbClr val="1D262B"/>
                          </a:solidFill>
                          <a:latin typeface="Arial"/>
                          <a:ea typeface="Arial"/>
                          <a:cs typeface="Arial"/>
                          <a:sym typeface="Arial"/>
                        </a:rPr>
                        <a:t>, 4 × 10</a:t>
                      </a:r>
                      <a:r>
                        <a:rPr lang="en-US" sz="700" b="0" u="none" strike="noStrike" cap="none" baseline="30000">
                          <a:solidFill>
                            <a:srgbClr val="1D262B"/>
                          </a:solidFill>
                          <a:latin typeface="Arial"/>
                          <a:ea typeface="Arial"/>
                          <a:cs typeface="Arial"/>
                          <a:sym typeface="Arial"/>
                        </a:rPr>
                        <a:t>−4</a:t>
                      </a:r>
                      <a:endParaRPr/>
                    </a:p>
                  </a:txBody>
                  <a:tcPr marL="60975" marR="60975" marT="27000" marB="27000" anchor="ctr">
                    <a:solidFill>
                      <a:srgbClr val="FFFFFF"/>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nothing — gate and detector counts are unchanged</a:t>
                      </a:r>
                      <a:endParaRPr/>
                    </a:p>
                  </a:txBody>
                  <a:tcPr marL="60975" marR="60975" marT="27000" marB="27000" anchor="ctr">
                    <a:solidFill>
                      <a:srgbClr val="FFFFFF"/>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negligible</a:t>
                      </a:r>
                      <a:endParaRPr/>
                    </a:p>
                  </a:txBody>
                  <a:tcPr marL="60975" marR="60975" marT="27000" marB="27000" anchor="ctr">
                    <a:solidFill>
                      <a:srgbClr val="FFFFFF"/>
                    </a:solidFill>
                  </a:tcPr>
                </a:tc>
                <a:extLst>
                  <a:ext uri="{0D108BD9-81ED-4DB2-BD59-A6C34878D82A}">
                    <a16:rowId xmlns:a16="http://schemas.microsoft.com/office/drawing/2014/main" val="10006"/>
                  </a:ext>
                </a:extLst>
              </a:tr>
              <a:tr h="228600">
                <a:tc>
                  <a:txBody>
                    <a:bodyPr/>
                    <a:lstStyle/>
                    <a:p>
                      <a:pPr marL="0" marR="0" lvl="0" indent="0" algn="l" rtl="0">
                        <a:lnSpc>
                          <a:spcPct val="100000"/>
                        </a:lnSpc>
                        <a:spcBef>
                          <a:spcPts val="0"/>
                        </a:spcBef>
                        <a:spcAft>
                          <a:spcPts val="0"/>
                        </a:spcAft>
                        <a:buNone/>
                      </a:pPr>
                      <a:r>
                        <a:rPr lang="en-US" sz="940" b="1" u="none" strike="noStrike" cap="none">
                          <a:solidFill>
                            <a:srgbClr val="1D262B"/>
                          </a:solidFill>
                          <a:latin typeface="Arial"/>
                          <a:ea typeface="Arial"/>
                          <a:cs typeface="Arial"/>
                          <a:sym typeface="Arial"/>
                        </a:rPr>
                        <a:t>decoder-model build</a:t>
                      </a:r>
                      <a:endParaRPr/>
                    </a:p>
                  </a:txBody>
                  <a:tcPr marL="60975" marR="60975" marT="27000" marB="27000" anchor="ctr">
                    <a:solidFill>
                      <a:srgbClr val="E8F2F3"/>
                    </a:solidFill>
                  </a:tcPr>
                </a:tc>
                <a:tc>
                  <a:txBody>
                    <a:bodyPr/>
                    <a:lstStyle/>
                    <a:p>
                      <a:pPr marL="0" marR="0" lvl="0" indent="0" algn="ctr"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once per (d, R)</a:t>
                      </a:r>
                      <a:endParaRPr/>
                    </a:p>
                  </a:txBody>
                  <a:tcPr marL="60975" marR="60975" marT="27000" marB="27000" anchor="ctr">
                    <a:solidFill>
                      <a:srgbClr val="E8F2F3"/>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one compile per configuration</a:t>
                      </a:r>
                      <a:endParaRPr/>
                    </a:p>
                  </a:txBody>
                  <a:tcPr marL="60975" marR="60975" marT="27000" marB="27000" anchor="ctr">
                    <a:solidFill>
                      <a:srgbClr val="E8F2F3"/>
                    </a:solidFill>
                  </a:tcPr>
                </a:tc>
                <a:tc>
                  <a:txBody>
                    <a:bodyPr/>
                    <a:lstStyle/>
                    <a:p>
                      <a:pPr marL="0" marR="0" lvl="0" indent="0" algn="l" rtl="0">
                        <a:lnSpc>
                          <a:spcPct val="100000"/>
                        </a:lnSpc>
                        <a:spcBef>
                          <a:spcPts val="0"/>
                        </a:spcBef>
                        <a:spcAft>
                          <a:spcPts val="0"/>
                        </a:spcAft>
                        <a:buNone/>
                      </a:pPr>
                      <a:r>
                        <a:rPr lang="en-US" sz="940" b="0" u="none" strike="noStrike" cap="none">
                          <a:solidFill>
                            <a:srgbClr val="1D262B"/>
                          </a:solidFill>
                          <a:latin typeface="Arial"/>
                          <a:ea typeface="Arial"/>
                          <a:cs typeface="Arial"/>
                          <a:sym typeface="Arial"/>
                        </a:rPr>
                        <a:t>negligible against 100k shots</a:t>
                      </a:r>
                      <a:endParaRPr/>
                    </a:p>
                  </a:txBody>
                  <a:tcPr marL="60975" marR="60975" marT="27000" marB="27000" anchor="ctr">
                    <a:solidFill>
                      <a:srgbClr val="E8F2F3"/>
                    </a:solidFill>
                  </a:tcPr>
                </a:tc>
                <a:extLst>
                  <a:ext uri="{0D108BD9-81ED-4DB2-BD59-A6C34878D82A}">
                    <a16:rowId xmlns:a16="http://schemas.microsoft.com/office/drawing/2014/main" val="10007"/>
                  </a:ext>
                </a:extLst>
              </a:tr>
            </a:tbl>
          </a:graphicData>
        </a:graphic>
      </p:graphicFrame>
      <p:sp>
        <p:nvSpPr>
          <p:cNvPr id="253" name="Google Shape;253;g3f76fa4f1ef_1_44"/>
          <p:cNvSpPr txBox="1"/>
          <p:nvPr/>
        </p:nvSpPr>
        <p:spPr>
          <a:xfrm>
            <a:off x="704088" y="5943600"/>
            <a:ext cx="10725900" cy="385500"/>
          </a:xfrm>
          <a:prstGeom prst="rect">
            <a:avLst/>
          </a:prstGeom>
          <a:noFill/>
          <a:ln>
            <a:noFill/>
          </a:ln>
        </p:spPr>
        <p:txBody>
          <a:bodyPr spcFirstLastPara="1" wrap="square" lIns="24375" tIns="24375" rIns="24375" bIns="24375" anchor="t" anchorCtr="0">
            <a:spAutoFit/>
          </a:bodyPr>
          <a:lstStyle/>
          <a:p>
            <a:pPr marL="0" marR="0" lvl="0" indent="0" algn="ctr" rtl="0">
              <a:lnSpc>
                <a:spcPct val="110000"/>
              </a:lnSpc>
              <a:spcBef>
                <a:spcPts val="0"/>
              </a:spcBef>
              <a:spcAft>
                <a:spcPts val="0"/>
              </a:spcAft>
              <a:buNone/>
            </a:pPr>
            <a:r>
              <a:rPr lang="en-US" sz="1040" b="1" i="0" u="none" strike="noStrike" cap="none">
                <a:solidFill>
                  <a:srgbClr val="D57800"/>
                </a:solidFill>
                <a:latin typeface="Arial"/>
                <a:ea typeface="Arial"/>
                <a:cs typeface="Arial"/>
                <a:sym typeface="Arial"/>
              </a:rPr>
              <a:t>Every count above is exact. The shots and workers rows are linear by construction because shots are independent; the wall-time slopes for m, R and d were not timed factor by factor.   CNOT = controlled-NOT gate. We also note t</a:t>
            </a:r>
            <a:r>
              <a:rPr lang="en-US" sz="1040" b="1">
                <a:solidFill>
                  <a:srgbClr val="D57800"/>
                </a:solidFill>
              </a:rPr>
              <a:t>hat RB circuits we use HPC to </a:t>
            </a:r>
            <a:r>
              <a:rPr lang="en-US" sz="1040" b="1">
                <a:solidFill>
                  <a:srgbClr val="FF0000"/>
                </a:solidFill>
              </a:rPr>
              <a:t>pregenerate</a:t>
            </a:r>
            <a:r>
              <a:rPr lang="en-US" sz="1040" b="1">
                <a:solidFill>
                  <a:srgbClr val="D57800"/>
                </a:solidFill>
              </a:rPr>
              <a:t> all.</a:t>
            </a:r>
            <a:endParaRPr/>
          </a:p>
        </p:txBody>
      </p:sp>
      <p:sp>
        <p:nvSpPr>
          <p:cNvPr id="255"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256"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257"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63 / 71</a:t>
            </a:r>
          </a:p>
        </p:txBody>
      </p:sp>
      <p:sp>
        <p:nvSpPr>
          <p:cNvPr id="2" name="s6-text-02">
            <a:extLst>
              <a:ext uri="{FF2B5EF4-FFF2-40B4-BE49-F238E27FC236}">
                <a16:creationId xmlns:a16="http://schemas.microsoft.com/office/drawing/2014/main" id="{5A62B3F8-E223-1420-B456-1E1074C0D6B3}"/>
              </a:ext>
            </a:extLst>
          </p:cNvPr>
          <p:cNvSpPr txBox="1"/>
          <p:nvPr/>
        </p:nvSpPr>
        <p:spPr>
          <a:xfrm>
            <a:off x="533400" y="236477"/>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61" name="Google Shape;261;g3f76fa4f1ef_1_62"/>
          <p:cNvSpPr/>
          <p:nvPr/>
        </p:nvSpPr>
        <p:spPr>
          <a:xfrm>
            <a:off x="536435" y="6473952"/>
            <a:ext cx="11070000" cy="14700"/>
          </a:xfrm>
          <a:prstGeom prst="rect">
            <a:avLst/>
          </a:prstGeom>
          <a:solidFill>
            <a:srgbClr val="B1B3B3"/>
          </a:solidFill>
          <a:ln>
            <a:noFill/>
          </a:ln>
          <a:effectLst>
            <a:outerShdw blurRad="53332" dist="30666" dir="5400000" rotWithShape="0">
              <a:srgbClr val="000000">
                <a:alpha val="34900"/>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chemeClr val="lt1"/>
              </a:solidFill>
              <a:latin typeface="Arial"/>
              <a:ea typeface="Arial"/>
              <a:cs typeface="Arial"/>
              <a:sym typeface="Arial"/>
            </a:endParaRPr>
          </a:p>
        </p:txBody>
      </p:sp>
      <p:sp>
        <p:nvSpPr>
          <p:cNvPr id="264" name="Google Shape;264;g3f76fa4f1ef_1_62"/>
          <p:cNvSpPr/>
          <p:nvPr/>
        </p:nvSpPr>
        <p:spPr>
          <a:xfrm>
            <a:off x="682735" y="1316736"/>
            <a:ext cx="10801800" cy="743700"/>
          </a:xfrm>
          <a:prstGeom prst="roundRect">
            <a:avLst>
              <a:gd name="adj" fmla="val 16667"/>
            </a:avLst>
          </a:prstGeom>
          <a:solidFill>
            <a:srgbClr val="F4F7F7"/>
          </a:solidFill>
          <a:ln>
            <a:noFill/>
          </a:ln>
          <a:effectLst>
            <a:outerShdw blurRad="53332" dist="30666" dir="5400000" rotWithShape="0">
              <a:srgbClr val="000000">
                <a:alpha val="34900"/>
              </a:srgbClr>
            </a:outerShdw>
          </a:effectLst>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0" i="0" u="none" strike="noStrike" cap="none">
              <a:solidFill>
                <a:schemeClr val="lt1"/>
              </a:solidFill>
              <a:latin typeface="Arial"/>
              <a:ea typeface="Arial"/>
              <a:cs typeface="Arial"/>
              <a:sym typeface="Arial"/>
            </a:endParaRPr>
          </a:p>
        </p:txBody>
      </p:sp>
      <p:sp>
        <p:nvSpPr>
          <p:cNvPr id="265" name="Google Shape;265;g3f76fa4f1ef_1_62"/>
          <p:cNvSpPr txBox="1"/>
          <p:nvPr/>
        </p:nvSpPr>
        <p:spPr>
          <a:xfrm>
            <a:off x="999725" y="1487425"/>
            <a:ext cx="10430100" cy="554100"/>
          </a:xfrm>
          <a:prstGeom prst="rect">
            <a:avLst/>
          </a:prstGeom>
          <a:noFill/>
          <a:ln>
            <a:noFill/>
          </a:ln>
        </p:spPr>
        <p:txBody>
          <a:bodyPr spcFirstLastPara="1" wrap="square" lIns="24375" tIns="24375" rIns="24375" bIns="24375" anchor="t" anchorCtr="0">
            <a:spAutoFit/>
          </a:bodyPr>
          <a:lstStyle/>
          <a:p>
            <a:pPr marL="0" marR="0" lvl="0" indent="0" algn="ctr" rtl="0">
              <a:lnSpc>
                <a:spcPct val="100000"/>
              </a:lnSpc>
              <a:spcBef>
                <a:spcPts val="0"/>
              </a:spcBef>
              <a:spcAft>
                <a:spcPts val="0"/>
              </a:spcAft>
              <a:buClr>
                <a:srgbClr val="000000"/>
              </a:buClr>
              <a:buSzPts val="1640"/>
              <a:buFont typeface="Arial"/>
              <a:buNone/>
            </a:pPr>
            <a:r>
              <a:rPr lang="en-US" sz="1640" b="1" dirty="0">
                <a:solidFill>
                  <a:srgbClr val="CC0000"/>
                </a:solidFill>
              </a:rPr>
              <a:t>Self-dual</a:t>
            </a:r>
            <a:r>
              <a:rPr lang="en-US" sz="1640" b="1" dirty="0">
                <a:solidFill>
                  <a:srgbClr val="00313C"/>
                </a:solidFill>
              </a:rPr>
              <a:t> </a:t>
            </a:r>
            <a:r>
              <a:rPr lang="en-US" sz="1640" b="1" i="0" u="none" strike="noStrike" cap="none" dirty="0">
                <a:solidFill>
                  <a:srgbClr val="00313C"/>
                </a:solidFill>
                <a:latin typeface="Arial"/>
                <a:ea typeface="Arial"/>
                <a:cs typeface="Arial"/>
                <a:sym typeface="Arial"/>
              </a:rPr>
              <a:t>Calderbank–Shor–Steane (</a:t>
            </a:r>
            <a:r>
              <a:rPr lang="en-US" sz="1640" b="1" i="0" u="none" strike="noStrike" cap="none" dirty="0">
                <a:solidFill>
                  <a:srgbClr val="38761D"/>
                </a:solidFill>
                <a:latin typeface="Arial"/>
                <a:ea typeface="Arial"/>
                <a:cs typeface="Arial"/>
                <a:sym typeface="Arial"/>
              </a:rPr>
              <a:t>CSS</a:t>
            </a:r>
            <a:r>
              <a:rPr lang="en-US" sz="1640" b="1" i="0" u="none" strike="noStrike" cap="none" dirty="0">
                <a:solidFill>
                  <a:srgbClr val="00313C"/>
                </a:solidFill>
                <a:latin typeface="Arial"/>
                <a:ea typeface="Arial"/>
                <a:cs typeface="Arial"/>
                <a:sym typeface="Arial"/>
              </a:rPr>
              <a:t>) quantum low-density parity-check (</a:t>
            </a:r>
            <a:r>
              <a:rPr lang="en-US" sz="1640" b="1" i="0" u="none" strike="noStrike" cap="none" dirty="0">
                <a:solidFill>
                  <a:srgbClr val="1155CC"/>
                </a:solidFill>
                <a:latin typeface="Arial"/>
                <a:ea typeface="Arial"/>
                <a:cs typeface="Arial"/>
                <a:sym typeface="Arial"/>
              </a:rPr>
              <a:t>QLDPC</a:t>
            </a:r>
            <a:r>
              <a:rPr lang="en-US" sz="1640" b="1" i="0" u="none" strike="noStrike" cap="none" dirty="0">
                <a:solidFill>
                  <a:srgbClr val="00313C"/>
                </a:solidFill>
                <a:latin typeface="Arial"/>
                <a:ea typeface="Arial"/>
                <a:cs typeface="Arial"/>
                <a:sym typeface="Arial"/>
              </a:rPr>
              <a:t>) block with</a:t>
            </a:r>
            <a:endParaRPr sz="1640" b="1" i="0" u="none" strike="noStrike" cap="none" dirty="0">
              <a:solidFill>
                <a:srgbClr val="00313C"/>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40"/>
              <a:buFont typeface="Arial"/>
              <a:buNone/>
            </a:pPr>
            <a:r>
              <a:rPr lang="en-US" sz="1640" b="1" i="0" u="none" strike="noStrike" cap="none" dirty="0">
                <a:solidFill>
                  <a:srgbClr val="00313C"/>
                </a:solidFill>
                <a:latin typeface="Arial"/>
                <a:ea typeface="Arial"/>
                <a:cs typeface="Arial"/>
                <a:sym typeface="Arial"/>
              </a:rPr>
              <a:t> [[n, k ≥ 2, d]]. </a:t>
            </a:r>
            <a:r>
              <a:rPr lang="en-US" sz="1640" b="1" dirty="0">
                <a:solidFill>
                  <a:srgbClr val="00313C"/>
                </a:solidFill>
              </a:rPr>
              <a:t>we want high rate: [7,1,3] 1/7 -&gt; [16,4,4] -&gt; 1/4</a:t>
            </a:r>
            <a:endParaRPr sz="1867" b="1" i="0" u="none" strike="noStrike" cap="none" dirty="0">
              <a:solidFill>
                <a:srgbClr val="000000"/>
              </a:solidFill>
            </a:endParaRPr>
          </a:p>
        </p:txBody>
      </p:sp>
      <p:pic>
        <p:nvPicPr>
          <p:cNvPr id="266" name="Google Shape;266;g3f76fa4f1ef_1_62"/>
          <p:cNvPicPr preferRelativeResize="0"/>
          <p:nvPr/>
        </p:nvPicPr>
        <p:blipFill>
          <a:blip r:embed="rId3">
            <a:alphaModFix/>
          </a:blip>
          <a:stretch>
            <a:fillRect/>
          </a:stretch>
        </p:blipFill>
        <p:spPr>
          <a:xfrm>
            <a:off x="757616" y="2556000"/>
            <a:ext cx="3555625" cy="2886749"/>
          </a:xfrm>
          <a:prstGeom prst="rect">
            <a:avLst/>
          </a:prstGeom>
          <a:noFill/>
          <a:ln>
            <a:noFill/>
          </a:ln>
        </p:spPr>
      </p:pic>
      <p:pic>
        <p:nvPicPr>
          <p:cNvPr id="267" name="Google Shape;267;g3f76fa4f1ef_1_62"/>
          <p:cNvPicPr preferRelativeResize="0"/>
          <p:nvPr/>
        </p:nvPicPr>
        <p:blipFill>
          <a:blip r:embed="rId4">
            <a:alphaModFix/>
          </a:blip>
          <a:stretch>
            <a:fillRect/>
          </a:stretch>
        </p:blipFill>
        <p:spPr>
          <a:xfrm>
            <a:off x="5658825" y="2420576"/>
            <a:ext cx="1783900" cy="1660125"/>
          </a:xfrm>
          <a:prstGeom prst="rect">
            <a:avLst/>
          </a:prstGeom>
          <a:noFill/>
          <a:ln>
            <a:noFill/>
          </a:ln>
        </p:spPr>
      </p:pic>
      <p:sp>
        <p:nvSpPr>
          <p:cNvPr id="268" name="Google Shape;268;g3f76fa4f1ef_1_62"/>
          <p:cNvSpPr txBox="1"/>
          <p:nvPr/>
        </p:nvSpPr>
        <p:spPr>
          <a:xfrm>
            <a:off x="8552250" y="4158400"/>
            <a:ext cx="30000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a:t>https://</a:t>
            </a:r>
            <a:r>
              <a:rPr lang="en-US" dirty="0" err="1"/>
              <a:t>journals.aps.org</a:t>
            </a:r>
            <a:r>
              <a:rPr lang="en-US" dirty="0"/>
              <a:t>/</a:t>
            </a:r>
            <a:r>
              <a:rPr lang="en-US" dirty="0" err="1"/>
              <a:t>prxquantum</a:t>
            </a:r>
            <a:r>
              <a:rPr lang="en-US" dirty="0"/>
              <a:t>/abstract/10.1103/PRXQuantum.5.030352</a:t>
            </a:r>
            <a:endParaRPr dirty="0"/>
          </a:p>
        </p:txBody>
      </p:sp>
      <p:pic>
        <p:nvPicPr>
          <p:cNvPr id="269" name="Google Shape;269;g3f76fa4f1ef_1_62"/>
          <p:cNvPicPr preferRelativeResize="0"/>
          <p:nvPr/>
        </p:nvPicPr>
        <p:blipFill>
          <a:blip r:embed="rId5">
            <a:alphaModFix/>
          </a:blip>
          <a:stretch>
            <a:fillRect/>
          </a:stretch>
        </p:blipFill>
        <p:spPr>
          <a:xfrm>
            <a:off x="9276024" y="2531110"/>
            <a:ext cx="1552451" cy="1431725"/>
          </a:xfrm>
          <a:prstGeom prst="rect">
            <a:avLst/>
          </a:prstGeom>
          <a:noFill/>
          <a:ln>
            <a:noFill/>
          </a:ln>
        </p:spPr>
      </p:pic>
      <p:sp>
        <p:nvSpPr>
          <p:cNvPr id="270" name="Google Shape;270;g3f76fa4f1ef_1_62"/>
          <p:cNvSpPr txBox="1"/>
          <p:nvPr/>
        </p:nvSpPr>
        <p:spPr>
          <a:xfrm>
            <a:off x="5303825" y="4265975"/>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https://arxiv.org/abs/1208.0928</a:t>
            </a:r>
            <a:endParaRPr/>
          </a:p>
        </p:txBody>
      </p:sp>
      <p:pic>
        <p:nvPicPr>
          <p:cNvPr id="271" name="Google Shape;271;g3f76fa4f1ef_1_62"/>
          <p:cNvPicPr preferRelativeResize="0"/>
          <p:nvPr/>
        </p:nvPicPr>
        <p:blipFill>
          <a:blip r:embed="rId6">
            <a:alphaModFix/>
          </a:blip>
          <a:stretch>
            <a:fillRect/>
          </a:stretch>
        </p:blipFill>
        <p:spPr>
          <a:xfrm>
            <a:off x="6046325" y="2301337"/>
            <a:ext cx="4012076" cy="3708401"/>
          </a:xfrm>
          <a:prstGeom prst="rect">
            <a:avLst/>
          </a:prstGeom>
          <a:noFill/>
          <a:ln>
            <a:noFill/>
          </a:ln>
        </p:spPr>
      </p:pic>
      <p:sp>
        <p:nvSpPr>
          <p:cNvPr id="272" name="Google Shape;272;g3f76fa4f1ef_1_62"/>
          <p:cNvSpPr txBox="1"/>
          <p:nvPr/>
        </p:nvSpPr>
        <p:spPr>
          <a:xfrm>
            <a:off x="1083775" y="2394450"/>
            <a:ext cx="53787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b="1">
                <a:solidFill>
                  <a:schemeClr val="dk2"/>
                </a:solidFill>
                <a:latin typeface="Open Sans"/>
                <a:ea typeface="Open Sans"/>
                <a:cs typeface="Open Sans"/>
                <a:sym typeface="Open Sans"/>
              </a:rPr>
              <a:t>logical qubits        code distance</a:t>
            </a:r>
            <a:endParaRPr sz="900" b="1">
              <a:solidFill>
                <a:schemeClr val="dk2"/>
              </a:solidFill>
              <a:latin typeface="Open Sans"/>
              <a:ea typeface="Open Sans"/>
              <a:cs typeface="Open Sans"/>
              <a:sym typeface="Open Sans"/>
            </a:endParaRPr>
          </a:p>
        </p:txBody>
      </p:sp>
      <p:sp>
        <p:nvSpPr>
          <p:cNvPr id="274"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275"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276"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64 / 71</a:t>
            </a:r>
          </a:p>
        </p:txBody>
      </p:sp>
      <p:sp>
        <p:nvSpPr>
          <p:cNvPr id="2" name="s6-text-02">
            <a:extLst>
              <a:ext uri="{FF2B5EF4-FFF2-40B4-BE49-F238E27FC236}">
                <a16:creationId xmlns:a16="http://schemas.microsoft.com/office/drawing/2014/main" id="{53928E36-F20B-B8B3-ECC6-1AF21E9AA9C5}"/>
              </a:ext>
            </a:extLst>
          </p:cNvPr>
          <p:cNvSpPr txBox="1"/>
          <p:nvPr/>
        </p:nvSpPr>
        <p:spPr>
          <a:xfrm>
            <a:off x="533400" y="236477"/>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6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68"/>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9"/>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7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6-text-02">
            <a:extLst>
              <a:ext uri="{FF2B5EF4-FFF2-40B4-BE49-F238E27FC236}">
                <a16:creationId xmlns:a16="http://schemas.microsoft.com/office/drawing/2014/main" id="{1F6C5CE8-6277-AB51-6C8A-FB957F2935A8}"/>
              </a:ext>
            </a:extLst>
          </p:cNvPr>
          <p:cNvSpPr txBox="1"/>
          <p:nvPr/>
        </p:nvSpPr>
        <p:spPr>
          <a:xfrm>
            <a:off x="533400" y="236477"/>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pic>
        <p:nvPicPr>
          <p:cNvPr id="4" name="Picture 3">
            <a:extLst>
              <a:ext uri="{FF2B5EF4-FFF2-40B4-BE49-F238E27FC236}">
                <a16:creationId xmlns:a16="http://schemas.microsoft.com/office/drawing/2014/main" id="{EDF17EA9-D04F-2E27-3ADB-775977D11510}"/>
              </a:ext>
            </a:extLst>
          </p:cNvPr>
          <p:cNvPicPr>
            <a:picLocks noChangeAspect="1"/>
          </p:cNvPicPr>
          <p:nvPr/>
        </p:nvPicPr>
        <p:blipFill>
          <a:blip r:embed="rId2"/>
          <a:stretch>
            <a:fillRect/>
          </a:stretch>
        </p:blipFill>
        <p:spPr>
          <a:xfrm>
            <a:off x="792750" y="1656320"/>
            <a:ext cx="4883120" cy="2258712"/>
          </a:xfrm>
          <a:prstGeom prst="rect">
            <a:avLst/>
          </a:prstGeom>
        </p:spPr>
      </p:pic>
      <p:sp>
        <p:nvSpPr>
          <p:cNvPr id="5" name="TextBox 4">
            <a:extLst>
              <a:ext uri="{FF2B5EF4-FFF2-40B4-BE49-F238E27FC236}">
                <a16:creationId xmlns:a16="http://schemas.microsoft.com/office/drawing/2014/main" id="{13D3817A-B2D7-C714-94FD-323451D3575D}"/>
              </a:ext>
            </a:extLst>
          </p:cNvPr>
          <p:cNvSpPr txBox="1"/>
          <p:nvPr/>
        </p:nvSpPr>
        <p:spPr>
          <a:xfrm>
            <a:off x="4680999" y="825906"/>
            <a:ext cx="2484013" cy="461665"/>
          </a:xfrm>
          <a:prstGeom prst="rect">
            <a:avLst/>
          </a:prstGeom>
          <a:noFill/>
        </p:spPr>
        <p:txBody>
          <a:bodyPr wrap="none" rtlCol="0">
            <a:spAutoFit/>
          </a:bodyPr>
          <a:lstStyle/>
          <a:p>
            <a:r>
              <a:rPr lang="en-US" sz="2400" dirty="0"/>
              <a:t>Quantum Entropy </a:t>
            </a:r>
          </a:p>
        </p:txBody>
      </p:sp>
      <p:pic>
        <p:nvPicPr>
          <p:cNvPr id="6" name="Picture 5">
            <a:extLst>
              <a:ext uri="{FF2B5EF4-FFF2-40B4-BE49-F238E27FC236}">
                <a16:creationId xmlns:a16="http://schemas.microsoft.com/office/drawing/2014/main" id="{14568F93-AF65-6458-652B-7634948BF024}"/>
              </a:ext>
            </a:extLst>
          </p:cNvPr>
          <p:cNvPicPr>
            <a:picLocks noChangeAspect="1"/>
          </p:cNvPicPr>
          <p:nvPr/>
        </p:nvPicPr>
        <p:blipFill>
          <a:blip r:embed="rId3"/>
          <a:stretch>
            <a:fillRect/>
          </a:stretch>
        </p:blipFill>
        <p:spPr>
          <a:xfrm>
            <a:off x="5923006" y="2106069"/>
            <a:ext cx="5931830" cy="1359214"/>
          </a:xfrm>
          <a:prstGeom prst="rect">
            <a:avLst/>
          </a:prstGeom>
        </p:spPr>
      </p:pic>
      <p:pic>
        <p:nvPicPr>
          <p:cNvPr id="7" name="Picture 6">
            <a:extLst>
              <a:ext uri="{FF2B5EF4-FFF2-40B4-BE49-F238E27FC236}">
                <a16:creationId xmlns:a16="http://schemas.microsoft.com/office/drawing/2014/main" id="{2C779274-A9BC-FF13-C675-94B20DCDB4A7}"/>
              </a:ext>
            </a:extLst>
          </p:cNvPr>
          <p:cNvPicPr>
            <a:picLocks noChangeAspect="1"/>
          </p:cNvPicPr>
          <p:nvPr/>
        </p:nvPicPr>
        <p:blipFill>
          <a:blip r:embed="rId4"/>
          <a:stretch>
            <a:fillRect/>
          </a:stretch>
        </p:blipFill>
        <p:spPr>
          <a:xfrm>
            <a:off x="1228982" y="4190866"/>
            <a:ext cx="4610100" cy="2235200"/>
          </a:xfrm>
          <a:prstGeom prst="rect">
            <a:avLst/>
          </a:prstGeom>
        </p:spPr>
      </p:pic>
      <p:sp>
        <p:nvSpPr>
          <p:cNvPr id="8" name="TextBox 7">
            <a:extLst>
              <a:ext uri="{FF2B5EF4-FFF2-40B4-BE49-F238E27FC236}">
                <a16:creationId xmlns:a16="http://schemas.microsoft.com/office/drawing/2014/main" id="{F8A10DD9-73A4-675F-9812-5E74A92D68CE}"/>
              </a:ext>
            </a:extLst>
          </p:cNvPr>
          <p:cNvSpPr txBox="1"/>
          <p:nvPr/>
        </p:nvSpPr>
        <p:spPr>
          <a:xfrm>
            <a:off x="6470623" y="5940174"/>
            <a:ext cx="4596451" cy="707886"/>
          </a:xfrm>
          <a:prstGeom prst="rect">
            <a:avLst/>
          </a:prstGeom>
          <a:noFill/>
        </p:spPr>
        <p:txBody>
          <a:bodyPr wrap="none" rtlCol="0">
            <a:spAutoFit/>
          </a:bodyPr>
          <a:lstStyle/>
          <a:p>
            <a:r>
              <a:rPr lang="en-US" sz="2000" dirty="0"/>
              <a:t>To train a LLM what considers as the most </a:t>
            </a:r>
          </a:p>
          <a:p>
            <a:r>
              <a:rPr lang="en-US" sz="2000" dirty="0"/>
              <a:t>significant important</a:t>
            </a:r>
          </a:p>
        </p:txBody>
      </p:sp>
      <p:sp>
        <p:nvSpPr>
          <p:cNvPr id="9" name="TextBox 8">
            <a:extLst>
              <a:ext uri="{FF2B5EF4-FFF2-40B4-BE49-F238E27FC236}">
                <a16:creationId xmlns:a16="http://schemas.microsoft.com/office/drawing/2014/main" id="{598FD523-D187-1645-6E85-C8A779190C75}"/>
              </a:ext>
            </a:extLst>
          </p:cNvPr>
          <p:cNvSpPr txBox="1"/>
          <p:nvPr/>
        </p:nvSpPr>
        <p:spPr>
          <a:xfrm>
            <a:off x="6744233" y="4347543"/>
            <a:ext cx="1540935" cy="369332"/>
          </a:xfrm>
          <a:prstGeom prst="rect">
            <a:avLst/>
          </a:prstGeom>
          <a:noFill/>
        </p:spPr>
        <p:txBody>
          <a:bodyPr wrap="none" rtlCol="0">
            <a:spAutoFit/>
          </a:bodyPr>
          <a:lstStyle/>
          <a:p>
            <a:r>
              <a:rPr lang="en-US" dirty="0"/>
              <a:t>Synthetic Data</a:t>
            </a:r>
          </a:p>
        </p:txBody>
      </p:sp>
      <p:pic>
        <p:nvPicPr>
          <p:cNvPr id="10" name="Picture 9">
            <a:extLst>
              <a:ext uri="{FF2B5EF4-FFF2-40B4-BE49-F238E27FC236}">
                <a16:creationId xmlns:a16="http://schemas.microsoft.com/office/drawing/2014/main" id="{7CEB792A-1EB2-616D-3653-40BBCE3BC75A}"/>
              </a:ext>
            </a:extLst>
          </p:cNvPr>
          <p:cNvPicPr>
            <a:picLocks noChangeAspect="1"/>
          </p:cNvPicPr>
          <p:nvPr/>
        </p:nvPicPr>
        <p:blipFill>
          <a:blip r:embed="rId5"/>
          <a:stretch>
            <a:fillRect/>
          </a:stretch>
        </p:blipFill>
        <p:spPr>
          <a:xfrm>
            <a:off x="8826514" y="3429000"/>
            <a:ext cx="1892300" cy="2336800"/>
          </a:xfrm>
          <a:prstGeom prst="rect">
            <a:avLst/>
          </a:prstGeom>
        </p:spPr>
      </p:pic>
      <p:sp>
        <p:nvSpPr>
          <p:cNvPr id="11"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65 / 71</a:t>
            </a:r>
          </a:p>
        </p:txBody>
      </p:sp>
    </p:spTree>
    <p:extLst>
      <p:ext uri="{BB962C8B-B14F-4D97-AF65-F5344CB8AC3E}">
        <p14:creationId xmlns:p14="http://schemas.microsoft.com/office/powerpoint/2010/main" val="3733014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D218CD-3885-8094-C281-0DC4D71764A6}"/>
              </a:ext>
            </a:extLst>
          </p:cNvPr>
          <p:cNvSpPr txBox="1"/>
          <p:nvPr/>
        </p:nvSpPr>
        <p:spPr>
          <a:xfrm>
            <a:off x="825144" y="1185033"/>
            <a:ext cx="5346172" cy="2308324"/>
          </a:xfrm>
          <a:prstGeom prst="rect">
            <a:avLst/>
          </a:prstGeom>
          <a:noFill/>
        </p:spPr>
        <p:txBody>
          <a:bodyPr wrap="square" rtlCol="0">
            <a:spAutoFit/>
          </a:bodyPr>
          <a:lstStyle/>
          <a:p>
            <a:r>
              <a:rPr lang="en-US" sz="2400" dirty="0"/>
              <a:t>Recently NIST update the rules </a:t>
            </a:r>
            <a:r>
              <a:rPr lang="en-US" sz="2400" dirty="0">
                <a:solidFill>
                  <a:srgbClr val="FF0000"/>
                </a:solidFill>
              </a:rPr>
              <a:t>FIPS140-3</a:t>
            </a:r>
          </a:p>
          <a:p>
            <a:endParaRPr lang="en-US" sz="2400" dirty="0">
              <a:solidFill>
                <a:srgbClr val="FF0000"/>
              </a:solidFill>
            </a:endParaRPr>
          </a:p>
          <a:p>
            <a:r>
              <a:rPr lang="en-US" sz="2400" dirty="0"/>
              <a:t>RSA / EC - &gt; ML-KEM / ML-DSA </a:t>
            </a:r>
          </a:p>
          <a:p>
            <a:r>
              <a:rPr lang="en-US" sz="2400" dirty="0"/>
              <a:t>FIPS 140-3</a:t>
            </a:r>
          </a:p>
          <a:p>
            <a:r>
              <a:rPr lang="en-US" sz="2400" dirty="0"/>
              <a:t>SP-800-80 A/B/C  </a:t>
            </a:r>
          </a:p>
          <a:p>
            <a:r>
              <a:rPr lang="en-US" sz="2400" dirty="0"/>
              <a:t> </a:t>
            </a:r>
          </a:p>
        </p:txBody>
      </p:sp>
      <p:pic>
        <p:nvPicPr>
          <p:cNvPr id="8" name="Picture 7">
            <a:extLst>
              <a:ext uri="{FF2B5EF4-FFF2-40B4-BE49-F238E27FC236}">
                <a16:creationId xmlns:a16="http://schemas.microsoft.com/office/drawing/2014/main" id="{370A5404-4CCC-F555-123C-DE9C280D7BCB}"/>
              </a:ext>
            </a:extLst>
          </p:cNvPr>
          <p:cNvPicPr>
            <a:picLocks noChangeAspect="1"/>
          </p:cNvPicPr>
          <p:nvPr/>
        </p:nvPicPr>
        <p:blipFill>
          <a:blip r:embed="rId2"/>
          <a:stretch>
            <a:fillRect/>
          </a:stretch>
        </p:blipFill>
        <p:spPr>
          <a:xfrm>
            <a:off x="825144" y="3468124"/>
            <a:ext cx="3347671" cy="2423281"/>
          </a:xfrm>
          <a:prstGeom prst="rect">
            <a:avLst/>
          </a:prstGeom>
        </p:spPr>
      </p:pic>
      <p:pic>
        <p:nvPicPr>
          <p:cNvPr id="9" name="Picture 8">
            <a:extLst>
              <a:ext uri="{FF2B5EF4-FFF2-40B4-BE49-F238E27FC236}">
                <a16:creationId xmlns:a16="http://schemas.microsoft.com/office/drawing/2014/main" id="{0949F793-9878-544C-5A5D-650100D369CE}"/>
              </a:ext>
            </a:extLst>
          </p:cNvPr>
          <p:cNvPicPr>
            <a:picLocks noChangeAspect="1"/>
          </p:cNvPicPr>
          <p:nvPr/>
        </p:nvPicPr>
        <p:blipFill>
          <a:blip r:embed="rId3"/>
          <a:stretch>
            <a:fillRect/>
          </a:stretch>
        </p:blipFill>
        <p:spPr>
          <a:xfrm>
            <a:off x="5143534" y="2787741"/>
            <a:ext cx="6515066" cy="1295970"/>
          </a:xfrm>
          <a:prstGeom prst="rect">
            <a:avLst/>
          </a:prstGeom>
        </p:spPr>
      </p:pic>
      <p:pic>
        <p:nvPicPr>
          <p:cNvPr id="10" name="Picture 9">
            <a:extLst>
              <a:ext uri="{FF2B5EF4-FFF2-40B4-BE49-F238E27FC236}">
                <a16:creationId xmlns:a16="http://schemas.microsoft.com/office/drawing/2014/main" id="{349F3356-C1E7-9E7A-3E3A-75CE079EBA0E}"/>
              </a:ext>
            </a:extLst>
          </p:cNvPr>
          <p:cNvPicPr>
            <a:picLocks noChangeAspect="1"/>
          </p:cNvPicPr>
          <p:nvPr/>
        </p:nvPicPr>
        <p:blipFill>
          <a:blip r:embed="rId4"/>
          <a:stretch>
            <a:fillRect/>
          </a:stretch>
        </p:blipFill>
        <p:spPr>
          <a:xfrm>
            <a:off x="5613400" y="4422467"/>
            <a:ext cx="4521200" cy="1485900"/>
          </a:xfrm>
          <a:prstGeom prst="rect">
            <a:avLst/>
          </a:prstGeom>
        </p:spPr>
      </p:pic>
      <p:sp>
        <p:nvSpPr>
          <p:cNvPr id="13"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4"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5"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66 / 71</a:t>
            </a:r>
          </a:p>
        </p:txBody>
      </p:sp>
      <p:sp>
        <p:nvSpPr>
          <p:cNvPr id="4" name="s6-text-02">
            <a:extLst>
              <a:ext uri="{FF2B5EF4-FFF2-40B4-BE49-F238E27FC236}">
                <a16:creationId xmlns:a16="http://schemas.microsoft.com/office/drawing/2014/main" id="{FA7D2188-B8E5-DE01-4AC8-A9BC28632AD1}"/>
              </a:ext>
            </a:extLst>
          </p:cNvPr>
          <p:cNvSpPr txBox="1"/>
          <p:nvPr/>
        </p:nvSpPr>
        <p:spPr>
          <a:xfrm>
            <a:off x="533400" y="236477"/>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sp>
        <p:nvSpPr>
          <p:cNvPr id="12" name="TextBox 11">
            <a:extLst>
              <a:ext uri="{FF2B5EF4-FFF2-40B4-BE49-F238E27FC236}">
                <a16:creationId xmlns:a16="http://schemas.microsoft.com/office/drawing/2014/main" id="{EE2749BF-0BD6-5B2E-1068-16489581B3D9}"/>
              </a:ext>
            </a:extLst>
          </p:cNvPr>
          <p:cNvSpPr txBox="1"/>
          <p:nvPr/>
        </p:nvSpPr>
        <p:spPr>
          <a:xfrm>
            <a:off x="6825040" y="1029648"/>
            <a:ext cx="3309560" cy="923330"/>
          </a:xfrm>
          <a:prstGeom prst="rect">
            <a:avLst/>
          </a:prstGeom>
          <a:noFill/>
        </p:spPr>
        <p:txBody>
          <a:bodyPr wrap="none" rtlCol="0">
            <a:spAutoFit/>
          </a:bodyPr>
          <a:lstStyle/>
          <a:p>
            <a:r>
              <a:rPr lang="en-US" dirty="0"/>
              <a:t>However,</a:t>
            </a:r>
          </a:p>
          <a:p>
            <a:r>
              <a:rPr lang="en-US" dirty="0"/>
              <a:t>Entropy comes from GCP </a:t>
            </a:r>
            <a:r>
              <a:rPr lang="en-US" dirty="0" err="1"/>
              <a:t>Numpy</a:t>
            </a:r>
            <a:r>
              <a:rPr lang="en-US" dirty="0"/>
              <a:t> </a:t>
            </a:r>
          </a:p>
          <a:p>
            <a:r>
              <a:rPr lang="en-US" dirty="0"/>
              <a:t>Permutation of the classical RNG</a:t>
            </a:r>
          </a:p>
        </p:txBody>
      </p:sp>
    </p:spTree>
    <p:extLst>
      <p:ext uri="{BB962C8B-B14F-4D97-AF65-F5344CB8AC3E}">
        <p14:creationId xmlns:p14="http://schemas.microsoft.com/office/powerpoint/2010/main" val="295056720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0B7D88-6C29-6A87-87AE-F6CA40B18ADE}"/>
              </a:ext>
            </a:extLst>
          </p:cNvPr>
          <p:cNvPicPr>
            <a:picLocks noChangeAspect="1"/>
          </p:cNvPicPr>
          <p:nvPr/>
        </p:nvPicPr>
        <p:blipFill>
          <a:blip r:embed="rId2"/>
          <a:stretch>
            <a:fillRect/>
          </a:stretch>
        </p:blipFill>
        <p:spPr>
          <a:xfrm>
            <a:off x="1123697" y="1245885"/>
            <a:ext cx="9329986" cy="3004982"/>
          </a:xfrm>
          <a:prstGeom prst="rect">
            <a:avLst/>
          </a:prstGeom>
        </p:spPr>
      </p:pic>
      <p:sp>
        <p:nvSpPr>
          <p:cNvPr id="5" name="TextBox 4">
            <a:extLst>
              <a:ext uri="{FF2B5EF4-FFF2-40B4-BE49-F238E27FC236}">
                <a16:creationId xmlns:a16="http://schemas.microsoft.com/office/drawing/2014/main" id="{36A5738B-3C5F-5D27-2593-DE1775113EA3}"/>
              </a:ext>
            </a:extLst>
          </p:cNvPr>
          <p:cNvSpPr txBox="1"/>
          <p:nvPr/>
        </p:nvSpPr>
        <p:spPr>
          <a:xfrm>
            <a:off x="2500771" y="889826"/>
            <a:ext cx="6575839" cy="369332"/>
          </a:xfrm>
          <a:prstGeom prst="rect">
            <a:avLst/>
          </a:prstGeom>
          <a:noFill/>
        </p:spPr>
        <p:txBody>
          <a:bodyPr wrap="none" rtlCol="0">
            <a:spAutoFit/>
          </a:bodyPr>
          <a:lstStyle/>
          <a:p>
            <a:r>
              <a:rPr lang="en-US" dirty="0"/>
              <a:t>The circuit was submitted to the cloud based on the fixed structure. </a:t>
            </a:r>
          </a:p>
        </p:txBody>
      </p:sp>
      <p:sp>
        <p:nvSpPr>
          <p:cNvPr id="6" name="TextBox 5">
            <a:extLst>
              <a:ext uri="{FF2B5EF4-FFF2-40B4-BE49-F238E27FC236}">
                <a16:creationId xmlns:a16="http://schemas.microsoft.com/office/drawing/2014/main" id="{F8A9CE01-35DB-1EE3-8AA4-23ABBBBFD1A1}"/>
              </a:ext>
            </a:extLst>
          </p:cNvPr>
          <p:cNvSpPr txBox="1"/>
          <p:nvPr/>
        </p:nvSpPr>
        <p:spPr>
          <a:xfrm>
            <a:off x="1052966" y="5098164"/>
            <a:ext cx="954044" cy="369332"/>
          </a:xfrm>
          <a:prstGeom prst="rect">
            <a:avLst/>
          </a:prstGeom>
          <a:noFill/>
        </p:spPr>
        <p:txBody>
          <a:bodyPr wrap="none" rtlCol="0">
            <a:spAutoFit/>
          </a:bodyPr>
          <a:lstStyle/>
          <a:p>
            <a:r>
              <a:rPr lang="en-US" dirty="0"/>
              <a:t>AES-256</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73E1C4BA-0EB9-6505-B310-EE6424651CE1}"/>
                  </a:ext>
                </a:extLst>
              </p:cNvPr>
              <p:cNvSpPr txBox="1"/>
              <p:nvPr/>
            </p:nvSpPr>
            <p:spPr>
              <a:xfrm>
                <a:off x="6521380" y="5240306"/>
                <a:ext cx="6097978" cy="369332"/>
              </a:xfrm>
              <a:prstGeom prst="rect">
                <a:avLst/>
              </a:prstGeom>
              <a:noFill/>
            </p:spPr>
            <p:txBody>
              <a:bodyPr wrap="square">
                <a:spAutoFit/>
              </a:bodyPr>
              <a:lstStyle/>
              <a:p>
                <a:pPr/>
                <a14:m>
                  <m:oMathPara xmlns:m="http://schemas.openxmlformats.org/officeDocument/2006/math">
                    <m:oMath>
                      <m:r>
                        <a:rPr lang="en-US" smtClean="0">
                          <a:latin typeface="Cambria Math" panose="02040503050406030204" pitchFamily="18" charset="0"/>
                        </a:rPr>
                        <m:t>256</m:t>
                      </m:r>
                      <m:r>
                        <a:rPr lang="en-US" i="0">
                          <a:latin typeface="Cambria Math" panose="02040503050406030204" pitchFamily="18" charset="0"/>
                        </a:rPr>
                        <m:t>!≈</m:t>
                      </m:r>
                      <m:sSup>
                        <m:sSupPr>
                          <m:ctrlPr>
                            <a:rPr lang="en-US" i="0">
                              <a:latin typeface="Cambria Math" panose="02040503050406030204" pitchFamily="18" charset="0"/>
                            </a:rPr>
                          </m:ctrlPr>
                        </m:sSupPr>
                        <m:e>
                          <m:r>
                            <a:rPr lang="en-US" i="0">
                              <a:latin typeface="Cambria Math" panose="02040503050406030204" pitchFamily="18" charset="0"/>
                            </a:rPr>
                            <m:t>2</m:t>
                          </m:r>
                        </m:e>
                        <m:sup>
                          <m:r>
                            <a:rPr lang="en-US" i="0">
                              <a:latin typeface="Cambria Math" panose="02040503050406030204" pitchFamily="18" charset="0"/>
                            </a:rPr>
                            <m:t>1684</m:t>
                          </m:r>
                        </m:sup>
                      </m:sSup>
                    </m:oMath>
                  </m:oMathPara>
                </a14:m>
                <a:endParaRPr lang="en-US" dirty="0"/>
              </a:p>
            </p:txBody>
          </p:sp>
        </mc:Choice>
        <mc:Fallback>
          <p:sp>
            <p:nvSpPr>
              <p:cNvPr id="8" name="TextBox 7">
                <a:extLst>
                  <a:ext uri="{FF2B5EF4-FFF2-40B4-BE49-F238E27FC236}">
                    <a16:creationId xmlns:a16="http://schemas.microsoft.com/office/drawing/2014/main" id="{73E1C4BA-0EB9-6505-B310-EE6424651CE1}"/>
                  </a:ext>
                </a:extLst>
              </p:cNvPr>
              <p:cNvSpPr txBox="1">
                <a:spLocks noRot="1" noChangeAspect="1" noMove="1" noResize="1" noEditPoints="1" noAdjustHandles="1" noChangeArrowheads="1" noChangeShapeType="1" noTextEdit="1"/>
              </p:cNvSpPr>
              <p:nvPr/>
            </p:nvSpPr>
            <p:spPr>
              <a:xfrm>
                <a:off x="6521380" y="5240306"/>
                <a:ext cx="6097978" cy="369332"/>
              </a:xfrm>
              <a:prstGeom prst="rect">
                <a:avLst/>
              </a:prstGeom>
              <a:blipFill>
                <a:blip r:embed="rId3"/>
                <a:stretch>
                  <a:fillRect/>
                </a:stretch>
              </a:blipFill>
            </p:spPr>
            <p:txBody>
              <a:bodyPr/>
              <a:lstStyle/>
              <a:p>
                <a:r>
                  <a:rPr lang="en-US">
                    <a:noFill/>
                  </a:rPr>
                  <a:t> </a:t>
                </a:r>
              </a:p>
            </p:txBody>
          </p:sp>
        </mc:Fallback>
      </mc:AlternateContent>
      <p:sp>
        <p:nvSpPr>
          <p:cNvPr id="10"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1"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2"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67 / 71</a:t>
            </a:r>
          </a:p>
        </p:txBody>
      </p:sp>
      <p:pic>
        <p:nvPicPr>
          <p:cNvPr id="3" name="Picture 2">
            <a:extLst>
              <a:ext uri="{FF2B5EF4-FFF2-40B4-BE49-F238E27FC236}">
                <a16:creationId xmlns:a16="http://schemas.microsoft.com/office/drawing/2014/main" id="{6B501692-B036-141D-CDA8-D6092774B757}"/>
              </a:ext>
            </a:extLst>
          </p:cNvPr>
          <p:cNvPicPr>
            <a:picLocks noChangeAspect="1"/>
          </p:cNvPicPr>
          <p:nvPr/>
        </p:nvPicPr>
        <p:blipFill>
          <a:blip r:embed="rId4"/>
          <a:stretch>
            <a:fillRect/>
          </a:stretch>
        </p:blipFill>
        <p:spPr>
          <a:xfrm>
            <a:off x="3066777" y="4193536"/>
            <a:ext cx="5207687" cy="2286070"/>
          </a:xfrm>
          <a:prstGeom prst="rect">
            <a:avLst/>
          </a:prstGeom>
        </p:spPr>
      </p:pic>
      <p:sp>
        <p:nvSpPr>
          <p:cNvPr id="7" name="s6-text-02">
            <a:extLst>
              <a:ext uri="{FF2B5EF4-FFF2-40B4-BE49-F238E27FC236}">
                <a16:creationId xmlns:a16="http://schemas.microsoft.com/office/drawing/2014/main" id="{C4699394-B5A9-BF26-6959-2AE78358C466}"/>
              </a:ext>
            </a:extLst>
          </p:cNvPr>
          <p:cNvSpPr txBox="1"/>
          <p:nvPr/>
        </p:nvSpPr>
        <p:spPr>
          <a:xfrm>
            <a:off x="533400" y="236477"/>
            <a:ext cx="2901778" cy="586666"/>
          </a:xfrm>
          <a:prstGeom prst="rect">
            <a:avLst/>
          </a:prstGeom>
          <a:noFill/>
        </p:spPr>
        <p:txBody>
          <a:bodyPr wrap="none" lIns="0" tIns="0" rIns="0" bIns="0" anchor="t">
            <a:noAutofit/>
          </a:bodyPr>
          <a:lstStyle/>
          <a:p>
            <a:pPr>
              <a:lnSpc>
                <a:spcPts val="4620"/>
              </a:lnSpc>
            </a:pPr>
            <a:r>
              <a:rPr lang="en-US" sz="4400" b="1" i="0" spc="-123" dirty="0">
                <a:solidFill>
                  <a:srgbClr val="0B0B0F"/>
                </a:solidFill>
                <a:latin typeface="Arial"/>
              </a:rPr>
              <a:t>QEC</a:t>
            </a:r>
          </a:p>
        </p:txBody>
      </p:sp>
    </p:spTree>
    <p:extLst>
      <p:ext uri="{BB962C8B-B14F-4D97-AF65-F5344CB8AC3E}">
        <p14:creationId xmlns:p14="http://schemas.microsoft.com/office/powerpoint/2010/main" val="23435180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2407F-AB4B-7F35-3D44-4DAEF9F8D351}"/>
            </a:ext>
          </a:extLst>
        </p:cNvPr>
        <p:cNvGrpSpPr/>
        <p:nvPr/>
      </p:nvGrpSpPr>
      <p:grpSpPr>
        <a:xfrm>
          <a:off x="0" y="0"/>
          <a:ext cx="0" cy="0"/>
          <a:chOff x="0" y="0"/>
          <a:chExt cx="0" cy="0"/>
        </a:xfrm>
      </p:grpSpPr>
      <p:sp>
        <p:nvSpPr>
          <p:cNvPr id="3" name="s7-text-02">
            <a:extLst>
              <a:ext uri="{FF2B5EF4-FFF2-40B4-BE49-F238E27FC236}">
                <a16:creationId xmlns:a16="http://schemas.microsoft.com/office/drawing/2014/main" id="{9FC7F765-5F64-E143-D512-891183953859}"/>
              </a:ext>
            </a:extLst>
          </p:cNvPr>
          <p:cNvSpPr txBox="1"/>
          <p:nvPr/>
        </p:nvSpPr>
        <p:spPr>
          <a:xfrm>
            <a:off x="869928" y="541832"/>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Summary</a:t>
            </a:r>
            <a:endParaRPr sz="4400" b="1" i="0" spc="-123" dirty="0">
              <a:solidFill>
                <a:srgbClr val="0B0B0F"/>
              </a:solidFill>
              <a:latin typeface="Arial"/>
            </a:endParaRPr>
          </a:p>
        </p:txBody>
      </p:sp>
      <p:pic>
        <p:nvPicPr>
          <p:cNvPr id="13" name="s7-image-01" descr="Texas Tech University Double T">
            <a:extLst>
              <a:ext uri="{FF2B5EF4-FFF2-40B4-BE49-F238E27FC236}">
                <a16:creationId xmlns:a16="http://schemas.microsoft.com/office/drawing/2014/main" id="{906AF51E-D1B6-31CB-5F94-EB14D975657A}"/>
              </a:ext>
            </a:extLst>
          </p:cNvPr>
          <p:cNvPicPr>
            <a:picLocks noChangeAspect="1"/>
          </p:cNvPicPr>
          <p:nvPr/>
        </p:nvPicPr>
        <p:blipFill>
          <a:blip r:embed="rId3"/>
          <a:stretch>
            <a:fillRect/>
          </a:stretch>
        </p:blipFill>
        <p:spPr>
          <a:xfrm>
            <a:off x="11055074" y="600060"/>
            <a:ext cx="190495" cy="222244"/>
          </a:xfrm>
          <a:prstGeom prst="rect">
            <a:avLst/>
          </a:prstGeom>
        </p:spPr>
      </p:pic>
      <p:sp>
        <p:nvSpPr>
          <p:cNvPr id="15" name="TextBox 14">
            <a:extLst>
              <a:ext uri="{FF2B5EF4-FFF2-40B4-BE49-F238E27FC236}">
                <a16:creationId xmlns:a16="http://schemas.microsoft.com/office/drawing/2014/main" id="{81AB8566-CB34-5CE3-0FF9-CBB3A58F2328}"/>
              </a:ext>
            </a:extLst>
          </p:cNvPr>
          <p:cNvSpPr txBox="1"/>
          <p:nvPr/>
        </p:nvSpPr>
        <p:spPr>
          <a:xfrm>
            <a:off x="869928" y="1659285"/>
            <a:ext cx="10957487" cy="4401205"/>
          </a:xfrm>
          <a:prstGeom prst="rect">
            <a:avLst/>
          </a:prstGeom>
          <a:noFill/>
        </p:spPr>
        <p:txBody>
          <a:bodyPr wrap="none" rtlCol="0">
            <a:spAutoFit/>
          </a:bodyPr>
          <a:lstStyle/>
          <a:p>
            <a:pPr marL="285750" indent="-285750">
              <a:buFont typeface="Arial" panose="020B0604020202020204" pitchFamily="34" charset="0"/>
              <a:buChar char="•"/>
            </a:pPr>
            <a:r>
              <a:rPr lang="en-US" sz="2800" dirty="0"/>
              <a:t>Introduce a large scale quantum </a:t>
            </a:r>
            <a:r>
              <a:rPr lang="en-US" sz="2800" dirty="0">
                <a:solidFill>
                  <a:srgbClr val="FF0000"/>
                </a:solidFill>
              </a:rPr>
              <a:t>simulation</a:t>
            </a:r>
            <a:r>
              <a:rPr lang="en-US" sz="2800" dirty="0"/>
              <a:t> paradigm</a:t>
            </a:r>
          </a:p>
          <a:p>
            <a:pPr marL="285750" indent="-285750">
              <a:buFont typeface="Arial" panose="020B0604020202020204" pitchFamily="34" charset="0"/>
              <a:buChar char="•"/>
            </a:pPr>
            <a:r>
              <a:rPr lang="en-US" sz="2800" dirty="0"/>
              <a:t>Showed that we could use quantum information theory to approximate </a:t>
            </a:r>
            <a:br>
              <a:rPr lang="en-US" sz="2800" dirty="0"/>
            </a:br>
            <a:r>
              <a:rPr lang="en-US" sz="2800" dirty="0"/>
              <a:t>nonlinearity and solve the </a:t>
            </a:r>
            <a:r>
              <a:rPr lang="en-US" sz="2800" dirty="0">
                <a:solidFill>
                  <a:srgbClr val="FF0000"/>
                </a:solidFill>
              </a:rPr>
              <a:t>arithmetic</a:t>
            </a:r>
            <a:r>
              <a:rPr lang="en-US" sz="2800" dirty="0"/>
              <a:t> problems more efficiently in terms</a:t>
            </a:r>
            <a:br>
              <a:rPr lang="en-US" sz="2800" dirty="0"/>
            </a:br>
            <a:r>
              <a:rPr lang="en-US" sz="2800" dirty="0"/>
              <a:t>of quantum encoding space. We emphasize that BQP != NP</a:t>
            </a:r>
          </a:p>
          <a:p>
            <a:pPr marL="285750" indent="-285750">
              <a:buFont typeface="Arial" panose="020B0604020202020204" pitchFamily="34" charset="0"/>
              <a:buChar char="•"/>
            </a:pPr>
            <a:r>
              <a:rPr lang="en-US" sz="2800" dirty="0"/>
              <a:t>Our proposed Large </a:t>
            </a:r>
            <a:r>
              <a:rPr lang="en-US" sz="2800" dirty="0">
                <a:solidFill>
                  <a:srgbClr val="FF0000"/>
                </a:solidFill>
              </a:rPr>
              <a:t>Language Model framework </a:t>
            </a:r>
            <a:r>
              <a:rPr lang="en-US" sz="2800" dirty="0"/>
              <a:t>enables a variety of </a:t>
            </a:r>
            <a:br>
              <a:rPr lang="en-US" sz="2800" dirty="0"/>
            </a:br>
            <a:r>
              <a:rPr lang="en-US" sz="2800" dirty="0"/>
              <a:t>applications such quantum circuit synthesis, randomize circuit </a:t>
            </a:r>
            <a:br>
              <a:rPr lang="en-US" sz="2800" dirty="0"/>
            </a:br>
            <a:r>
              <a:rPr lang="en-US" sz="2800" dirty="0"/>
              <a:t>benchmarking, solving polynomial roots.</a:t>
            </a:r>
          </a:p>
          <a:p>
            <a:pPr marL="285750" indent="-285750">
              <a:buFont typeface="Arial" panose="020B0604020202020204" pitchFamily="34" charset="0"/>
              <a:buChar char="•"/>
            </a:pPr>
            <a:r>
              <a:rPr lang="en-US" sz="2800" dirty="0"/>
              <a:t>Entropy enhanced quantum error correction encoder allows an </a:t>
            </a:r>
            <a:br>
              <a:rPr lang="en-US" sz="2800" dirty="0"/>
            </a:br>
            <a:r>
              <a:rPr lang="en-US" sz="2800" dirty="0"/>
              <a:t>unpredictable error propagation, which increase the cloud security. </a:t>
            </a:r>
            <a:br>
              <a:rPr lang="en-US" sz="2800" dirty="0"/>
            </a:br>
            <a:r>
              <a:rPr lang="en-US" sz="2800" dirty="0" err="1"/>
              <a:t>çç</a:t>
            </a:r>
            <a:endParaRPr lang="en-US" sz="2800" dirty="0"/>
          </a:p>
        </p:txBody>
      </p:sp>
      <p:sp>
        <p:nvSpPr>
          <p:cNvPr id="17"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8"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9"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68 / 71</a:t>
            </a:r>
          </a:p>
        </p:txBody>
      </p:sp>
    </p:spTree>
    <p:extLst>
      <p:ext uri="{BB962C8B-B14F-4D97-AF65-F5344CB8AC3E}">
        <p14:creationId xmlns:p14="http://schemas.microsoft.com/office/powerpoint/2010/main" val="21138502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1AA58-ADED-DD7F-9D38-7471651B6F79}"/>
            </a:ext>
          </a:extLst>
        </p:cNvPr>
        <p:cNvGrpSpPr/>
        <p:nvPr/>
      </p:nvGrpSpPr>
      <p:grpSpPr>
        <a:xfrm>
          <a:off x="0" y="0"/>
          <a:ext cx="0" cy="0"/>
          <a:chOff x="0" y="0"/>
          <a:chExt cx="0" cy="0"/>
        </a:xfrm>
      </p:grpSpPr>
      <p:sp>
        <p:nvSpPr>
          <p:cNvPr id="3" name="s7-text-02">
            <a:extLst>
              <a:ext uri="{FF2B5EF4-FFF2-40B4-BE49-F238E27FC236}">
                <a16:creationId xmlns:a16="http://schemas.microsoft.com/office/drawing/2014/main" id="{46220F64-FA15-4C1B-B668-3BB70A70AB25}"/>
              </a:ext>
            </a:extLst>
          </p:cNvPr>
          <p:cNvSpPr txBox="1"/>
          <p:nvPr/>
        </p:nvSpPr>
        <p:spPr>
          <a:xfrm>
            <a:off x="888978" y="577237"/>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Outlook</a:t>
            </a:r>
            <a:endParaRPr sz="4400" b="1" i="0" spc="-123" dirty="0">
              <a:solidFill>
                <a:srgbClr val="0B0B0F"/>
              </a:solidFill>
              <a:latin typeface="Arial"/>
            </a:endParaRPr>
          </a:p>
        </p:txBody>
      </p:sp>
      <p:pic>
        <p:nvPicPr>
          <p:cNvPr id="13" name="s7-image-01" descr="Texas Tech University Double T">
            <a:extLst>
              <a:ext uri="{FF2B5EF4-FFF2-40B4-BE49-F238E27FC236}">
                <a16:creationId xmlns:a16="http://schemas.microsoft.com/office/drawing/2014/main" id="{73DFF15A-E626-3386-8318-851C9AFBDAE4}"/>
              </a:ext>
            </a:extLst>
          </p:cNvPr>
          <p:cNvPicPr>
            <a:picLocks noChangeAspect="1"/>
          </p:cNvPicPr>
          <p:nvPr/>
        </p:nvPicPr>
        <p:blipFill>
          <a:blip r:embed="rId3"/>
          <a:stretch>
            <a:fillRect/>
          </a:stretch>
        </p:blipFill>
        <p:spPr>
          <a:xfrm>
            <a:off x="11055074" y="600060"/>
            <a:ext cx="190495" cy="222244"/>
          </a:xfrm>
          <a:prstGeom prst="rect">
            <a:avLst/>
          </a:prstGeom>
        </p:spPr>
      </p:pic>
      <p:sp>
        <p:nvSpPr>
          <p:cNvPr id="16" name="TextBox 15">
            <a:extLst>
              <a:ext uri="{FF2B5EF4-FFF2-40B4-BE49-F238E27FC236}">
                <a16:creationId xmlns:a16="http://schemas.microsoft.com/office/drawing/2014/main" id="{9E70C47B-3068-1772-EC41-168595D6E9E0}"/>
              </a:ext>
            </a:extLst>
          </p:cNvPr>
          <p:cNvSpPr txBox="1"/>
          <p:nvPr/>
        </p:nvSpPr>
        <p:spPr>
          <a:xfrm>
            <a:off x="888978" y="1318132"/>
            <a:ext cx="11417677" cy="5693866"/>
          </a:xfrm>
          <a:prstGeom prst="rect">
            <a:avLst/>
          </a:prstGeom>
          <a:noFill/>
        </p:spPr>
        <p:txBody>
          <a:bodyPr wrap="none" rtlCol="0">
            <a:spAutoFit/>
          </a:bodyPr>
          <a:lstStyle/>
          <a:p>
            <a:pPr marL="285750" indent="-285750">
              <a:buFont typeface="Arial" panose="020B0604020202020204" pitchFamily="34" charset="0"/>
              <a:buChar char="•"/>
            </a:pPr>
            <a:r>
              <a:rPr lang="en-US" sz="2800" dirty="0"/>
              <a:t>With my collaborators, I have introduced multiple quantum simulation </a:t>
            </a:r>
            <a:br>
              <a:rPr lang="en-US" sz="2800" dirty="0"/>
            </a:br>
            <a:r>
              <a:rPr lang="en-US" sz="2800" dirty="0"/>
              <a:t>and tools on </a:t>
            </a:r>
            <a:r>
              <a:rPr lang="en-US" sz="2800" dirty="0" err="1"/>
              <a:t>github</a:t>
            </a:r>
            <a:r>
              <a:rPr lang="en-US" sz="2800" dirty="0"/>
              <a:t> that are public accessible; feel free to join and use.</a:t>
            </a:r>
          </a:p>
          <a:p>
            <a:r>
              <a:rPr lang="en-US" sz="2800" dirty="0"/>
              <a:t>To that end: </a:t>
            </a:r>
            <a:r>
              <a:rPr lang="en-US" sz="2800" dirty="0">
                <a:hlinkClick r:id="rId4"/>
              </a:rPr>
              <a:t>https://github.com/gzquse/qgear</a:t>
            </a:r>
            <a:endParaRPr lang="en-US" sz="2800" dirty="0"/>
          </a:p>
          <a:p>
            <a:pPr marL="285750" indent="-285750">
              <a:buFont typeface="Arial" panose="020B0604020202020204" pitchFamily="34" charset="0"/>
              <a:buChar char="•"/>
            </a:pPr>
            <a:r>
              <a:rPr lang="en-US" sz="2800" dirty="0"/>
              <a:t>Richard Hamming said working on something meaningful (it might be hard)</a:t>
            </a:r>
            <a:br>
              <a:rPr lang="en-US" sz="2800" dirty="0"/>
            </a:br>
            <a:r>
              <a:rPr lang="en-US" sz="2800" dirty="0"/>
              <a:t>but solvable problems. Such we cannot teleport people however, we could </a:t>
            </a:r>
            <a:br>
              <a:rPr lang="en-US" sz="2800" dirty="0"/>
            </a:br>
            <a:r>
              <a:rPr lang="en-US" sz="2800" dirty="0"/>
              <a:t>use teleportation mechanism for quantum error correction as well as </a:t>
            </a:r>
            <a:br>
              <a:rPr lang="en-US" sz="2800" dirty="0"/>
            </a:br>
            <a:r>
              <a:rPr lang="en-US" sz="2800" dirty="0"/>
              <a:t>key distribution.</a:t>
            </a:r>
          </a:p>
          <a:p>
            <a:pPr marL="285750" indent="-285750">
              <a:buFont typeface="Arial" panose="020B0604020202020204" pitchFamily="34" charset="0"/>
              <a:buChar char="•"/>
            </a:pPr>
            <a:r>
              <a:rPr lang="en-US" sz="2800" dirty="0"/>
              <a:t>Hard / interesting but solvable problems: </a:t>
            </a:r>
          </a:p>
          <a:p>
            <a:pPr marL="742950" lvl="1" indent="-285750">
              <a:buFont typeface="Arial" panose="020B0604020202020204" pitchFamily="34" charset="0"/>
              <a:buChar char="•"/>
            </a:pPr>
            <a:r>
              <a:rPr lang="en-US" sz="2800" dirty="0"/>
              <a:t>Nonlinearity solver</a:t>
            </a:r>
          </a:p>
          <a:p>
            <a:pPr marL="742950" lvl="1" indent="-285750">
              <a:buFont typeface="Arial" panose="020B0604020202020204" pitchFamily="34" charset="0"/>
              <a:buChar char="•"/>
            </a:pPr>
            <a:r>
              <a:rPr lang="en-US" sz="2800" dirty="0"/>
              <a:t>Quantum Synthetic Data</a:t>
            </a:r>
          </a:p>
          <a:p>
            <a:pPr marL="742950" lvl="1" indent="-285750">
              <a:buFont typeface="Arial" panose="020B0604020202020204" pitchFamily="34" charset="0"/>
              <a:buChar char="•"/>
            </a:pPr>
            <a:r>
              <a:rPr lang="en-US" sz="2800" dirty="0"/>
              <a:t>Running high dimension system at the scale</a:t>
            </a:r>
          </a:p>
          <a:p>
            <a:pPr marL="742950" lvl="1" indent="-285750">
              <a:buFont typeface="Arial" panose="020B0604020202020204" pitchFamily="34" charset="0"/>
              <a:buChar char="•"/>
            </a:pPr>
            <a:r>
              <a:rPr lang="en-US" sz="2800" dirty="0"/>
              <a:t>Exploit quantum algorithm entanglement properties</a:t>
            </a:r>
            <a:br>
              <a:rPr lang="en-US" sz="2800" dirty="0"/>
            </a:br>
            <a:endParaRPr lang="en-US" sz="2800" dirty="0"/>
          </a:p>
        </p:txBody>
      </p:sp>
      <p:sp>
        <p:nvSpPr>
          <p:cNvPr id="18"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9"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20"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69 / 71</a:t>
            </a:r>
          </a:p>
        </p:txBody>
      </p:sp>
    </p:spTree>
    <p:extLst>
      <p:ext uri="{BB962C8B-B14F-4D97-AF65-F5344CB8AC3E}">
        <p14:creationId xmlns:p14="http://schemas.microsoft.com/office/powerpoint/2010/main" val="18604073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BA446-9206-B611-A6DA-3A588BDBC0B4}"/>
            </a:ext>
          </a:extLst>
        </p:cNvPr>
        <p:cNvGrpSpPr/>
        <p:nvPr/>
      </p:nvGrpSpPr>
      <p:grpSpPr>
        <a:xfrm>
          <a:off x="0" y="0"/>
          <a:ext cx="0" cy="0"/>
          <a:chOff x="0" y="0"/>
          <a:chExt cx="0" cy="0"/>
        </a:xfrm>
      </p:grpSpPr>
      <p:sp>
        <p:nvSpPr>
          <p:cNvPr id="3" name="s7-text-02">
            <a:extLst>
              <a:ext uri="{FF2B5EF4-FFF2-40B4-BE49-F238E27FC236}">
                <a16:creationId xmlns:a16="http://schemas.microsoft.com/office/drawing/2014/main" id="{19855F2A-C203-4D42-20B0-1503990A88C3}"/>
              </a:ext>
            </a:extLst>
          </p:cNvPr>
          <p:cNvSpPr txBox="1"/>
          <p:nvPr/>
        </p:nvSpPr>
        <p:spPr>
          <a:xfrm>
            <a:off x="812780" y="528971"/>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lang="en-US" sz="4400" b="1" spc="-123" dirty="0">
                <a:solidFill>
                  <a:srgbClr val="0B0B0F"/>
                </a:solidFill>
                <a:latin typeface="Arial"/>
              </a:rPr>
              <a:t>Acknowledgement</a:t>
            </a:r>
            <a:endParaRPr sz="4400" b="1" i="0" spc="-123" dirty="0">
              <a:solidFill>
                <a:srgbClr val="0B0B0F"/>
              </a:solidFill>
              <a:latin typeface="Arial"/>
            </a:endParaRPr>
          </a:p>
        </p:txBody>
      </p:sp>
      <p:pic>
        <p:nvPicPr>
          <p:cNvPr id="13" name="s7-image-01" descr="Texas Tech University Double T">
            <a:extLst>
              <a:ext uri="{FF2B5EF4-FFF2-40B4-BE49-F238E27FC236}">
                <a16:creationId xmlns:a16="http://schemas.microsoft.com/office/drawing/2014/main" id="{5383138B-54AA-03BA-9A78-5621089186C1}"/>
              </a:ext>
            </a:extLst>
          </p:cNvPr>
          <p:cNvPicPr>
            <a:picLocks noChangeAspect="1"/>
          </p:cNvPicPr>
          <p:nvPr/>
        </p:nvPicPr>
        <p:blipFill>
          <a:blip r:embed="rId3"/>
          <a:stretch>
            <a:fillRect/>
          </a:stretch>
        </p:blipFill>
        <p:spPr>
          <a:xfrm>
            <a:off x="11055074" y="600060"/>
            <a:ext cx="190495" cy="222244"/>
          </a:xfrm>
          <a:prstGeom prst="rect">
            <a:avLst/>
          </a:prstGeom>
        </p:spPr>
      </p:pic>
      <p:sp>
        <p:nvSpPr>
          <p:cNvPr id="16" name="TextBox 15">
            <a:extLst>
              <a:ext uri="{FF2B5EF4-FFF2-40B4-BE49-F238E27FC236}">
                <a16:creationId xmlns:a16="http://schemas.microsoft.com/office/drawing/2014/main" id="{1394263D-9A8C-6646-791A-E85A61D4AC1C}"/>
              </a:ext>
            </a:extLst>
          </p:cNvPr>
          <p:cNvSpPr txBox="1"/>
          <p:nvPr/>
        </p:nvSpPr>
        <p:spPr>
          <a:xfrm>
            <a:off x="812780" y="1825539"/>
            <a:ext cx="11330794" cy="3539430"/>
          </a:xfrm>
          <a:prstGeom prst="rect">
            <a:avLst/>
          </a:prstGeom>
          <a:noFill/>
        </p:spPr>
        <p:txBody>
          <a:bodyPr wrap="none" rtlCol="0">
            <a:spAutoFit/>
          </a:bodyPr>
          <a:lstStyle/>
          <a:p>
            <a:pPr marL="285750" indent="-285750">
              <a:buFont typeface="Arial" panose="020B0604020202020204" pitchFamily="34" charset="0"/>
              <a:buChar char="•"/>
            </a:pPr>
            <a:r>
              <a:rPr lang="en-US" sz="2800" dirty="0"/>
              <a:t>Professor Pan (Research Advisor)</a:t>
            </a:r>
          </a:p>
          <a:p>
            <a:pPr marL="285750" indent="-285750">
              <a:buFont typeface="Arial" panose="020B0604020202020204" pitchFamily="34" charset="0"/>
              <a:buChar char="•"/>
            </a:pPr>
            <a:r>
              <a:rPr lang="en-US" sz="2800" dirty="0"/>
              <a:t>Committee Members: Professor Lu, Professor Mengel, and Professor Zhan.</a:t>
            </a:r>
          </a:p>
          <a:p>
            <a:pPr marL="285750" indent="-285750">
              <a:buFont typeface="Arial" panose="020B0604020202020204" pitchFamily="34" charset="0"/>
              <a:buChar char="•"/>
            </a:pPr>
            <a:r>
              <a:rPr lang="en-US" sz="2800" dirty="0"/>
              <a:t>NERSC Quantum Members: Jan </a:t>
            </a:r>
            <a:r>
              <a:rPr lang="en-US" sz="2800" dirty="0" err="1"/>
              <a:t>Balewski</a:t>
            </a:r>
            <a:r>
              <a:rPr lang="en-US" sz="2800" dirty="0"/>
              <a:t>, Daan, Kaitie, Ding, and etc.</a:t>
            </a:r>
          </a:p>
          <a:p>
            <a:pPr marL="285750" indent="-285750">
              <a:buFont typeface="Arial" panose="020B0604020202020204" pitchFamily="34" charset="0"/>
              <a:buChar char="•"/>
            </a:pPr>
            <a:r>
              <a:rPr lang="en-US" sz="2800" dirty="0"/>
              <a:t>UMD Collaborators Alex Khan, Prof. Jabeen, Frenz (Quantum Lab)</a:t>
            </a:r>
          </a:p>
          <a:p>
            <a:pPr marL="285750" indent="-285750">
              <a:buFont typeface="Arial" panose="020B0604020202020204" pitchFamily="34" charset="0"/>
              <a:buChar char="•"/>
            </a:pPr>
            <a:r>
              <a:rPr lang="en-US" sz="2800" dirty="0"/>
              <a:t>NVIDIA folks: </a:t>
            </a:r>
            <a:r>
              <a:rPr lang="en-US" sz="2800" dirty="0" err="1"/>
              <a:t>Zohim</a:t>
            </a:r>
            <a:r>
              <a:rPr lang="en-US" sz="2800" dirty="0"/>
              <a:t>, Dr. Nguyen, Jin, Sam</a:t>
            </a:r>
          </a:p>
          <a:p>
            <a:pPr marL="285750" indent="-285750">
              <a:buFont typeface="Arial" panose="020B0604020202020204" pitchFamily="34" charset="0"/>
              <a:buChar char="•"/>
            </a:pPr>
            <a:r>
              <a:rPr lang="en-US" sz="2800" dirty="0"/>
              <a:t>Industrial Collaborators: Randy Kuang,  Anthony Lawrence</a:t>
            </a:r>
          </a:p>
          <a:p>
            <a:pPr marL="285750" indent="-285750">
              <a:buFont typeface="Arial" panose="020B0604020202020204" pitchFamily="34" charset="0"/>
              <a:buChar char="•"/>
            </a:pPr>
            <a:r>
              <a:rPr lang="en-US" sz="2800" dirty="0"/>
              <a:t>Funding and Support: NERSC and AWS Research Fellowship</a:t>
            </a:r>
          </a:p>
          <a:p>
            <a:pPr marL="285750" indent="-285750">
              <a:buFont typeface="Arial" panose="020B0604020202020204" pitchFamily="34" charset="0"/>
              <a:buChar char="•"/>
            </a:pPr>
            <a:r>
              <a:rPr lang="en-US" sz="2800" dirty="0"/>
              <a:t>Family / Friends</a:t>
            </a:r>
          </a:p>
        </p:txBody>
      </p:sp>
      <p:sp>
        <p:nvSpPr>
          <p:cNvPr id="18"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9"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20"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70 / 71</a:t>
            </a:r>
          </a:p>
        </p:txBody>
      </p:sp>
    </p:spTree>
    <p:extLst>
      <p:ext uri="{BB962C8B-B14F-4D97-AF65-F5344CB8AC3E}">
        <p14:creationId xmlns:p14="http://schemas.microsoft.com/office/powerpoint/2010/main" val="272140134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5F5F7"/>
        </a:solidFill>
        <a:effectLst/>
      </p:bgPr>
    </p:bg>
    <p:spTree>
      <p:nvGrpSpPr>
        <p:cNvPr id="1" name=""/>
        <p:cNvGrpSpPr/>
        <p:nvPr/>
      </p:nvGrpSpPr>
      <p:grpSpPr>
        <a:xfrm>
          <a:off x="0" y="0"/>
          <a:ext cx="0" cy="0"/>
          <a:chOff x="0" y="0"/>
          <a:chExt cx="0" cy="0"/>
        </a:xfrm>
      </p:grpSpPr>
      <p:sp>
        <p:nvSpPr>
          <p:cNvPr id="2" name="s63-glow-01"/>
          <p:cNvSpPr/>
          <p:nvPr/>
        </p:nvSpPr>
        <p:spPr>
          <a:xfrm>
            <a:off x="-2158946" y="-2476438"/>
            <a:ext cx="6857829" cy="6857829"/>
          </a:xfrm>
          <a:prstGeom prst="ellipse">
            <a:avLst/>
          </a:prstGeom>
          <a:gradFill rotWithShape="1">
            <a:gsLst>
              <a:gs pos="0">
                <a:srgbClr val="CC0000">
                  <a:alpha val="13000"/>
                </a:srgbClr>
              </a:gs>
              <a:gs pos="70000">
                <a:srgbClr val="CC0000">
                  <a:alpha val="0"/>
                </a:srgbClr>
              </a:gs>
              <a:gs pos="100000">
                <a:srgbClr val="CC0000">
                  <a:alpha val="0"/>
                </a:srgb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s63-glow-02"/>
          <p:cNvSpPr/>
          <p:nvPr/>
        </p:nvSpPr>
        <p:spPr>
          <a:xfrm>
            <a:off x="7429314" y="2730432"/>
            <a:ext cx="7619809" cy="7619809"/>
          </a:xfrm>
          <a:prstGeom prst="ellipse">
            <a:avLst/>
          </a:prstGeom>
          <a:gradFill rotWithShape="1">
            <a:gsLst>
              <a:gs pos="0">
                <a:srgbClr val="000000">
                  <a:alpha val="9000"/>
                </a:srgbClr>
              </a:gs>
              <a:gs pos="70000">
                <a:srgbClr val="000000">
                  <a:alpha val="0"/>
                </a:srgbClr>
              </a:gs>
              <a:gs pos="100000">
                <a:srgbClr val="000000">
                  <a:alpha val="0"/>
                </a:srgb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s63-text-01"/>
          <p:cNvSpPr txBox="1"/>
          <p:nvPr/>
        </p:nvSpPr>
        <p:spPr>
          <a:xfrm>
            <a:off x="4244770" y="2432684"/>
            <a:ext cx="3708407" cy="826670"/>
          </a:xfrm>
          <a:prstGeom prst="rect">
            <a:avLst/>
          </a:prstGeom>
          <a:noFill/>
        </p:spPr>
        <p:txBody>
          <a:bodyPr wrap="none" lIns="0" tIns="0" rIns="0" bIns="0" anchor="t">
            <a:noAutofit/>
          </a:bodyPr>
          <a:lstStyle/>
          <a:p>
            <a:pPr algn="ctr">
              <a:lnSpc>
                <a:spcPts val="6509"/>
              </a:lnSpc>
              <a:spcBef>
                <a:spcPts val="0"/>
              </a:spcBef>
              <a:spcAft>
                <a:spcPts val="0"/>
              </a:spcAft>
            </a:pPr>
            <a:r>
              <a:rPr sz="6200" b="1" i="0" spc="-217">
                <a:solidFill>
                  <a:srgbClr val="CC0000"/>
                </a:solidFill>
                <a:latin typeface="Arial"/>
              </a:rPr>
              <a:t>Thank you</a:t>
            </a:r>
          </a:p>
        </p:txBody>
      </p:sp>
      <p:sp>
        <p:nvSpPr>
          <p:cNvPr id="5" name="s63-text-02"/>
          <p:cNvSpPr txBox="1"/>
          <p:nvPr/>
        </p:nvSpPr>
        <p:spPr>
          <a:xfrm>
            <a:off x="5447072" y="3449849"/>
            <a:ext cx="1303900" cy="342891"/>
          </a:xfrm>
          <a:prstGeom prst="rect">
            <a:avLst/>
          </a:prstGeom>
          <a:noFill/>
        </p:spPr>
        <p:txBody>
          <a:bodyPr wrap="none" lIns="0" tIns="0" rIns="0" bIns="0" anchor="t">
            <a:noAutofit/>
          </a:bodyPr>
          <a:lstStyle/>
          <a:p>
            <a:pPr algn="ctr">
              <a:lnSpc>
                <a:spcPts val="2700"/>
              </a:lnSpc>
              <a:spcBef>
                <a:spcPts val="0"/>
              </a:spcBef>
              <a:spcAft>
                <a:spcPts val="0"/>
              </a:spcAft>
            </a:pPr>
            <a:r>
              <a:rPr sz="2000" b="0" i="0">
                <a:solidFill>
                  <a:srgbClr val="50505B"/>
                </a:solidFill>
                <a:latin typeface="Arial"/>
              </a:rPr>
              <a:t>Questions?</a:t>
            </a:r>
          </a:p>
        </p:txBody>
      </p:sp>
      <p:sp>
        <p:nvSpPr>
          <p:cNvPr id="6" name="s63-text-03"/>
          <p:cNvSpPr txBox="1"/>
          <p:nvPr/>
        </p:nvSpPr>
        <p:spPr>
          <a:xfrm>
            <a:off x="3318189" y="4173731"/>
            <a:ext cx="5561568" cy="213315"/>
          </a:xfrm>
          <a:prstGeom prst="rect">
            <a:avLst/>
          </a:prstGeom>
          <a:noFill/>
        </p:spPr>
        <p:txBody>
          <a:bodyPr wrap="none" lIns="0" tIns="0" rIns="0" bIns="0" anchor="t">
            <a:noAutofit/>
          </a:bodyPr>
          <a:lstStyle/>
          <a:p>
            <a:pPr algn="ctr">
              <a:lnSpc>
                <a:spcPts val="1680"/>
              </a:lnSpc>
              <a:spcBef>
                <a:spcPts val="0"/>
              </a:spcBef>
              <a:spcAft>
                <a:spcPts val="0"/>
              </a:spcAft>
            </a:pPr>
            <a:r>
              <a:rPr sz="1200" b="0" i="0" dirty="0">
                <a:solidFill>
                  <a:srgbClr val="7B7B86"/>
                </a:solidFill>
                <a:latin typeface="Arial"/>
              </a:rPr>
              <a:t>Ziqing Guo · </a:t>
            </a:r>
            <a:r>
              <a:rPr sz="1200" b="0" i="0" dirty="0" err="1">
                <a:solidFill>
                  <a:srgbClr val="7B7B86"/>
                </a:solidFill>
                <a:latin typeface="Arial"/>
              </a:rPr>
              <a:t>ziqguo@ttu.edu</a:t>
            </a:r>
            <a:r>
              <a:rPr sz="1200" b="0" i="0" dirty="0">
                <a:solidFill>
                  <a:srgbClr val="7B7B86"/>
                </a:solidFill>
                <a:latin typeface="Arial"/>
              </a:rPr>
              <a:t> · </a:t>
            </a:r>
            <a:r>
              <a:rPr sz="1200" b="0" i="0" dirty="0" err="1">
                <a:solidFill>
                  <a:srgbClr val="7B7B86"/>
                </a:solidFill>
                <a:latin typeface="Arial"/>
              </a:rPr>
              <a:t>github.com</a:t>
            </a:r>
            <a:r>
              <a:rPr sz="1200" b="0" i="0" dirty="0">
                <a:solidFill>
                  <a:srgbClr val="7B7B86"/>
                </a:solidFill>
                <a:latin typeface="Arial"/>
              </a:rPr>
              <a:t>/</a:t>
            </a:r>
            <a:r>
              <a:rPr sz="1200" b="0" i="0" dirty="0" err="1">
                <a:solidFill>
                  <a:srgbClr val="7B7B86"/>
                </a:solidFill>
                <a:latin typeface="Arial"/>
              </a:rPr>
              <a:t>gzquse</a:t>
            </a:r>
            <a:r>
              <a:rPr sz="1200" b="0" i="0" dirty="0">
                <a:solidFill>
                  <a:srgbClr val="7B7B86"/>
                </a:solidFill>
                <a:latin typeface="Arial"/>
              </a:rPr>
              <a:t> · ORCID 0009-0006-3999-2221</a:t>
            </a:r>
          </a:p>
        </p:txBody>
      </p:sp>
      <p:pic>
        <p:nvPicPr>
          <p:cNvPr id="8" name="s63-image-01" descr="Texas Tech University Double T"/>
          <p:cNvPicPr>
            <a:picLocks noChangeAspect="1"/>
          </p:cNvPicPr>
          <p:nvPr/>
        </p:nvPicPr>
        <p:blipFill>
          <a:blip r:embed="rId3"/>
          <a:stretch>
            <a:fillRect/>
          </a:stretch>
        </p:blipFill>
        <p:spPr>
          <a:xfrm>
            <a:off x="11055074" y="600060"/>
            <a:ext cx="190495" cy="222244"/>
          </a:xfrm>
          <a:prstGeom prst="rect">
            <a:avLst/>
          </a:prstGeom>
        </p:spPr>
      </p:pic>
      <p:sp>
        <p:nvSpPr>
          <p:cNvPr id="11"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2"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
        <p:nvSpPr>
          <p:cNvPr id="13" name="Defense footer - page"/>
          <p:cNvSpPr txBox="1"/>
          <p:nvPr/>
        </p:nvSpPr>
        <p:spPr>
          <a:xfrm>
            <a:off x="10134600" y="6553200"/>
            <a:ext cx="1524000" cy="285750"/>
          </a:xfrm>
          <a:prstGeom prst="rect">
            <a:avLst/>
          </a:prstGeom>
          <a:noFill/>
          <a:ln>
            <a:noFill/>
          </a:ln>
        </p:spPr>
        <p:txBody>
          <a:bodyPr wrap="none" lIns="0" tIns="0" rIns="0" bIns="0" anchor="ctr">
            <a:noAutofit/>
          </a:bodyPr>
          <a:lstStyle/>
          <a:p>
            <a:pPr algn="r">
              <a:lnSpc>
                <a:spcPts val="2200"/>
              </a:lnSpc>
              <a:spcBef>
                <a:spcPts val="0"/>
              </a:spcBef>
              <a:spcAft>
                <a:spcPts val="0"/>
              </a:spcAft>
            </a:pPr>
            <a:r>
              <a:rPr lang="en-US" sz="2000" b="0" i="0">
                <a:solidFill>
                  <a:srgbClr val="7B7B86"/>
                </a:solidFill>
                <a:latin typeface="Arial"/>
              </a:rPr>
              <a:t>71 / 71</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6" name="Google Shape;306;g3f76fa4f1ef_1_139"/>
          <p:cNvPicPr preferRelativeResize="0"/>
          <p:nvPr/>
        </p:nvPicPr>
        <p:blipFill>
          <a:blip r:embed="rId3">
            <a:alphaModFix/>
          </a:blip>
          <a:stretch>
            <a:fillRect/>
          </a:stretch>
        </p:blipFill>
        <p:spPr>
          <a:xfrm>
            <a:off x="1034775" y="1292550"/>
            <a:ext cx="9601200" cy="3438525"/>
          </a:xfrm>
          <a:prstGeom prst="rect">
            <a:avLst/>
          </a:prstGeom>
          <a:noFill/>
          <a:ln>
            <a:noFill/>
          </a:ln>
        </p:spPr>
      </p:pic>
      <p:sp>
        <p:nvSpPr>
          <p:cNvPr id="307" name="Google Shape;307;g3f76fa4f1ef_1_139"/>
          <p:cNvSpPr txBox="1"/>
          <p:nvPr/>
        </p:nvSpPr>
        <p:spPr>
          <a:xfrm>
            <a:off x="262500" y="164075"/>
            <a:ext cx="6300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2"/>
                </a:solidFill>
                <a:latin typeface="Open Sans"/>
                <a:ea typeface="Open Sans"/>
                <a:cs typeface="Open Sans"/>
                <a:sym typeface="Open Sans"/>
              </a:rPr>
              <a:t>appendix</a:t>
            </a:r>
            <a:endParaRPr sz="2400">
              <a:solidFill>
                <a:schemeClr val="dk2"/>
              </a:solidFill>
              <a:latin typeface="Open Sans"/>
              <a:ea typeface="Open Sans"/>
              <a:cs typeface="Open Sans"/>
              <a:sym typeface="Open Sans"/>
            </a:endParaRPr>
          </a:p>
        </p:txBody>
      </p:sp>
      <p:sp>
        <p:nvSpPr>
          <p:cNvPr id="308" name="Google Shape;308;g3f76fa4f1ef_1_139"/>
          <p:cNvSpPr txBox="1"/>
          <p:nvPr/>
        </p:nvSpPr>
        <p:spPr>
          <a:xfrm>
            <a:off x="7970925" y="89235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https://arxiv.org/abs/2105.13082</a:t>
            </a:r>
            <a:endParaRPr/>
          </a:p>
        </p:txBody>
      </p:sp>
      <p:sp>
        <p:nvSpPr>
          <p:cNvPr id="309" name="Google Shape;309;g3f76fa4f1ef_1_139"/>
          <p:cNvSpPr txBox="1"/>
          <p:nvPr/>
        </p:nvSpPr>
        <p:spPr>
          <a:xfrm>
            <a:off x="8296325" y="5273850"/>
            <a:ext cx="300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https://ui.adsabs.harvard.edu/abs/2019PhRvB..99i4103P/abstract</a:t>
            </a:r>
            <a:endParaRPr/>
          </a:p>
        </p:txBody>
      </p:sp>
      <p:sp>
        <p:nvSpPr>
          <p:cNvPr id="310" name="Google Shape;310;g3f76fa4f1ef_1_139"/>
          <p:cNvSpPr txBox="1"/>
          <p:nvPr/>
        </p:nvSpPr>
        <p:spPr>
          <a:xfrm>
            <a:off x="1744575" y="815400"/>
            <a:ext cx="5775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2"/>
                </a:solidFill>
                <a:latin typeface="Open Sans"/>
                <a:ea typeface="Open Sans"/>
                <a:cs typeface="Open Sans"/>
                <a:sym typeface="Open Sans"/>
              </a:rPr>
              <a:t>MWMP</a:t>
            </a:r>
            <a:endParaRPr sz="2400">
              <a:solidFill>
                <a:schemeClr val="dk2"/>
              </a:solidFill>
              <a:latin typeface="Open Sans"/>
              <a:ea typeface="Open Sans"/>
              <a:cs typeface="Open Sans"/>
              <a:sym typeface="Open Sans"/>
            </a:endParaRPr>
          </a:p>
        </p:txBody>
      </p:sp>
      <p:pic>
        <p:nvPicPr>
          <p:cNvPr id="311" name="Google Shape;311;g3f76fa4f1ef_1_139"/>
          <p:cNvPicPr preferRelativeResize="0"/>
          <p:nvPr/>
        </p:nvPicPr>
        <p:blipFill rotWithShape="1">
          <a:blip r:embed="rId4">
            <a:alphaModFix/>
          </a:blip>
          <a:srcRect t="4049"/>
          <a:stretch/>
        </p:blipFill>
        <p:spPr>
          <a:xfrm>
            <a:off x="2558850" y="1387800"/>
            <a:ext cx="5943600" cy="3248025"/>
          </a:xfrm>
          <a:prstGeom prst="rect">
            <a:avLst/>
          </a:prstGeom>
          <a:noFill/>
          <a:ln>
            <a:noFill/>
          </a:ln>
        </p:spPr>
      </p:pic>
      <p:sp>
        <p:nvSpPr>
          <p:cNvPr id="313"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314"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7" name="Google Shape;317;g3f76fa4f1ef_1_157"/>
          <p:cNvSpPr txBox="1"/>
          <p:nvPr/>
        </p:nvSpPr>
        <p:spPr>
          <a:xfrm>
            <a:off x="262500" y="164075"/>
            <a:ext cx="6300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2"/>
                </a:solidFill>
                <a:latin typeface="Open Sans"/>
                <a:ea typeface="Open Sans"/>
                <a:cs typeface="Open Sans"/>
                <a:sym typeface="Open Sans"/>
              </a:rPr>
              <a:t>appendix</a:t>
            </a:r>
            <a:endParaRPr sz="2400">
              <a:solidFill>
                <a:schemeClr val="dk2"/>
              </a:solidFill>
              <a:latin typeface="Open Sans"/>
              <a:ea typeface="Open Sans"/>
              <a:cs typeface="Open Sans"/>
              <a:sym typeface="Open Sans"/>
            </a:endParaRPr>
          </a:p>
        </p:txBody>
      </p:sp>
      <p:sp>
        <p:nvSpPr>
          <p:cNvPr id="318" name="Google Shape;318;g3f76fa4f1ef_1_157"/>
          <p:cNvSpPr txBox="1"/>
          <p:nvPr/>
        </p:nvSpPr>
        <p:spPr>
          <a:xfrm>
            <a:off x="1744575" y="815400"/>
            <a:ext cx="5775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2"/>
                </a:solidFill>
                <a:latin typeface="Open Sans"/>
                <a:ea typeface="Open Sans"/>
                <a:cs typeface="Open Sans"/>
                <a:sym typeface="Open Sans"/>
              </a:rPr>
              <a:t>belief propagation</a:t>
            </a:r>
            <a:endParaRPr sz="2400">
              <a:solidFill>
                <a:schemeClr val="dk2"/>
              </a:solidFill>
              <a:latin typeface="Open Sans"/>
              <a:ea typeface="Open Sans"/>
              <a:cs typeface="Open Sans"/>
              <a:sym typeface="Open Sans"/>
            </a:endParaRPr>
          </a:p>
        </p:txBody>
      </p:sp>
      <p:pic>
        <p:nvPicPr>
          <p:cNvPr id="319" name="Google Shape;319;g3f76fa4f1ef_1_157"/>
          <p:cNvPicPr preferRelativeResize="0"/>
          <p:nvPr/>
        </p:nvPicPr>
        <p:blipFill>
          <a:blip r:embed="rId3">
            <a:alphaModFix/>
          </a:blip>
          <a:stretch>
            <a:fillRect/>
          </a:stretch>
        </p:blipFill>
        <p:spPr>
          <a:xfrm>
            <a:off x="6689550" y="2043275"/>
            <a:ext cx="4791075" cy="2667000"/>
          </a:xfrm>
          <a:prstGeom prst="rect">
            <a:avLst/>
          </a:prstGeom>
          <a:noFill/>
          <a:ln>
            <a:noFill/>
          </a:ln>
        </p:spPr>
      </p:pic>
      <p:pic>
        <p:nvPicPr>
          <p:cNvPr id="320" name="Google Shape;320;g3f76fa4f1ef_1_157"/>
          <p:cNvPicPr preferRelativeResize="0"/>
          <p:nvPr/>
        </p:nvPicPr>
        <p:blipFill>
          <a:blip r:embed="rId4">
            <a:alphaModFix/>
          </a:blip>
          <a:stretch>
            <a:fillRect/>
          </a:stretch>
        </p:blipFill>
        <p:spPr>
          <a:xfrm>
            <a:off x="390725" y="1752600"/>
            <a:ext cx="5943600" cy="3352800"/>
          </a:xfrm>
          <a:prstGeom prst="rect">
            <a:avLst/>
          </a:prstGeom>
          <a:noFill/>
          <a:ln>
            <a:noFill/>
          </a:ln>
        </p:spPr>
      </p:pic>
      <p:sp>
        <p:nvSpPr>
          <p:cNvPr id="322"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323"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6" name="Google Shape;326;g3f76fa4f1ef_1_0"/>
          <p:cNvSpPr txBox="1"/>
          <p:nvPr/>
        </p:nvSpPr>
        <p:spPr>
          <a:xfrm>
            <a:off x="5022464" y="4168223"/>
            <a:ext cx="3973500" cy="4104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867" b="0" i="0" u="none" strike="noStrike" cap="none">
                <a:solidFill>
                  <a:srgbClr val="000000"/>
                </a:solidFill>
                <a:latin typeface="Arial"/>
                <a:ea typeface="Arial"/>
                <a:cs typeface="Arial"/>
                <a:sym typeface="Arial"/>
              </a:rPr>
              <a:t>A better way to decode use mobius</a:t>
            </a:r>
            <a:endParaRPr sz="1867"/>
          </a:p>
        </p:txBody>
      </p:sp>
      <p:pic>
        <p:nvPicPr>
          <p:cNvPr id="327" name="Google Shape;327;g3f76fa4f1ef_1_0"/>
          <p:cNvPicPr preferRelativeResize="0"/>
          <p:nvPr/>
        </p:nvPicPr>
        <p:blipFill rotWithShape="1">
          <a:blip r:embed="rId3">
            <a:alphaModFix/>
          </a:blip>
          <a:srcRect/>
          <a:stretch/>
        </p:blipFill>
        <p:spPr>
          <a:xfrm>
            <a:off x="4567088" y="5023123"/>
            <a:ext cx="5893891" cy="1404687"/>
          </a:xfrm>
          <a:prstGeom prst="rect">
            <a:avLst/>
          </a:prstGeom>
          <a:noFill/>
          <a:ln>
            <a:noFill/>
          </a:ln>
        </p:spPr>
      </p:pic>
      <p:pic>
        <p:nvPicPr>
          <p:cNvPr id="328" name="Google Shape;328;g3f76fa4f1ef_1_0"/>
          <p:cNvPicPr preferRelativeResize="0"/>
          <p:nvPr/>
        </p:nvPicPr>
        <p:blipFill rotWithShape="1">
          <a:blip r:embed="rId4">
            <a:alphaModFix/>
          </a:blip>
          <a:srcRect/>
          <a:stretch/>
        </p:blipFill>
        <p:spPr>
          <a:xfrm>
            <a:off x="10563592" y="4196355"/>
            <a:ext cx="1523962" cy="1202237"/>
          </a:xfrm>
          <a:prstGeom prst="rect">
            <a:avLst/>
          </a:prstGeom>
          <a:noFill/>
          <a:ln>
            <a:noFill/>
          </a:ln>
        </p:spPr>
      </p:pic>
      <p:sp>
        <p:nvSpPr>
          <p:cNvPr id="329" name="Google Shape;329;g3f76fa4f1ef_1_0"/>
          <p:cNvSpPr txBox="1"/>
          <p:nvPr/>
        </p:nvSpPr>
        <p:spPr>
          <a:xfrm>
            <a:off x="262500" y="164075"/>
            <a:ext cx="6300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2"/>
                </a:solidFill>
                <a:latin typeface="Open Sans"/>
                <a:ea typeface="Open Sans"/>
                <a:cs typeface="Open Sans"/>
                <a:sym typeface="Open Sans"/>
              </a:rPr>
              <a:t>appendix</a:t>
            </a:r>
            <a:endParaRPr sz="2400">
              <a:solidFill>
                <a:schemeClr val="dk2"/>
              </a:solidFill>
              <a:latin typeface="Open Sans"/>
              <a:ea typeface="Open Sans"/>
              <a:cs typeface="Open Sans"/>
              <a:sym typeface="Open Sans"/>
            </a:endParaRPr>
          </a:p>
        </p:txBody>
      </p:sp>
      <p:pic>
        <p:nvPicPr>
          <p:cNvPr id="330" name="Google Shape;330;g3f76fa4f1ef_1_0"/>
          <p:cNvPicPr preferRelativeResize="0"/>
          <p:nvPr/>
        </p:nvPicPr>
        <p:blipFill rotWithShape="1">
          <a:blip r:embed="rId5">
            <a:alphaModFix/>
          </a:blip>
          <a:srcRect/>
          <a:stretch/>
        </p:blipFill>
        <p:spPr>
          <a:xfrm>
            <a:off x="63897" y="4635724"/>
            <a:ext cx="4546488" cy="1830599"/>
          </a:xfrm>
          <a:prstGeom prst="rect">
            <a:avLst/>
          </a:prstGeom>
          <a:noFill/>
          <a:ln>
            <a:noFill/>
          </a:ln>
        </p:spPr>
      </p:pic>
      <p:sp>
        <p:nvSpPr>
          <p:cNvPr id="331" name="Google Shape;331;g3f76fa4f1ef_1_0"/>
          <p:cNvSpPr txBox="1"/>
          <p:nvPr/>
        </p:nvSpPr>
        <p:spPr>
          <a:xfrm>
            <a:off x="2025717" y="4359616"/>
            <a:ext cx="1030800" cy="4104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867" b="0" i="0" u="none" strike="noStrike" cap="none">
                <a:solidFill>
                  <a:srgbClr val="000000"/>
                </a:solidFill>
                <a:latin typeface="Arial"/>
                <a:ea typeface="Arial"/>
                <a:cs typeface="Arial"/>
                <a:sym typeface="Arial"/>
              </a:rPr>
              <a:t>MWPM</a:t>
            </a:r>
            <a:endParaRPr sz="1867"/>
          </a:p>
        </p:txBody>
      </p:sp>
      <p:pic>
        <p:nvPicPr>
          <p:cNvPr id="332" name="Google Shape;332;g3f76fa4f1ef_1_0"/>
          <p:cNvPicPr preferRelativeResize="0"/>
          <p:nvPr/>
        </p:nvPicPr>
        <p:blipFill>
          <a:blip r:embed="rId6">
            <a:alphaModFix/>
          </a:blip>
          <a:stretch>
            <a:fillRect/>
          </a:stretch>
        </p:blipFill>
        <p:spPr>
          <a:xfrm>
            <a:off x="846300" y="782625"/>
            <a:ext cx="7610526" cy="1754450"/>
          </a:xfrm>
          <a:prstGeom prst="rect">
            <a:avLst/>
          </a:prstGeom>
          <a:noFill/>
          <a:ln>
            <a:noFill/>
          </a:ln>
        </p:spPr>
      </p:pic>
      <p:pic>
        <p:nvPicPr>
          <p:cNvPr id="333" name="Google Shape;333;g3f76fa4f1ef_1_0"/>
          <p:cNvPicPr preferRelativeResize="0"/>
          <p:nvPr/>
        </p:nvPicPr>
        <p:blipFill>
          <a:blip r:embed="rId7">
            <a:alphaModFix/>
          </a:blip>
          <a:stretch>
            <a:fillRect/>
          </a:stretch>
        </p:blipFill>
        <p:spPr>
          <a:xfrm>
            <a:off x="1005050" y="2702726"/>
            <a:ext cx="7036329" cy="554100"/>
          </a:xfrm>
          <a:prstGeom prst="rect">
            <a:avLst/>
          </a:prstGeom>
          <a:noFill/>
          <a:ln>
            <a:noFill/>
          </a:ln>
        </p:spPr>
      </p:pic>
      <p:pic>
        <p:nvPicPr>
          <p:cNvPr id="334" name="Google Shape;334;g3f76fa4f1ef_1_0"/>
          <p:cNvPicPr preferRelativeResize="0"/>
          <p:nvPr/>
        </p:nvPicPr>
        <p:blipFill>
          <a:blip r:embed="rId8">
            <a:alphaModFix/>
          </a:blip>
          <a:stretch>
            <a:fillRect/>
          </a:stretch>
        </p:blipFill>
        <p:spPr>
          <a:xfrm>
            <a:off x="2634525" y="418777"/>
            <a:ext cx="5893875" cy="3360972"/>
          </a:xfrm>
          <a:prstGeom prst="rect">
            <a:avLst/>
          </a:prstGeom>
          <a:noFill/>
          <a:ln>
            <a:noFill/>
          </a:ln>
        </p:spPr>
      </p:pic>
      <p:pic>
        <p:nvPicPr>
          <p:cNvPr id="335" name="Google Shape;335;g3f76fa4f1ef_1_0"/>
          <p:cNvPicPr preferRelativeResize="0"/>
          <p:nvPr/>
        </p:nvPicPr>
        <p:blipFill>
          <a:blip r:embed="rId9">
            <a:alphaModFix/>
          </a:blip>
          <a:stretch>
            <a:fillRect/>
          </a:stretch>
        </p:blipFill>
        <p:spPr>
          <a:xfrm>
            <a:off x="401050" y="1209799"/>
            <a:ext cx="10795000" cy="1327275"/>
          </a:xfrm>
          <a:prstGeom prst="rect">
            <a:avLst/>
          </a:prstGeom>
          <a:noFill/>
          <a:ln>
            <a:noFill/>
          </a:ln>
        </p:spPr>
      </p:pic>
      <p:pic>
        <p:nvPicPr>
          <p:cNvPr id="336" name="Google Shape;336;g3f76fa4f1ef_1_0"/>
          <p:cNvPicPr preferRelativeResize="0"/>
          <p:nvPr/>
        </p:nvPicPr>
        <p:blipFill>
          <a:blip r:embed="rId10">
            <a:alphaModFix/>
          </a:blip>
          <a:stretch>
            <a:fillRect/>
          </a:stretch>
        </p:blipFill>
        <p:spPr>
          <a:xfrm>
            <a:off x="343438" y="969351"/>
            <a:ext cx="11504825" cy="2407987"/>
          </a:xfrm>
          <a:prstGeom prst="rect">
            <a:avLst/>
          </a:prstGeom>
          <a:noFill/>
          <a:ln>
            <a:noFill/>
          </a:ln>
        </p:spPr>
      </p:pic>
      <p:pic>
        <p:nvPicPr>
          <p:cNvPr id="337" name="Google Shape;337;g3f76fa4f1ef_1_0"/>
          <p:cNvPicPr preferRelativeResize="0"/>
          <p:nvPr/>
        </p:nvPicPr>
        <p:blipFill>
          <a:blip r:embed="rId11">
            <a:alphaModFix/>
          </a:blip>
          <a:stretch>
            <a:fillRect/>
          </a:stretch>
        </p:blipFill>
        <p:spPr>
          <a:xfrm>
            <a:off x="937263" y="906071"/>
            <a:ext cx="10258798" cy="3074265"/>
          </a:xfrm>
          <a:prstGeom prst="rect">
            <a:avLst/>
          </a:prstGeom>
          <a:noFill/>
          <a:ln>
            <a:noFill/>
          </a:ln>
        </p:spPr>
      </p:pic>
      <p:pic>
        <p:nvPicPr>
          <p:cNvPr id="338" name="Google Shape;338;g3f76fa4f1ef_1_0"/>
          <p:cNvPicPr preferRelativeResize="0"/>
          <p:nvPr/>
        </p:nvPicPr>
        <p:blipFill>
          <a:blip r:embed="rId12">
            <a:alphaModFix/>
          </a:blip>
          <a:stretch>
            <a:fillRect/>
          </a:stretch>
        </p:blipFill>
        <p:spPr>
          <a:xfrm>
            <a:off x="1233475" y="918002"/>
            <a:ext cx="9519600" cy="3241800"/>
          </a:xfrm>
          <a:prstGeom prst="rect">
            <a:avLst/>
          </a:prstGeom>
          <a:noFill/>
          <a:ln>
            <a:noFill/>
          </a:ln>
        </p:spPr>
      </p:pic>
      <p:pic>
        <p:nvPicPr>
          <p:cNvPr id="339" name="Google Shape;339;g3f76fa4f1ef_1_0"/>
          <p:cNvPicPr preferRelativeResize="0"/>
          <p:nvPr/>
        </p:nvPicPr>
        <p:blipFill>
          <a:blip r:embed="rId13">
            <a:alphaModFix/>
          </a:blip>
          <a:stretch>
            <a:fillRect/>
          </a:stretch>
        </p:blipFill>
        <p:spPr>
          <a:xfrm>
            <a:off x="1038750" y="1263579"/>
            <a:ext cx="9519598" cy="2550647"/>
          </a:xfrm>
          <a:prstGeom prst="rect">
            <a:avLst/>
          </a:prstGeom>
          <a:noFill/>
          <a:ln>
            <a:noFill/>
          </a:ln>
        </p:spPr>
      </p:pic>
      <p:sp>
        <p:nvSpPr>
          <p:cNvPr id="341"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342"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
                                        <p:tgtEl>
                                          <p:spTgt spid="332"/>
                                        </p:tgtEl>
                                      </p:cBhvr>
                                    </p:animEffect>
                                    <p:set>
                                      <p:cBhvr>
                                        <p:cTn id="7" dur="1" fill="hold">
                                          <p:stCondLst>
                                            <p:cond delay="0"/>
                                          </p:stCondLst>
                                        </p:cTn>
                                        <p:tgtEl>
                                          <p:spTgt spid="332"/>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1000"/>
                                        <p:tgtEl>
                                          <p:spTgt spid="333"/>
                                        </p:tgtEl>
                                      </p:cBhvr>
                                    </p:animEffect>
                                    <p:set>
                                      <p:cBhvr>
                                        <p:cTn id="10" dur="1" fill="hold">
                                          <p:stCondLst>
                                            <p:cond delay="1000"/>
                                          </p:stCondLst>
                                        </p:cTn>
                                        <p:tgtEl>
                                          <p:spTgt spid="33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4"/>
                                        </p:tgtEl>
                                        <p:attrNameLst>
                                          <p:attrName>style.visibility</p:attrName>
                                        </p:attrNameLst>
                                      </p:cBhvr>
                                      <p:to>
                                        <p:strVal val="visible"/>
                                      </p:to>
                                    </p:set>
                                    <p:animEffect transition="in" filter="fade">
                                      <p:cBhvr>
                                        <p:cTn id="15" dur="1000"/>
                                        <p:tgtEl>
                                          <p:spTgt spid="3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1000"/>
                                        <p:tgtEl>
                                          <p:spTgt spid="334"/>
                                        </p:tgtEl>
                                      </p:cBhvr>
                                    </p:animEffect>
                                    <p:set>
                                      <p:cBhvr>
                                        <p:cTn id="20" dur="1" fill="hold">
                                          <p:stCondLst>
                                            <p:cond delay="1000"/>
                                          </p:stCondLst>
                                        </p:cTn>
                                        <p:tgtEl>
                                          <p:spTgt spid="33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35"/>
                                        </p:tgtEl>
                                        <p:attrNameLst>
                                          <p:attrName>style.visibility</p:attrName>
                                        </p:attrNameLst>
                                      </p:cBhvr>
                                      <p:to>
                                        <p:strVal val="visible"/>
                                      </p:to>
                                    </p:set>
                                    <p:animEffect transition="in" filter="fade">
                                      <p:cBhvr>
                                        <p:cTn id="25" dur="1000"/>
                                        <p:tgtEl>
                                          <p:spTgt spid="33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1"/>
                                        <p:tgtEl>
                                          <p:spTgt spid="335"/>
                                        </p:tgtEl>
                                      </p:cBhvr>
                                    </p:animEffect>
                                    <p:set>
                                      <p:cBhvr>
                                        <p:cTn id="30" dur="1" fill="hold">
                                          <p:stCondLst>
                                            <p:cond delay="0"/>
                                          </p:stCondLst>
                                        </p:cTn>
                                        <p:tgtEl>
                                          <p:spTgt spid="33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36"/>
                                        </p:tgtEl>
                                        <p:attrNameLst>
                                          <p:attrName>style.visibility</p:attrName>
                                        </p:attrNameLst>
                                      </p:cBhvr>
                                      <p:to>
                                        <p:strVal val="visible"/>
                                      </p:to>
                                    </p:set>
                                    <p:animEffect transition="in" filter="fade">
                                      <p:cBhvr>
                                        <p:cTn id="35" dur="1000"/>
                                        <p:tgtEl>
                                          <p:spTgt spid="33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1000"/>
                                        <p:tgtEl>
                                          <p:spTgt spid="336"/>
                                        </p:tgtEl>
                                      </p:cBhvr>
                                    </p:animEffect>
                                    <p:set>
                                      <p:cBhvr>
                                        <p:cTn id="40" dur="1" fill="hold">
                                          <p:stCondLst>
                                            <p:cond delay="1000"/>
                                          </p:stCondLst>
                                        </p:cTn>
                                        <p:tgtEl>
                                          <p:spTgt spid="336"/>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37"/>
                                        </p:tgtEl>
                                        <p:attrNameLst>
                                          <p:attrName>style.visibility</p:attrName>
                                        </p:attrNameLst>
                                      </p:cBhvr>
                                      <p:to>
                                        <p:strVal val="visible"/>
                                      </p:to>
                                    </p:set>
                                    <p:animEffect transition="in" filter="fade">
                                      <p:cBhvr>
                                        <p:cTn id="45" dur="1000"/>
                                        <p:tgtEl>
                                          <p:spTgt spid="33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nodeType="clickEffect">
                                  <p:stCondLst>
                                    <p:cond delay="0"/>
                                  </p:stCondLst>
                                  <p:childTnLst>
                                    <p:animEffect transition="out" filter="fade">
                                      <p:cBhvr>
                                        <p:cTn id="49" dur="1000"/>
                                        <p:tgtEl>
                                          <p:spTgt spid="337"/>
                                        </p:tgtEl>
                                      </p:cBhvr>
                                    </p:animEffect>
                                    <p:set>
                                      <p:cBhvr>
                                        <p:cTn id="50" dur="1" fill="hold">
                                          <p:stCondLst>
                                            <p:cond delay="1000"/>
                                          </p:stCondLst>
                                        </p:cTn>
                                        <p:tgtEl>
                                          <p:spTgt spid="33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38"/>
                                        </p:tgtEl>
                                        <p:attrNameLst>
                                          <p:attrName>style.visibility</p:attrName>
                                        </p:attrNameLst>
                                      </p:cBhvr>
                                      <p:to>
                                        <p:strVal val="visible"/>
                                      </p:to>
                                    </p:set>
                                    <p:animEffect transition="in" filter="fade">
                                      <p:cBhvr>
                                        <p:cTn id="55" dur="1000"/>
                                        <p:tgtEl>
                                          <p:spTgt spid="33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1000"/>
                                        <p:tgtEl>
                                          <p:spTgt spid="338"/>
                                        </p:tgtEl>
                                      </p:cBhvr>
                                    </p:animEffect>
                                    <p:set>
                                      <p:cBhvr>
                                        <p:cTn id="60" dur="1" fill="hold">
                                          <p:stCondLst>
                                            <p:cond delay="1000"/>
                                          </p:stCondLst>
                                        </p:cTn>
                                        <p:tgtEl>
                                          <p:spTgt spid="338"/>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39"/>
                                        </p:tgtEl>
                                        <p:attrNameLst>
                                          <p:attrName>style.visibility</p:attrName>
                                        </p:attrNameLst>
                                      </p:cBhvr>
                                      <p:to>
                                        <p:strVal val="visible"/>
                                      </p:to>
                                    </p:set>
                                    <p:animEffect transition="in" filter="fade">
                                      <p:cBhvr>
                                        <p:cTn id="65" dur="1000"/>
                                        <p:tgtEl>
                                          <p:spTgt spid="339"/>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1000"/>
                                        <p:tgtEl>
                                          <p:spTgt spid="339"/>
                                        </p:tgtEl>
                                      </p:cBhvr>
                                    </p:animEffect>
                                    <p:set>
                                      <p:cBhvr>
                                        <p:cTn id="70" dur="1" fill="hold">
                                          <p:stCondLst>
                                            <p:cond delay="1000"/>
                                          </p:stCondLst>
                                        </p:cTn>
                                        <p:tgtEl>
                                          <p:spTgt spid="3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888978" y="609585"/>
            <a:ext cx="1595695" cy="196845"/>
          </a:xfrm>
          <a:prstGeom prst="rect">
            <a:avLst/>
          </a:prstGeom>
          <a:noFill/>
        </p:spPr>
        <p:txBody>
          <a:bodyPr wrap="none" lIns="0" tIns="0" rIns="0" bIns="0" anchor="t">
            <a:noAutofit/>
          </a:bodyPr>
          <a:lstStyle/>
          <a:p>
            <a:pPr algn="l">
              <a:lnSpc>
                <a:spcPts val="1560"/>
              </a:lnSpc>
              <a:spcBef>
                <a:spcPts val="0"/>
              </a:spcBef>
              <a:spcAft>
                <a:spcPts val="0"/>
              </a:spcAft>
            </a:pPr>
            <a:r>
              <a:rPr sz="1300" b="1" i="0" cap="all" spc="182">
                <a:solidFill>
                  <a:srgbClr val="B00000"/>
                </a:solidFill>
                <a:latin typeface="Arial"/>
              </a:rPr>
              <a:t>Threat model</a:t>
            </a:r>
          </a:p>
        </p:txBody>
      </p:sp>
      <p:sp>
        <p:nvSpPr>
          <p:cNvPr id="3" name="s48-text-02"/>
          <p:cNvSpPr txBox="1"/>
          <p:nvPr/>
        </p:nvSpPr>
        <p:spPr>
          <a:xfrm>
            <a:off x="888978" y="920727"/>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sz="4400" b="1" i="0" spc="-123">
                <a:solidFill>
                  <a:srgbClr val="0B0B0F"/>
                </a:solidFill>
                <a:latin typeface="Arial"/>
              </a:rPr>
              <a:t>A public encoder is a reusable target</a:t>
            </a:r>
          </a:p>
        </p:txBody>
      </p:sp>
      <p:pic>
        <p:nvPicPr>
          <p:cNvPr id="4" name="s48-image-01" descr="diagram"/>
          <p:cNvPicPr>
            <a:picLocks noChangeAspect="1"/>
          </p:cNvPicPr>
          <p:nvPr/>
        </p:nvPicPr>
        <p:blipFill>
          <a:blip r:embed="rId3"/>
          <a:stretch>
            <a:fillRect/>
          </a:stretch>
        </p:blipFill>
        <p:spPr>
          <a:xfrm>
            <a:off x="863578" y="1530312"/>
            <a:ext cx="10470888" cy="3359066"/>
          </a:xfrm>
          <a:prstGeom prst="rect">
            <a:avLst/>
          </a:prstGeom>
        </p:spPr>
      </p:pic>
      <p:sp>
        <p:nvSpPr>
          <p:cNvPr id="5" name="s48-text-03"/>
          <p:cNvSpPr txBox="1"/>
          <p:nvPr/>
        </p:nvSpPr>
        <p:spPr>
          <a:xfrm>
            <a:off x="1333467" y="1945532"/>
            <a:ext cx="1780436" cy="228594"/>
          </a:xfrm>
          <a:prstGeom prst="rect">
            <a:avLst/>
          </a:prstGeom>
          <a:noFill/>
        </p:spPr>
        <p:txBody>
          <a:bodyPr wrap="none" lIns="0" tIns="0" rIns="0" bIns="0" anchor="t">
            <a:noAutofit/>
          </a:bodyPr>
          <a:lstStyle/>
          <a:p>
            <a:pPr algn="l">
              <a:lnSpc>
                <a:spcPct val="100000"/>
              </a:lnSpc>
              <a:spcBef>
                <a:spcPts val="0"/>
              </a:spcBef>
              <a:spcAft>
                <a:spcPts val="0"/>
              </a:spcAft>
            </a:pPr>
            <a:r>
              <a:rPr sz="1600" b="1" i="0">
                <a:solidFill>
                  <a:srgbClr val="0B0B0F"/>
                </a:solidFill>
                <a:latin typeface="Arial"/>
              </a:rPr>
              <a:t>shared cloud QPU</a:t>
            </a:r>
          </a:p>
        </p:txBody>
      </p:sp>
      <p:sp>
        <p:nvSpPr>
          <p:cNvPr id="6" name="s48-text-04"/>
          <p:cNvSpPr txBox="1"/>
          <p:nvPr/>
        </p:nvSpPr>
        <p:spPr>
          <a:xfrm>
            <a:off x="1333467" y="2218575"/>
            <a:ext cx="4927179"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bounded cloud fault model: weight-one Pauli faults, all 3n locations enumerated</a:t>
            </a:r>
          </a:p>
        </p:txBody>
      </p:sp>
      <p:sp>
        <p:nvSpPr>
          <p:cNvPr id="7" name="s48-text-05"/>
          <p:cNvSpPr txBox="1"/>
          <p:nvPr/>
        </p:nvSpPr>
        <p:spPr>
          <a:xfrm>
            <a:off x="2329697" y="2758312"/>
            <a:ext cx="820519" cy="228594"/>
          </a:xfrm>
          <a:prstGeom prst="rect">
            <a:avLst/>
          </a:prstGeom>
          <a:noFill/>
        </p:spPr>
        <p:txBody>
          <a:bodyPr wrap="none" lIns="0" tIns="0" rIns="0" bIns="0" anchor="t">
            <a:noAutofit/>
          </a:bodyPr>
          <a:lstStyle/>
          <a:p>
            <a:pPr algn="l">
              <a:lnSpc>
                <a:spcPct val="100000"/>
              </a:lnSpc>
              <a:spcBef>
                <a:spcPts val="0"/>
              </a:spcBef>
              <a:spcAft>
                <a:spcPts val="0"/>
              </a:spcAft>
            </a:pPr>
            <a:r>
              <a:rPr sz="1600" b="1" i="0">
                <a:solidFill>
                  <a:srgbClr val="0B0B0F"/>
                </a:solidFill>
                <a:latin typeface="Arial"/>
              </a:rPr>
              <a:t>your job</a:t>
            </a:r>
          </a:p>
        </p:txBody>
      </p:sp>
      <p:sp>
        <p:nvSpPr>
          <p:cNvPr id="8" name="s48-text-06"/>
          <p:cNvSpPr txBox="1"/>
          <p:nvPr/>
        </p:nvSpPr>
        <p:spPr>
          <a:xfrm>
            <a:off x="1861595" y="3272649"/>
            <a:ext cx="1756723" cy="171446"/>
          </a:xfrm>
          <a:prstGeom prst="rect">
            <a:avLst/>
          </a:prstGeom>
          <a:noFill/>
        </p:spPr>
        <p:txBody>
          <a:bodyPr wrap="none" lIns="0" tIns="0" rIns="0" bIns="0" anchor="t">
            <a:noAutofit/>
          </a:bodyPr>
          <a:lstStyle/>
          <a:p>
            <a:pPr algn="l">
              <a:lnSpc>
                <a:spcPct val="100000"/>
              </a:lnSpc>
              <a:spcBef>
                <a:spcPts val="0"/>
              </a:spcBef>
              <a:spcAft>
                <a:spcPts val="0"/>
              </a:spcAft>
            </a:pPr>
            <a:r>
              <a:rPr sz="1200" b="0" i="0">
                <a:solidFill>
                  <a:srgbClr val="0B0B0F"/>
                </a:solidFill>
                <a:latin typeface="Courier New"/>
              </a:rPr>
              <a:t>[[n,k,d]] encoder E</a:t>
            </a:r>
          </a:p>
        </p:txBody>
      </p:sp>
      <p:sp>
        <p:nvSpPr>
          <p:cNvPr id="9" name="s48-text-07"/>
          <p:cNvSpPr txBox="1"/>
          <p:nvPr/>
        </p:nvSpPr>
        <p:spPr>
          <a:xfrm>
            <a:off x="2044054" y="3526642"/>
            <a:ext cx="1391806" cy="171446"/>
          </a:xfrm>
          <a:prstGeom prst="rect">
            <a:avLst/>
          </a:prstGeom>
          <a:noFill/>
        </p:spPr>
        <p:txBody>
          <a:bodyPr wrap="none" lIns="0" tIns="0" rIns="0" bIns="0" anchor="t">
            <a:noAutofit/>
          </a:bodyPr>
          <a:lstStyle/>
          <a:p>
            <a:pPr algn="l">
              <a:lnSpc>
                <a:spcPct val="100000"/>
              </a:lnSpc>
              <a:spcBef>
                <a:spcPts val="0"/>
              </a:spcBef>
              <a:spcAft>
                <a:spcPts val="0"/>
              </a:spcAft>
            </a:pPr>
            <a:r>
              <a:rPr sz="1200" b="0" i="0">
                <a:solidFill>
                  <a:srgbClr val="50505B"/>
                </a:solidFill>
                <a:latin typeface="Courier New"/>
              </a:rPr>
              <a:t>|ψ⟩ → E|ψ⟩|0…0⟩</a:t>
            </a:r>
          </a:p>
        </p:txBody>
      </p:sp>
      <p:sp>
        <p:nvSpPr>
          <p:cNvPr id="10" name="s48-text-08"/>
          <p:cNvSpPr txBox="1"/>
          <p:nvPr/>
        </p:nvSpPr>
        <p:spPr>
          <a:xfrm>
            <a:off x="1678392" y="3812385"/>
            <a:ext cx="2123129"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syndrome check → accept / reject</a:t>
            </a:r>
          </a:p>
        </p:txBody>
      </p:sp>
      <p:sp>
        <p:nvSpPr>
          <p:cNvPr id="11" name="s48-text-09"/>
          <p:cNvSpPr txBox="1"/>
          <p:nvPr/>
        </p:nvSpPr>
        <p:spPr>
          <a:xfrm>
            <a:off x="2361546" y="4034630"/>
            <a:ext cx="756822"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logical qubit</a:t>
            </a:r>
          </a:p>
        </p:txBody>
      </p:sp>
      <p:sp>
        <p:nvSpPr>
          <p:cNvPr id="12" name="s48-text-10"/>
          <p:cNvSpPr txBox="1"/>
          <p:nvPr/>
        </p:nvSpPr>
        <p:spPr>
          <a:xfrm>
            <a:off x="5003278" y="2859909"/>
            <a:ext cx="1951485" cy="228594"/>
          </a:xfrm>
          <a:prstGeom prst="rect">
            <a:avLst/>
          </a:prstGeom>
          <a:noFill/>
        </p:spPr>
        <p:txBody>
          <a:bodyPr wrap="none" lIns="0" tIns="0" rIns="0" bIns="0" anchor="t">
            <a:noAutofit/>
          </a:bodyPr>
          <a:lstStyle/>
          <a:p>
            <a:pPr algn="l">
              <a:lnSpc>
                <a:spcPct val="100000"/>
              </a:lnSpc>
              <a:spcBef>
                <a:spcPts val="0"/>
              </a:spcBef>
              <a:spcAft>
                <a:spcPts val="0"/>
              </a:spcAft>
            </a:pPr>
            <a:r>
              <a:rPr sz="1600" b="1" i="0">
                <a:solidFill>
                  <a:srgbClr val="0B0B0F"/>
                </a:solidFill>
                <a:latin typeface="Arial"/>
              </a:rPr>
              <a:t>co-tenant adversary</a:t>
            </a:r>
          </a:p>
        </p:txBody>
      </p:sp>
      <p:sp>
        <p:nvSpPr>
          <p:cNvPr id="13" name="s48-text-11"/>
          <p:cNvSpPr txBox="1"/>
          <p:nvPr/>
        </p:nvSpPr>
        <p:spPr>
          <a:xfrm>
            <a:off x="5289517" y="3145652"/>
            <a:ext cx="1377717"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same chip, same time</a:t>
            </a:r>
          </a:p>
        </p:txBody>
      </p:sp>
      <p:sp>
        <p:nvSpPr>
          <p:cNvPr id="14" name="s48-text-12"/>
          <p:cNvSpPr txBox="1"/>
          <p:nvPr/>
        </p:nvSpPr>
        <p:spPr>
          <a:xfrm>
            <a:off x="3784803" y="3564741"/>
            <a:ext cx="1339221"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injects one Pauli fault</a:t>
            </a:r>
          </a:p>
        </p:txBody>
      </p:sp>
      <p:sp>
        <p:nvSpPr>
          <p:cNvPr id="15" name="s48-text-13"/>
          <p:cNvSpPr txBox="1"/>
          <p:nvPr/>
        </p:nvSpPr>
        <p:spPr>
          <a:xfrm>
            <a:off x="5028082" y="3818735"/>
            <a:ext cx="1900587"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a:solidFill>
                  <a:srgbClr val="50505B"/>
                </a:solidFill>
                <a:latin typeface="Arial"/>
              </a:rPr>
              <a:t>learns the public encoder,</a:t>
            </a:r>
          </a:p>
        </p:txBody>
      </p:sp>
      <p:sp>
        <p:nvSpPr>
          <p:cNvPr id="16" name="s48-text-14"/>
          <p:cNvSpPr txBox="1"/>
          <p:nvPr/>
        </p:nvSpPr>
        <p:spPr>
          <a:xfrm>
            <a:off x="4918051" y="4034630"/>
            <a:ext cx="2120649" cy="190495"/>
          </a:xfrm>
          <a:prstGeom prst="rect">
            <a:avLst/>
          </a:prstGeom>
          <a:noFill/>
        </p:spPr>
        <p:txBody>
          <a:bodyPr wrap="none" lIns="0" tIns="0" rIns="0" bIns="0" anchor="t">
            <a:noAutofit/>
          </a:bodyPr>
          <a:lstStyle/>
          <a:p>
            <a:pPr algn="l">
              <a:lnSpc>
                <a:spcPct val="100000"/>
              </a:lnSpc>
              <a:spcBef>
                <a:spcPts val="0"/>
              </a:spcBef>
              <a:spcAft>
                <a:spcPts val="0"/>
              </a:spcAft>
            </a:pPr>
            <a:r>
              <a:rPr sz="1300" b="0" i="0">
                <a:solidFill>
                  <a:srgbClr val="50505B"/>
                </a:solidFill>
                <a:latin typeface="Arial"/>
              </a:rPr>
              <a:t>then chooses where to strike</a:t>
            </a:r>
          </a:p>
        </p:txBody>
      </p:sp>
      <p:sp>
        <p:nvSpPr>
          <p:cNvPr id="17" name="s48-text-15"/>
          <p:cNvSpPr txBox="1"/>
          <p:nvPr/>
        </p:nvSpPr>
        <p:spPr>
          <a:xfrm>
            <a:off x="8441568" y="2351922"/>
            <a:ext cx="1994942" cy="228594"/>
          </a:xfrm>
          <a:prstGeom prst="rect">
            <a:avLst/>
          </a:prstGeom>
          <a:noFill/>
        </p:spPr>
        <p:txBody>
          <a:bodyPr wrap="none" lIns="0" tIns="0" rIns="0" bIns="0" anchor="t">
            <a:noAutofit/>
          </a:bodyPr>
          <a:lstStyle/>
          <a:p>
            <a:pPr algn="l">
              <a:lnSpc>
                <a:spcPct val="100000"/>
              </a:lnSpc>
              <a:spcBef>
                <a:spcPts val="0"/>
              </a:spcBef>
              <a:spcAft>
                <a:spcPts val="0"/>
              </a:spcAft>
            </a:pPr>
            <a:r>
              <a:rPr sz="1600" b="1" i="0">
                <a:solidFill>
                  <a:srgbClr val="0B0B0F"/>
                </a:solidFill>
                <a:latin typeface="Arial"/>
              </a:rPr>
              <a:t>fixed public encoder</a:t>
            </a:r>
          </a:p>
        </p:txBody>
      </p:sp>
      <p:sp>
        <p:nvSpPr>
          <p:cNvPr id="18" name="s48-text-16"/>
          <p:cNvSpPr txBox="1"/>
          <p:nvPr/>
        </p:nvSpPr>
        <p:spPr>
          <a:xfrm>
            <a:off x="8307527" y="2637665"/>
            <a:ext cx="2263024"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same E every run → reusable target</a:t>
            </a:r>
          </a:p>
        </p:txBody>
      </p:sp>
      <p:sp>
        <p:nvSpPr>
          <p:cNvPr id="19" name="s48-text-17"/>
          <p:cNvSpPr txBox="1"/>
          <p:nvPr/>
        </p:nvSpPr>
        <p:spPr>
          <a:xfrm>
            <a:off x="8559884" y="3875884"/>
            <a:ext cx="1758311" cy="228594"/>
          </a:xfrm>
          <a:prstGeom prst="rect">
            <a:avLst/>
          </a:prstGeom>
          <a:noFill/>
        </p:spPr>
        <p:txBody>
          <a:bodyPr wrap="none" lIns="0" tIns="0" rIns="0" bIns="0" anchor="t">
            <a:noAutofit/>
          </a:bodyPr>
          <a:lstStyle/>
          <a:p>
            <a:pPr algn="l">
              <a:lnSpc>
                <a:spcPct val="100000"/>
              </a:lnSpc>
              <a:spcBef>
                <a:spcPts val="0"/>
              </a:spcBef>
              <a:spcAft>
                <a:spcPts val="0"/>
              </a:spcAft>
            </a:pPr>
            <a:r>
              <a:rPr sz="1600" b="1" i="0">
                <a:solidFill>
                  <a:srgbClr val="0B0B0F"/>
                </a:solidFill>
                <a:latin typeface="Arial"/>
              </a:rPr>
              <a:t>reseeded encoder</a:t>
            </a:r>
          </a:p>
        </p:txBody>
      </p:sp>
      <p:sp>
        <p:nvSpPr>
          <p:cNvPr id="20" name="s48-text-18"/>
          <p:cNvSpPr txBox="1"/>
          <p:nvPr/>
        </p:nvSpPr>
        <p:spPr>
          <a:xfrm>
            <a:off x="8183159" y="4161626"/>
            <a:ext cx="2511759"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fresh seed per run → fault map changes</a:t>
            </a:r>
          </a:p>
        </p:txBody>
      </p:sp>
      <p:sp>
        <p:nvSpPr>
          <p:cNvPr id="21" name="s48-text-19"/>
          <p:cNvSpPr txBox="1"/>
          <p:nvPr/>
        </p:nvSpPr>
        <p:spPr>
          <a:xfrm>
            <a:off x="8183259" y="2891658"/>
            <a:ext cx="2511561"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adversary picks the fault after learning E</a:t>
            </a:r>
          </a:p>
        </p:txBody>
      </p:sp>
      <p:sp>
        <p:nvSpPr>
          <p:cNvPr id="22" name="s48-text-20"/>
          <p:cNvSpPr txBox="1"/>
          <p:nvPr/>
        </p:nvSpPr>
        <p:spPr>
          <a:xfrm>
            <a:off x="8066680" y="4415620"/>
            <a:ext cx="2744719" cy="158746"/>
          </a:xfrm>
          <a:prstGeom prst="rect">
            <a:avLst/>
          </a:prstGeom>
          <a:noFill/>
        </p:spPr>
        <p:txBody>
          <a:bodyPr wrap="none" lIns="0" tIns="0" rIns="0" bIns="0" anchor="t">
            <a:noAutofit/>
          </a:bodyPr>
          <a:lstStyle/>
          <a:p>
            <a:pPr algn="l">
              <a:lnSpc>
                <a:spcPct val="100000"/>
              </a:lnSpc>
              <a:spcBef>
                <a:spcPts val="0"/>
              </a:spcBef>
              <a:spcAft>
                <a:spcPts val="0"/>
              </a:spcAft>
            </a:pPr>
            <a:r>
              <a:rPr sz="1100" b="0" i="0">
                <a:solidFill>
                  <a:srgbClr val="7B7B86"/>
                </a:solidFill>
                <a:latin typeface="Arial"/>
              </a:rPr>
              <a:t>fault must be fixed before the seed is known</a:t>
            </a:r>
          </a:p>
        </p:txBody>
      </p:sp>
      <p:pic>
        <p:nvPicPr>
          <p:cNvPr id="24" name="s48-image-02" descr="Texas Tech University Double T"/>
          <p:cNvPicPr>
            <a:picLocks noChangeAspect="1"/>
          </p:cNvPicPr>
          <p:nvPr/>
        </p:nvPicPr>
        <p:blipFill>
          <a:blip r:embed="rId4"/>
          <a:stretch>
            <a:fillRect/>
          </a:stretch>
        </p:blipFill>
        <p:spPr>
          <a:xfrm>
            <a:off x="11055074" y="600060"/>
            <a:ext cx="190495" cy="222244"/>
          </a:xfrm>
          <a:prstGeom prst="rect">
            <a:avLst/>
          </a:prstGeom>
        </p:spPr>
      </p:pic>
      <p:sp>
        <p:nvSpPr>
          <p:cNvPr id="27"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28"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Tree>
    <p:extLst>
      <p:ext uri="{BB962C8B-B14F-4D97-AF65-F5344CB8AC3E}">
        <p14:creationId xmlns:p14="http://schemas.microsoft.com/office/powerpoint/2010/main" val="13364401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1CA7E2-B788-1B42-62E2-DBD10A73AAC0}"/>
              </a:ext>
            </a:extLst>
          </p:cNvPr>
          <p:cNvPicPr>
            <a:picLocks noChangeAspect="1"/>
          </p:cNvPicPr>
          <p:nvPr/>
        </p:nvPicPr>
        <p:blipFill>
          <a:blip r:embed="rId2"/>
          <a:stretch>
            <a:fillRect/>
          </a:stretch>
        </p:blipFill>
        <p:spPr>
          <a:xfrm>
            <a:off x="2209800" y="1568366"/>
            <a:ext cx="7772400" cy="3721268"/>
          </a:xfrm>
          <a:prstGeom prst="rect">
            <a:avLst/>
          </a:prstGeom>
        </p:spPr>
      </p:pic>
      <p:sp>
        <p:nvSpPr>
          <p:cNvPr id="4" name="TextBox 3">
            <a:extLst>
              <a:ext uri="{FF2B5EF4-FFF2-40B4-BE49-F238E27FC236}">
                <a16:creationId xmlns:a16="http://schemas.microsoft.com/office/drawing/2014/main" id="{7366E835-F9E8-6423-FE84-DACEA1AC830E}"/>
              </a:ext>
            </a:extLst>
          </p:cNvPr>
          <p:cNvSpPr txBox="1"/>
          <p:nvPr/>
        </p:nvSpPr>
        <p:spPr>
          <a:xfrm>
            <a:off x="1742091" y="721548"/>
            <a:ext cx="6101254" cy="369332"/>
          </a:xfrm>
          <a:prstGeom prst="rect">
            <a:avLst/>
          </a:prstGeom>
          <a:noFill/>
        </p:spPr>
        <p:txBody>
          <a:bodyPr wrap="square">
            <a:spAutoFit/>
          </a:bodyPr>
          <a:lstStyle/>
          <a:p>
            <a:r>
              <a:rPr lang="en-US" dirty="0"/>
              <a:t>https://</a:t>
            </a:r>
            <a:r>
              <a:rPr lang="en-US" dirty="0" err="1"/>
              <a:t>www.nature.com</a:t>
            </a:r>
            <a:r>
              <a:rPr lang="en-US" dirty="0"/>
              <a:t>/articles/s41534-024-00805-0#Fig1</a:t>
            </a:r>
          </a:p>
        </p:txBody>
      </p:sp>
      <p:sp>
        <p:nvSpPr>
          <p:cNvPr id="6"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7"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Tree>
    <p:extLst>
      <p:ext uri="{BB962C8B-B14F-4D97-AF65-F5344CB8AC3E}">
        <p14:creationId xmlns:p14="http://schemas.microsoft.com/office/powerpoint/2010/main" val="2656470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5C0EC9-59B4-3F27-4C18-0C3DF049E98B}"/>
              </a:ext>
            </a:extLst>
          </p:cNvPr>
          <p:cNvSpPr txBox="1"/>
          <p:nvPr/>
        </p:nvSpPr>
        <p:spPr>
          <a:xfrm>
            <a:off x="115614" y="197346"/>
            <a:ext cx="16447580" cy="6463308"/>
          </a:xfrm>
          <a:prstGeom prst="rect">
            <a:avLst/>
          </a:prstGeom>
          <a:noFill/>
        </p:spPr>
        <p:txBody>
          <a:bodyPr wrap="none" rtlCol="0">
            <a:spAutoFit/>
          </a:bodyPr>
          <a:lstStyle/>
          <a:p>
            <a:r>
              <a:rPr lang="en-US" u="sng" dirty="0">
                <a:hlinkClick r:id="rId2"/>
              </a:rPr>
              <a:t>https://arxiv.org/abs/quant-ph/9811052</a:t>
            </a:r>
            <a:endParaRPr lang="en-US" dirty="0"/>
          </a:p>
          <a:p>
            <a:r>
              <a:rPr lang="en-US" dirty="0"/>
              <a:t>The </a:t>
            </a:r>
            <a:r>
              <a:rPr lang="en-US" dirty="0" err="1"/>
              <a:t>toric</a:t>
            </a:r>
            <a:r>
              <a:rPr lang="en-US" dirty="0"/>
              <a:t> code, memory only.</a:t>
            </a:r>
          </a:p>
          <a:p>
            <a:r>
              <a:rPr lang="en-US" u="sng" dirty="0">
                <a:hlinkClick r:id="rId3"/>
              </a:rPr>
              <a:t>https://arxiv.org/abs/quant-ph/0110143</a:t>
            </a:r>
            <a:endParaRPr lang="en-US" dirty="0"/>
          </a:p>
          <a:p>
            <a:r>
              <a:rPr lang="en-US" dirty="0"/>
              <a:t>Computation using a stack of tori with transversal interactions.</a:t>
            </a:r>
          </a:p>
          <a:p>
            <a:r>
              <a:rPr lang="en-US" u="sng" dirty="0">
                <a:hlinkClick r:id="rId4"/>
              </a:rPr>
              <a:t>https://arxiv.org/abs/quant-ph/0510135</a:t>
            </a:r>
            <a:endParaRPr lang="en-US" dirty="0"/>
          </a:p>
          <a:p>
            <a:r>
              <a:rPr lang="en-US" dirty="0"/>
              <a:t>Computation using a 3D cluster state, only local interactions in 3D.</a:t>
            </a:r>
          </a:p>
          <a:p>
            <a:r>
              <a:rPr lang="en-US" u="sng" dirty="0">
                <a:hlinkClick r:id="rId5"/>
              </a:rPr>
              <a:t>https://arxiv.org/abs/quant-ph/0610082</a:t>
            </a:r>
            <a:endParaRPr lang="en-US" dirty="0"/>
          </a:p>
          <a:p>
            <a:r>
              <a:rPr lang="en-US" u="sng" dirty="0">
                <a:hlinkClick r:id="rId6"/>
              </a:rPr>
              <a:t>https://arxiv.org/abs/quant-ph/0703143</a:t>
            </a:r>
            <a:endParaRPr lang="en-US" dirty="0"/>
          </a:p>
          <a:p>
            <a:r>
              <a:rPr lang="en-US" dirty="0"/>
              <a:t>Building the 3D cluster state layer by layer so only a bi-layer of locally connected 2D hardware is required.</a:t>
            </a:r>
          </a:p>
          <a:p>
            <a:r>
              <a:rPr lang="en-US" u="sng" dirty="0">
                <a:hlinkClick r:id="rId7"/>
              </a:rPr>
              <a:t>https://arxiv.org/abs/0803.0272</a:t>
            </a:r>
            <a:endParaRPr lang="en-US" dirty="0"/>
          </a:p>
          <a:p>
            <a:r>
              <a:rPr lang="en-US" dirty="0"/>
              <a:t>A version of the 2D scheme cut down to a single nearest-neighbor coupled 2D layer of hardware. At this point everything was based on braiding holes (defects) in the surface.</a:t>
            </a:r>
          </a:p>
          <a:p>
            <a:r>
              <a:rPr lang="en-US" u="sng" dirty="0">
                <a:hlinkClick r:id="rId8"/>
              </a:rPr>
              <a:t>https://arxiv.org/abs/0805.3202</a:t>
            </a:r>
            <a:endParaRPr lang="en-US" dirty="0"/>
          </a:p>
          <a:p>
            <a:r>
              <a:rPr lang="en-US" dirty="0"/>
              <a:t>A simplified version of the 3D cluster state scheme (I found the original papers hard to understand).</a:t>
            </a:r>
          </a:p>
          <a:p>
            <a:r>
              <a:rPr lang="en-US" u="sng" dirty="0">
                <a:hlinkClick r:id="rId9"/>
              </a:rPr>
              <a:t>https://arxiv.org/abs/1009.3686</a:t>
            </a:r>
            <a:endParaRPr lang="en-US" dirty="0"/>
          </a:p>
          <a:p>
            <a:r>
              <a:rPr lang="en-US" u="sng" dirty="0">
                <a:hlinkClick r:id="rId10"/>
              </a:rPr>
              <a:t>https://arxiv.org/abs/1110.5133</a:t>
            </a:r>
            <a:endParaRPr lang="en-US" dirty="0"/>
          </a:p>
          <a:p>
            <a:r>
              <a:rPr lang="en-US" dirty="0"/>
              <a:t>Beginning to learn how to decode the surface code better.</a:t>
            </a:r>
          </a:p>
          <a:p>
            <a:r>
              <a:rPr lang="en-US" u="sng" dirty="0">
                <a:hlinkClick r:id="rId11"/>
              </a:rPr>
              <a:t>https://arxiv.org/abs/1111.4022</a:t>
            </a:r>
            <a:endParaRPr lang="en-US" dirty="0"/>
          </a:p>
          <a:p>
            <a:r>
              <a:rPr lang="en-US" dirty="0"/>
              <a:t>Original proposal for lattice surgery on an unrotated surface code.</a:t>
            </a:r>
          </a:p>
          <a:p>
            <a:r>
              <a:rPr lang="en-US" u="sng" dirty="0">
                <a:hlinkClick r:id="rId12"/>
              </a:rPr>
              <a:t>https://arxiv.org/abs/1206.0800</a:t>
            </a:r>
            <a:endParaRPr lang="en-US" dirty="0"/>
          </a:p>
          <a:p>
            <a:r>
              <a:rPr lang="en-US" dirty="0"/>
              <a:t>Proof that high levels of error can be suppressed exponentially using the surface code.</a:t>
            </a:r>
          </a:p>
          <a:p>
            <a:r>
              <a:rPr lang="en-US" u="sng" dirty="0">
                <a:hlinkClick r:id="rId13"/>
              </a:rPr>
              <a:t>https://arxiv.org/abs/1208.0928</a:t>
            </a:r>
            <a:endParaRPr lang="en-US" dirty="0"/>
          </a:p>
          <a:p>
            <a:br>
              <a:rPr lang="en-US" dirty="0"/>
            </a:br>
            <a:endParaRPr lang="en-US" dirty="0"/>
          </a:p>
        </p:txBody>
      </p:sp>
      <p:sp>
        <p:nvSpPr>
          <p:cNvPr id="5"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6"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Tree>
    <p:extLst>
      <p:ext uri="{BB962C8B-B14F-4D97-AF65-F5344CB8AC3E}">
        <p14:creationId xmlns:p14="http://schemas.microsoft.com/office/powerpoint/2010/main" val="417764460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5F5F7"/>
        </a:solidFill>
        <a:effectLst/>
      </p:bgPr>
    </p:bg>
    <p:spTree>
      <p:nvGrpSpPr>
        <p:cNvPr id="1" name=""/>
        <p:cNvGrpSpPr/>
        <p:nvPr/>
      </p:nvGrpSpPr>
      <p:grpSpPr>
        <a:xfrm>
          <a:off x="0" y="0"/>
          <a:ext cx="0" cy="0"/>
          <a:chOff x="0" y="0"/>
          <a:chExt cx="0" cy="0"/>
        </a:xfrm>
      </p:grpSpPr>
      <p:sp>
        <p:nvSpPr>
          <p:cNvPr id="2" name="!!kicker"/>
          <p:cNvSpPr txBox="1"/>
          <p:nvPr/>
        </p:nvSpPr>
        <p:spPr>
          <a:xfrm>
            <a:off x="888978" y="609585"/>
            <a:ext cx="1334360" cy="196845"/>
          </a:xfrm>
          <a:prstGeom prst="rect">
            <a:avLst/>
          </a:prstGeom>
          <a:noFill/>
        </p:spPr>
        <p:txBody>
          <a:bodyPr wrap="none" lIns="0" tIns="0" rIns="0" bIns="0" anchor="t">
            <a:noAutofit/>
          </a:bodyPr>
          <a:lstStyle/>
          <a:p>
            <a:pPr algn="l">
              <a:lnSpc>
                <a:spcPts val="1560"/>
              </a:lnSpc>
              <a:spcBef>
                <a:spcPts val="0"/>
              </a:spcBef>
              <a:spcAft>
                <a:spcPts val="0"/>
              </a:spcAft>
            </a:pPr>
            <a:r>
              <a:rPr sz="1300" b="1" i="0" cap="all" spc="182">
                <a:solidFill>
                  <a:srgbClr val="B00000"/>
                </a:solidFill>
                <a:latin typeface="Arial"/>
              </a:rPr>
              <a:t>Backup · B1</a:t>
            </a:r>
          </a:p>
        </p:txBody>
      </p:sp>
      <p:sp>
        <p:nvSpPr>
          <p:cNvPr id="3" name="s64-text-02"/>
          <p:cNvSpPr txBox="1"/>
          <p:nvPr/>
        </p:nvSpPr>
        <p:spPr>
          <a:xfrm>
            <a:off x="888978" y="920727"/>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sz="4400" b="1" i="0" spc="-123">
                <a:solidFill>
                  <a:srgbClr val="0B0B0F"/>
                </a:solidFill>
                <a:latin typeface="Arial"/>
              </a:rPr>
              <a:t>Hardware used in this dissertation</a:t>
            </a:r>
          </a:p>
        </p:txBody>
      </p:sp>
      <p:sp>
        <p:nvSpPr>
          <p:cNvPr id="4" name="s64-box-01"/>
          <p:cNvSpPr/>
          <p:nvPr/>
        </p:nvSpPr>
        <p:spPr>
          <a:xfrm>
            <a:off x="888978" y="1739162"/>
            <a:ext cx="1453221" cy="6350"/>
          </a:xfrm>
          <a:prstGeom prst="rect">
            <a:avLst/>
          </a:prstGeom>
          <a:solidFill>
            <a:srgbClr val="0000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s64-text-03"/>
          <p:cNvSpPr txBox="1"/>
          <p:nvPr/>
        </p:nvSpPr>
        <p:spPr>
          <a:xfrm>
            <a:off x="888978" y="1545492"/>
            <a:ext cx="1319874" cy="130172"/>
          </a:xfrm>
          <a:prstGeom prst="rect">
            <a:avLst/>
          </a:prstGeom>
          <a:noFill/>
        </p:spPr>
        <p:txBody>
          <a:bodyPr wrap="none" lIns="0" tIns="0" rIns="0" bIns="0" anchor="t">
            <a:noAutofit/>
          </a:bodyPr>
          <a:lstStyle/>
          <a:p>
            <a:pPr algn="l">
              <a:lnSpc>
                <a:spcPts val="1080"/>
              </a:lnSpc>
              <a:spcBef>
                <a:spcPts val="0"/>
              </a:spcBef>
              <a:spcAft>
                <a:spcPts val="0"/>
              </a:spcAft>
            </a:pPr>
            <a:r>
              <a:rPr sz="900" b="1" i="0" cap="all" spc="90">
                <a:solidFill>
                  <a:srgbClr val="7B7B86"/>
                </a:solidFill>
                <a:latin typeface="Arial"/>
              </a:rPr>
              <a:t>Device</a:t>
            </a:r>
          </a:p>
        </p:txBody>
      </p:sp>
      <p:sp>
        <p:nvSpPr>
          <p:cNvPr id="6" name="s64-box-02"/>
          <p:cNvSpPr/>
          <p:nvPr/>
        </p:nvSpPr>
        <p:spPr>
          <a:xfrm>
            <a:off x="2342198" y="1739162"/>
            <a:ext cx="1896618" cy="6350"/>
          </a:xfrm>
          <a:prstGeom prst="rect">
            <a:avLst/>
          </a:prstGeom>
          <a:solidFill>
            <a:srgbClr val="0000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s64-text-04"/>
          <p:cNvSpPr txBox="1"/>
          <p:nvPr/>
        </p:nvSpPr>
        <p:spPr>
          <a:xfrm>
            <a:off x="2342198" y="1545492"/>
            <a:ext cx="1763272" cy="130172"/>
          </a:xfrm>
          <a:prstGeom prst="rect">
            <a:avLst/>
          </a:prstGeom>
          <a:noFill/>
        </p:spPr>
        <p:txBody>
          <a:bodyPr wrap="none" lIns="0" tIns="0" rIns="0" bIns="0" anchor="t">
            <a:noAutofit/>
          </a:bodyPr>
          <a:lstStyle/>
          <a:p>
            <a:pPr algn="l">
              <a:lnSpc>
                <a:spcPts val="1080"/>
              </a:lnSpc>
              <a:spcBef>
                <a:spcPts val="0"/>
              </a:spcBef>
              <a:spcAft>
                <a:spcPts val="0"/>
              </a:spcAft>
            </a:pPr>
            <a:r>
              <a:rPr sz="900" b="1" i="0" cap="all" spc="90">
                <a:solidFill>
                  <a:srgbClr val="7B7B86"/>
                </a:solidFill>
                <a:latin typeface="Arial"/>
              </a:rPr>
              <a:t>Type</a:t>
            </a:r>
          </a:p>
        </p:txBody>
      </p:sp>
      <p:sp>
        <p:nvSpPr>
          <p:cNvPr id="8" name="s64-box-03"/>
          <p:cNvSpPr/>
          <p:nvPr/>
        </p:nvSpPr>
        <p:spPr>
          <a:xfrm>
            <a:off x="4238817" y="1739162"/>
            <a:ext cx="886597" cy="6350"/>
          </a:xfrm>
          <a:prstGeom prst="rect">
            <a:avLst/>
          </a:prstGeom>
          <a:solidFill>
            <a:srgbClr val="0000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s64-text-05"/>
          <p:cNvSpPr txBox="1"/>
          <p:nvPr/>
        </p:nvSpPr>
        <p:spPr>
          <a:xfrm>
            <a:off x="4391213" y="1545492"/>
            <a:ext cx="575454" cy="130172"/>
          </a:xfrm>
          <a:prstGeom prst="rect">
            <a:avLst/>
          </a:prstGeom>
          <a:noFill/>
        </p:spPr>
        <p:txBody>
          <a:bodyPr wrap="none" lIns="0" tIns="0" rIns="0" bIns="0" anchor="t">
            <a:noAutofit/>
          </a:bodyPr>
          <a:lstStyle/>
          <a:p>
            <a:pPr algn="r">
              <a:lnSpc>
                <a:spcPts val="1080"/>
              </a:lnSpc>
              <a:spcBef>
                <a:spcPts val="0"/>
              </a:spcBef>
              <a:spcAft>
                <a:spcPts val="0"/>
              </a:spcAft>
            </a:pPr>
            <a:r>
              <a:rPr sz="900" b="1" i="0" cap="all" spc="90">
                <a:solidFill>
                  <a:srgbClr val="7B7B86"/>
                </a:solidFill>
                <a:latin typeface="Arial"/>
              </a:rPr>
              <a:t>Qubits</a:t>
            </a:r>
          </a:p>
        </p:txBody>
      </p:sp>
      <p:sp>
        <p:nvSpPr>
          <p:cNvPr id="10" name="s64-box-04"/>
          <p:cNvSpPr/>
          <p:nvPr/>
        </p:nvSpPr>
        <p:spPr>
          <a:xfrm>
            <a:off x="5125413" y="1739162"/>
            <a:ext cx="2530015" cy="6350"/>
          </a:xfrm>
          <a:prstGeom prst="rect">
            <a:avLst/>
          </a:prstGeom>
          <a:solidFill>
            <a:srgbClr val="0000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s64-text-06"/>
          <p:cNvSpPr txBox="1"/>
          <p:nvPr/>
        </p:nvSpPr>
        <p:spPr>
          <a:xfrm>
            <a:off x="5125413" y="1545492"/>
            <a:ext cx="2396668" cy="130172"/>
          </a:xfrm>
          <a:prstGeom prst="rect">
            <a:avLst/>
          </a:prstGeom>
          <a:noFill/>
        </p:spPr>
        <p:txBody>
          <a:bodyPr wrap="none" lIns="0" tIns="0" rIns="0" bIns="0" anchor="t">
            <a:noAutofit/>
          </a:bodyPr>
          <a:lstStyle/>
          <a:p>
            <a:pPr algn="l">
              <a:lnSpc>
                <a:spcPts val="1080"/>
              </a:lnSpc>
              <a:spcBef>
                <a:spcPts val="0"/>
              </a:spcBef>
              <a:spcAft>
                <a:spcPts val="0"/>
              </a:spcAft>
            </a:pPr>
            <a:r>
              <a:rPr sz="900" b="1" i="0" cap="all" spc="90">
                <a:solidFill>
                  <a:srgbClr val="7B7B86"/>
                </a:solidFill>
                <a:latin typeface="Arial"/>
              </a:rPr>
              <a:t>Calibration figure reported</a:t>
            </a:r>
          </a:p>
        </p:txBody>
      </p:sp>
      <p:sp>
        <p:nvSpPr>
          <p:cNvPr id="12" name="s64-box-05"/>
          <p:cNvSpPr/>
          <p:nvPr/>
        </p:nvSpPr>
        <p:spPr>
          <a:xfrm>
            <a:off x="7655428" y="1739162"/>
            <a:ext cx="3647289" cy="6350"/>
          </a:xfrm>
          <a:prstGeom prst="rect">
            <a:avLst/>
          </a:prstGeom>
          <a:solidFill>
            <a:srgbClr val="0000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s64-text-07"/>
          <p:cNvSpPr txBox="1"/>
          <p:nvPr/>
        </p:nvSpPr>
        <p:spPr>
          <a:xfrm>
            <a:off x="7655428" y="1545492"/>
            <a:ext cx="3513943" cy="130172"/>
          </a:xfrm>
          <a:prstGeom prst="rect">
            <a:avLst/>
          </a:prstGeom>
          <a:noFill/>
        </p:spPr>
        <p:txBody>
          <a:bodyPr wrap="none" lIns="0" tIns="0" rIns="0" bIns="0" anchor="t">
            <a:noAutofit/>
          </a:bodyPr>
          <a:lstStyle/>
          <a:p>
            <a:pPr algn="l">
              <a:lnSpc>
                <a:spcPts val="1080"/>
              </a:lnSpc>
              <a:spcBef>
                <a:spcPts val="0"/>
              </a:spcBef>
              <a:spcAft>
                <a:spcPts val="0"/>
              </a:spcAft>
            </a:pPr>
            <a:r>
              <a:rPr sz="900" b="1" i="0" cap="all" spc="90">
                <a:solidFill>
                  <a:srgbClr val="7B7B86"/>
                </a:solidFill>
                <a:latin typeface="Arial"/>
              </a:rPr>
              <a:t>Used in</a:t>
            </a:r>
          </a:p>
        </p:txBody>
      </p:sp>
      <p:sp>
        <p:nvSpPr>
          <p:cNvPr id="14" name="s64-box-06"/>
          <p:cNvSpPr/>
          <p:nvPr/>
        </p:nvSpPr>
        <p:spPr>
          <a:xfrm>
            <a:off x="888978" y="2007740"/>
            <a:ext cx="1453221"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s64-text-08"/>
          <p:cNvSpPr txBox="1"/>
          <p:nvPr/>
        </p:nvSpPr>
        <p:spPr>
          <a:xfrm>
            <a:off x="888978" y="1789961"/>
            <a:ext cx="1370673" cy="173331"/>
          </a:xfrm>
          <a:prstGeom prst="rect">
            <a:avLst/>
          </a:prstGeom>
          <a:noFill/>
        </p:spPr>
        <p:txBody>
          <a:bodyPr wrap="none" lIns="0" tIns="0" rIns="0" bIns="0" anchor="t">
            <a:noAutofit/>
          </a:bodyPr>
          <a:lstStyle/>
          <a:p>
            <a:pPr algn="l">
              <a:lnSpc>
                <a:spcPts val="1365"/>
              </a:lnSpc>
              <a:spcBef>
                <a:spcPts val="0"/>
              </a:spcBef>
              <a:spcAft>
                <a:spcPts val="0"/>
              </a:spcAft>
            </a:pPr>
            <a:r>
              <a:rPr sz="1050" b="1" i="0">
                <a:solidFill>
                  <a:srgbClr val="0B0B0F"/>
                </a:solidFill>
                <a:latin typeface="Arial"/>
              </a:rPr>
              <a:t>IBM Torino</a:t>
            </a:r>
          </a:p>
        </p:txBody>
      </p:sp>
      <p:sp>
        <p:nvSpPr>
          <p:cNvPr id="16" name="s64-box-07"/>
          <p:cNvSpPr/>
          <p:nvPr/>
        </p:nvSpPr>
        <p:spPr>
          <a:xfrm>
            <a:off x="2342198" y="2007740"/>
            <a:ext cx="1896618"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s64-text-09"/>
          <p:cNvSpPr txBox="1"/>
          <p:nvPr/>
        </p:nvSpPr>
        <p:spPr>
          <a:xfrm>
            <a:off x="2342198" y="1789961"/>
            <a:ext cx="1814070"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Heron-1, superconducting</a:t>
            </a:r>
          </a:p>
        </p:txBody>
      </p:sp>
      <p:sp>
        <p:nvSpPr>
          <p:cNvPr id="18" name="s64-box-08"/>
          <p:cNvSpPr/>
          <p:nvPr/>
        </p:nvSpPr>
        <p:spPr>
          <a:xfrm>
            <a:off x="4238817" y="2007740"/>
            <a:ext cx="88659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s64-text-10"/>
          <p:cNvSpPr txBox="1"/>
          <p:nvPr/>
        </p:nvSpPr>
        <p:spPr>
          <a:xfrm>
            <a:off x="4238817" y="1789961"/>
            <a:ext cx="804049" cy="173331"/>
          </a:xfrm>
          <a:prstGeom prst="rect">
            <a:avLst/>
          </a:prstGeom>
          <a:noFill/>
        </p:spPr>
        <p:txBody>
          <a:bodyPr wrap="none" lIns="0" tIns="0" rIns="0" bIns="0" anchor="t">
            <a:noAutofit/>
          </a:bodyPr>
          <a:lstStyle/>
          <a:p>
            <a:pPr algn="r">
              <a:lnSpc>
                <a:spcPts val="1365"/>
              </a:lnSpc>
              <a:spcBef>
                <a:spcPts val="0"/>
              </a:spcBef>
              <a:spcAft>
                <a:spcPts val="0"/>
              </a:spcAft>
            </a:pPr>
            <a:r>
              <a:rPr sz="1050" b="0" i="0">
                <a:solidFill>
                  <a:srgbClr val="50505B"/>
                </a:solidFill>
                <a:latin typeface="Arial"/>
              </a:rPr>
              <a:t>133</a:t>
            </a:r>
          </a:p>
        </p:txBody>
      </p:sp>
      <p:sp>
        <p:nvSpPr>
          <p:cNvPr id="20" name="s64-box-09"/>
          <p:cNvSpPr/>
          <p:nvPr/>
        </p:nvSpPr>
        <p:spPr>
          <a:xfrm>
            <a:off x="5125413" y="2007740"/>
            <a:ext cx="253001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s64-text-11"/>
          <p:cNvSpPr txBox="1"/>
          <p:nvPr/>
        </p:nvSpPr>
        <p:spPr>
          <a:xfrm>
            <a:off x="5125413" y="1789961"/>
            <a:ext cx="2447467"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a:t>
            </a:r>
          </a:p>
        </p:txBody>
      </p:sp>
      <p:sp>
        <p:nvSpPr>
          <p:cNvPr id="22" name="s64-box-10"/>
          <p:cNvSpPr/>
          <p:nvPr/>
        </p:nvSpPr>
        <p:spPr>
          <a:xfrm>
            <a:off x="7655428" y="2007740"/>
            <a:ext cx="364728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s64-text-12"/>
          <p:cNvSpPr txBox="1"/>
          <p:nvPr/>
        </p:nvSpPr>
        <p:spPr>
          <a:xfrm>
            <a:off x="7655428" y="1789961"/>
            <a:ext cx="3564741"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DEAL (Ch. IV)</a:t>
            </a:r>
          </a:p>
        </p:txBody>
      </p:sp>
      <p:sp>
        <p:nvSpPr>
          <p:cNvPr id="24" name="s64-box-11"/>
          <p:cNvSpPr/>
          <p:nvPr/>
        </p:nvSpPr>
        <p:spPr>
          <a:xfrm>
            <a:off x="888978" y="2276319"/>
            <a:ext cx="1453221"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s64-text-13"/>
          <p:cNvSpPr txBox="1"/>
          <p:nvPr/>
        </p:nvSpPr>
        <p:spPr>
          <a:xfrm>
            <a:off x="888978" y="2058539"/>
            <a:ext cx="1370673" cy="173331"/>
          </a:xfrm>
          <a:prstGeom prst="rect">
            <a:avLst/>
          </a:prstGeom>
          <a:noFill/>
        </p:spPr>
        <p:txBody>
          <a:bodyPr wrap="none" lIns="0" tIns="0" rIns="0" bIns="0" anchor="t">
            <a:noAutofit/>
          </a:bodyPr>
          <a:lstStyle/>
          <a:p>
            <a:pPr algn="l">
              <a:lnSpc>
                <a:spcPts val="1365"/>
              </a:lnSpc>
              <a:spcBef>
                <a:spcPts val="0"/>
              </a:spcBef>
              <a:spcAft>
                <a:spcPts val="0"/>
              </a:spcAft>
            </a:pPr>
            <a:r>
              <a:rPr sz="1050" b="1" i="0">
                <a:solidFill>
                  <a:srgbClr val="0B0B0F"/>
                </a:solidFill>
                <a:latin typeface="Arial"/>
              </a:rPr>
              <a:t>IBM Marrakesh</a:t>
            </a:r>
          </a:p>
        </p:txBody>
      </p:sp>
      <p:sp>
        <p:nvSpPr>
          <p:cNvPr id="26" name="s64-box-12"/>
          <p:cNvSpPr/>
          <p:nvPr/>
        </p:nvSpPr>
        <p:spPr>
          <a:xfrm>
            <a:off x="2342198" y="2276319"/>
            <a:ext cx="1896618"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s64-text-14"/>
          <p:cNvSpPr txBox="1"/>
          <p:nvPr/>
        </p:nvSpPr>
        <p:spPr>
          <a:xfrm>
            <a:off x="2342198" y="2058539"/>
            <a:ext cx="1814070"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Heron-2, superconducting</a:t>
            </a:r>
          </a:p>
        </p:txBody>
      </p:sp>
      <p:sp>
        <p:nvSpPr>
          <p:cNvPr id="28" name="s64-box-13"/>
          <p:cNvSpPr/>
          <p:nvPr/>
        </p:nvSpPr>
        <p:spPr>
          <a:xfrm>
            <a:off x="4238817" y="2276319"/>
            <a:ext cx="88659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s64-text-15"/>
          <p:cNvSpPr txBox="1"/>
          <p:nvPr/>
        </p:nvSpPr>
        <p:spPr>
          <a:xfrm>
            <a:off x="4238817" y="2058539"/>
            <a:ext cx="804049" cy="173331"/>
          </a:xfrm>
          <a:prstGeom prst="rect">
            <a:avLst/>
          </a:prstGeom>
          <a:noFill/>
        </p:spPr>
        <p:txBody>
          <a:bodyPr wrap="none" lIns="0" tIns="0" rIns="0" bIns="0" anchor="t">
            <a:noAutofit/>
          </a:bodyPr>
          <a:lstStyle/>
          <a:p>
            <a:pPr algn="r">
              <a:lnSpc>
                <a:spcPts val="1365"/>
              </a:lnSpc>
              <a:spcBef>
                <a:spcPts val="0"/>
              </a:spcBef>
              <a:spcAft>
                <a:spcPts val="0"/>
              </a:spcAft>
            </a:pPr>
            <a:r>
              <a:rPr sz="1050" b="0" i="0">
                <a:solidFill>
                  <a:srgbClr val="50505B"/>
                </a:solidFill>
                <a:latin typeface="Arial"/>
              </a:rPr>
              <a:t>156</a:t>
            </a:r>
          </a:p>
        </p:txBody>
      </p:sp>
      <p:sp>
        <p:nvSpPr>
          <p:cNvPr id="30" name="s64-box-14"/>
          <p:cNvSpPr/>
          <p:nvPr/>
        </p:nvSpPr>
        <p:spPr>
          <a:xfrm>
            <a:off x="5125413" y="2276319"/>
            <a:ext cx="253001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s64-text-16"/>
          <p:cNvSpPr txBox="1"/>
          <p:nvPr/>
        </p:nvSpPr>
        <p:spPr>
          <a:xfrm>
            <a:off x="5125413" y="2058539"/>
            <a:ext cx="2447467"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a:t>
            </a:r>
          </a:p>
        </p:txBody>
      </p:sp>
      <p:sp>
        <p:nvSpPr>
          <p:cNvPr id="32" name="s64-box-15"/>
          <p:cNvSpPr/>
          <p:nvPr/>
        </p:nvSpPr>
        <p:spPr>
          <a:xfrm>
            <a:off x="7655428" y="2276319"/>
            <a:ext cx="364728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s64-text-17"/>
          <p:cNvSpPr txBox="1"/>
          <p:nvPr/>
        </p:nvSpPr>
        <p:spPr>
          <a:xfrm>
            <a:off x="7655428" y="2058539"/>
            <a:ext cx="3564741"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DEAL (Ch. IV), ShardQ (Ch. V)</a:t>
            </a:r>
          </a:p>
        </p:txBody>
      </p:sp>
      <p:sp>
        <p:nvSpPr>
          <p:cNvPr id="34" name="s64-box-16"/>
          <p:cNvSpPr/>
          <p:nvPr/>
        </p:nvSpPr>
        <p:spPr>
          <a:xfrm>
            <a:off x="888978" y="2544897"/>
            <a:ext cx="1453221"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s64-text-18"/>
          <p:cNvSpPr txBox="1"/>
          <p:nvPr/>
        </p:nvSpPr>
        <p:spPr>
          <a:xfrm>
            <a:off x="888978" y="2327118"/>
            <a:ext cx="1370673" cy="173331"/>
          </a:xfrm>
          <a:prstGeom prst="rect">
            <a:avLst/>
          </a:prstGeom>
          <a:noFill/>
        </p:spPr>
        <p:txBody>
          <a:bodyPr wrap="none" lIns="0" tIns="0" rIns="0" bIns="0" anchor="t">
            <a:noAutofit/>
          </a:bodyPr>
          <a:lstStyle/>
          <a:p>
            <a:pPr algn="l">
              <a:lnSpc>
                <a:spcPts val="1365"/>
              </a:lnSpc>
              <a:spcBef>
                <a:spcPts val="0"/>
              </a:spcBef>
              <a:spcAft>
                <a:spcPts val="0"/>
              </a:spcAft>
            </a:pPr>
            <a:r>
              <a:rPr sz="1050" b="1" i="0">
                <a:solidFill>
                  <a:srgbClr val="0B0B0F"/>
                </a:solidFill>
                <a:latin typeface="Arial"/>
              </a:rPr>
              <a:t>IBM Pittsburgh</a:t>
            </a:r>
          </a:p>
        </p:txBody>
      </p:sp>
      <p:sp>
        <p:nvSpPr>
          <p:cNvPr id="36" name="s64-box-17"/>
          <p:cNvSpPr/>
          <p:nvPr/>
        </p:nvSpPr>
        <p:spPr>
          <a:xfrm>
            <a:off x="2342198" y="2544897"/>
            <a:ext cx="1896618"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7" name="s64-text-19"/>
          <p:cNvSpPr txBox="1"/>
          <p:nvPr/>
        </p:nvSpPr>
        <p:spPr>
          <a:xfrm>
            <a:off x="2342198" y="2327118"/>
            <a:ext cx="1814070"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Heron-3, superconducting</a:t>
            </a:r>
          </a:p>
        </p:txBody>
      </p:sp>
      <p:sp>
        <p:nvSpPr>
          <p:cNvPr id="38" name="s64-box-18"/>
          <p:cNvSpPr/>
          <p:nvPr/>
        </p:nvSpPr>
        <p:spPr>
          <a:xfrm>
            <a:off x="4238817" y="2544897"/>
            <a:ext cx="88659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9" name="s64-text-20"/>
          <p:cNvSpPr txBox="1"/>
          <p:nvPr/>
        </p:nvSpPr>
        <p:spPr>
          <a:xfrm>
            <a:off x="4238817" y="2327118"/>
            <a:ext cx="804049" cy="173331"/>
          </a:xfrm>
          <a:prstGeom prst="rect">
            <a:avLst/>
          </a:prstGeom>
          <a:noFill/>
        </p:spPr>
        <p:txBody>
          <a:bodyPr wrap="none" lIns="0" tIns="0" rIns="0" bIns="0" anchor="t">
            <a:noAutofit/>
          </a:bodyPr>
          <a:lstStyle/>
          <a:p>
            <a:pPr algn="r">
              <a:lnSpc>
                <a:spcPts val="1365"/>
              </a:lnSpc>
              <a:spcBef>
                <a:spcPts val="0"/>
              </a:spcBef>
              <a:spcAft>
                <a:spcPts val="0"/>
              </a:spcAft>
            </a:pPr>
            <a:r>
              <a:rPr sz="1050" b="0" i="0">
                <a:solidFill>
                  <a:srgbClr val="50505B"/>
                </a:solidFill>
                <a:latin typeface="Arial"/>
              </a:rPr>
              <a:t>156</a:t>
            </a:r>
          </a:p>
        </p:txBody>
      </p:sp>
      <p:sp>
        <p:nvSpPr>
          <p:cNvPr id="40" name="s64-box-19"/>
          <p:cNvSpPr/>
          <p:nvPr/>
        </p:nvSpPr>
        <p:spPr>
          <a:xfrm>
            <a:off x="5125413" y="2544897"/>
            <a:ext cx="253001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1" name="s64-text-21"/>
          <p:cNvSpPr txBox="1"/>
          <p:nvPr/>
        </p:nvSpPr>
        <p:spPr>
          <a:xfrm>
            <a:off x="5125413" y="2327118"/>
            <a:ext cx="2447467"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1.46 × 10⁻³ median CZ error</a:t>
            </a:r>
          </a:p>
        </p:txBody>
      </p:sp>
      <p:sp>
        <p:nvSpPr>
          <p:cNvPr id="42" name="s64-box-20"/>
          <p:cNvSpPr/>
          <p:nvPr/>
        </p:nvSpPr>
        <p:spPr>
          <a:xfrm>
            <a:off x="7655428" y="2544897"/>
            <a:ext cx="364728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3" name="s64-text-22"/>
          <p:cNvSpPr txBox="1"/>
          <p:nvPr/>
        </p:nvSpPr>
        <p:spPr>
          <a:xfrm>
            <a:off x="7655428" y="2327118"/>
            <a:ext cx="3564741"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QAWA (Ch. IV), ShardQ (Ch. V)</a:t>
            </a:r>
          </a:p>
        </p:txBody>
      </p:sp>
      <p:sp>
        <p:nvSpPr>
          <p:cNvPr id="44" name="s64-box-21"/>
          <p:cNvSpPr/>
          <p:nvPr/>
        </p:nvSpPr>
        <p:spPr>
          <a:xfrm>
            <a:off x="888978" y="2813476"/>
            <a:ext cx="1453221"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5" name="s64-text-23"/>
          <p:cNvSpPr txBox="1"/>
          <p:nvPr/>
        </p:nvSpPr>
        <p:spPr>
          <a:xfrm>
            <a:off x="888978" y="2595696"/>
            <a:ext cx="1370673" cy="173331"/>
          </a:xfrm>
          <a:prstGeom prst="rect">
            <a:avLst/>
          </a:prstGeom>
          <a:noFill/>
        </p:spPr>
        <p:txBody>
          <a:bodyPr wrap="none" lIns="0" tIns="0" rIns="0" bIns="0" anchor="t">
            <a:noAutofit/>
          </a:bodyPr>
          <a:lstStyle/>
          <a:p>
            <a:pPr algn="l">
              <a:lnSpc>
                <a:spcPts val="1365"/>
              </a:lnSpc>
              <a:spcBef>
                <a:spcPts val="0"/>
              </a:spcBef>
              <a:spcAft>
                <a:spcPts val="0"/>
              </a:spcAft>
            </a:pPr>
            <a:r>
              <a:rPr sz="1050" b="1" i="0">
                <a:solidFill>
                  <a:srgbClr val="0B0B0F"/>
                </a:solidFill>
                <a:latin typeface="Arial"/>
              </a:rPr>
              <a:t>IBM Boston</a:t>
            </a:r>
          </a:p>
        </p:txBody>
      </p:sp>
      <p:sp>
        <p:nvSpPr>
          <p:cNvPr id="46" name="s64-box-22"/>
          <p:cNvSpPr/>
          <p:nvPr/>
        </p:nvSpPr>
        <p:spPr>
          <a:xfrm>
            <a:off x="2342198" y="2813476"/>
            <a:ext cx="1896618"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7" name="s64-text-24"/>
          <p:cNvSpPr txBox="1"/>
          <p:nvPr/>
        </p:nvSpPr>
        <p:spPr>
          <a:xfrm>
            <a:off x="2342198" y="2595696"/>
            <a:ext cx="1814070"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Heron-3, superconducting</a:t>
            </a:r>
          </a:p>
        </p:txBody>
      </p:sp>
      <p:sp>
        <p:nvSpPr>
          <p:cNvPr id="48" name="s64-box-23"/>
          <p:cNvSpPr/>
          <p:nvPr/>
        </p:nvSpPr>
        <p:spPr>
          <a:xfrm>
            <a:off x="4238817" y="2813476"/>
            <a:ext cx="88659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9" name="s64-text-25"/>
          <p:cNvSpPr txBox="1"/>
          <p:nvPr/>
        </p:nvSpPr>
        <p:spPr>
          <a:xfrm>
            <a:off x="4238817" y="2595696"/>
            <a:ext cx="804049" cy="173331"/>
          </a:xfrm>
          <a:prstGeom prst="rect">
            <a:avLst/>
          </a:prstGeom>
          <a:noFill/>
        </p:spPr>
        <p:txBody>
          <a:bodyPr wrap="none" lIns="0" tIns="0" rIns="0" bIns="0" anchor="t">
            <a:noAutofit/>
          </a:bodyPr>
          <a:lstStyle/>
          <a:p>
            <a:pPr algn="r">
              <a:lnSpc>
                <a:spcPts val="1365"/>
              </a:lnSpc>
              <a:spcBef>
                <a:spcPts val="0"/>
              </a:spcBef>
              <a:spcAft>
                <a:spcPts val="0"/>
              </a:spcAft>
            </a:pPr>
            <a:r>
              <a:rPr sz="1050" b="0" i="0">
                <a:solidFill>
                  <a:srgbClr val="50505B"/>
                </a:solidFill>
                <a:latin typeface="Arial"/>
              </a:rPr>
              <a:t>156</a:t>
            </a:r>
          </a:p>
        </p:txBody>
      </p:sp>
      <p:sp>
        <p:nvSpPr>
          <p:cNvPr id="50" name="s64-box-24"/>
          <p:cNvSpPr/>
          <p:nvPr/>
        </p:nvSpPr>
        <p:spPr>
          <a:xfrm>
            <a:off x="5125413" y="2813476"/>
            <a:ext cx="253001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 name="s64-text-26"/>
          <p:cNvSpPr txBox="1"/>
          <p:nvPr/>
        </p:nvSpPr>
        <p:spPr>
          <a:xfrm>
            <a:off x="5125413" y="2595696"/>
            <a:ext cx="2447467"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a:t>
            </a:r>
          </a:p>
        </p:txBody>
      </p:sp>
      <p:sp>
        <p:nvSpPr>
          <p:cNvPr id="52" name="s64-box-25"/>
          <p:cNvSpPr/>
          <p:nvPr/>
        </p:nvSpPr>
        <p:spPr>
          <a:xfrm>
            <a:off x="7655428" y="2813476"/>
            <a:ext cx="364728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3" name="s64-text-27"/>
          <p:cNvSpPr txBox="1"/>
          <p:nvPr/>
        </p:nvSpPr>
        <p:spPr>
          <a:xfrm>
            <a:off x="7655428" y="2595696"/>
            <a:ext cx="3564741"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NNQA (Ch. V)</a:t>
            </a:r>
          </a:p>
        </p:txBody>
      </p:sp>
      <p:sp>
        <p:nvSpPr>
          <p:cNvPr id="54" name="s64-box-26"/>
          <p:cNvSpPr/>
          <p:nvPr/>
        </p:nvSpPr>
        <p:spPr>
          <a:xfrm>
            <a:off x="888978" y="3082054"/>
            <a:ext cx="1453221"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5" name="s64-text-28"/>
          <p:cNvSpPr txBox="1"/>
          <p:nvPr/>
        </p:nvSpPr>
        <p:spPr>
          <a:xfrm>
            <a:off x="888978" y="2864274"/>
            <a:ext cx="1370673" cy="173331"/>
          </a:xfrm>
          <a:prstGeom prst="rect">
            <a:avLst/>
          </a:prstGeom>
          <a:noFill/>
        </p:spPr>
        <p:txBody>
          <a:bodyPr wrap="none" lIns="0" tIns="0" rIns="0" bIns="0" anchor="t">
            <a:noAutofit/>
          </a:bodyPr>
          <a:lstStyle/>
          <a:p>
            <a:pPr algn="l">
              <a:lnSpc>
                <a:spcPts val="1365"/>
              </a:lnSpc>
              <a:spcBef>
                <a:spcPts val="0"/>
              </a:spcBef>
              <a:spcAft>
                <a:spcPts val="0"/>
              </a:spcAft>
            </a:pPr>
            <a:r>
              <a:rPr sz="1050" b="1" i="0">
                <a:solidFill>
                  <a:srgbClr val="0B0B0F"/>
                </a:solidFill>
                <a:latin typeface="Arial"/>
              </a:rPr>
              <a:t>IBM Kingston</a:t>
            </a:r>
          </a:p>
        </p:txBody>
      </p:sp>
      <p:sp>
        <p:nvSpPr>
          <p:cNvPr id="56" name="s64-box-27"/>
          <p:cNvSpPr/>
          <p:nvPr/>
        </p:nvSpPr>
        <p:spPr>
          <a:xfrm>
            <a:off x="2342198" y="3082054"/>
            <a:ext cx="1896618"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7" name="s64-text-29"/>
          <p:cNvSpPr txBox="1"/>
          <p:nvPr/>
        </p:nvSpPr>
        <p:spPr>
          <a:xfrm>
            <a:off x="2342198" y="2864274"/>
            <a:ext cx="1814070"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Heron, superconducting</a:t>
            </a:r>
          </a:p>
        </p:txBody>
      </p:sp>
      <p:sp>
        <p:nvSpPr>
          <p:cNvPr id="58" name="s64-box-28"/>
          <p:cNvSpPr/>
          <p:nvPr/>
        </p:nvSpPr>
        <p:spPr>
          <a:xfrm>
            <a:off x="4238817" y="3082054"/>
            <a:ext cx="88659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9" name="s64-text-30"/>
          <p:cNvSpPr txBox="1"/>
          <p:nvPr/>
        </p:nvSpPr>
        <p:spPr>
          <a:xfrm>
            <a:off x="4238817" y="2864274"/>
            <a:ext cx="804049" cy="173331"/>
          </a:xfrm>
          <a:prstGeom prst="rect">
            <a:avLst/>
          </a:prstGeom>
          <a:noFill/>
        </p:spPr>
        <p:txBody>
          <a:bodyPr wrap="none" lIns="0" tIns="0" rIns="0" bIns="0" anchor="t">
            <a:noAutofit/>
          </a:bodyPr>
          <a:lstStyle/>
          <a:p>
            <a:pPr algn="r">
              <a:lnSpc>
                <a:spcPts val="1365"/>
              </a:lnSpc>
              <a:spcBef>
                <a:spcPts val="0"/>
              </a:spcBef>
              <a:spcAft>
                <a:spcPts val="0"/>
              </a:spcAft>
            </a:pPr>
            <a:r>
              <a:rPr sz="1050" b="0" i="0">
                <a:solidFill>
                  <a:srgbClr val="50505B"/>
                </a:solidFill>
                <a:latin typeface="Arial"/>
              </a:rPr>
              <a:t>—</a:t>
            </a:r>
          </a:p>
        </p:txBody>
      </p:sp>
      <p:sp>
        <p:nvSpPr>
          <p:cNvPr id="60" name="s64-box-29"/>
          <p:cNvSpPr/>
          <p:nvPr/>
        </p:nvSpPr>
        <p:spPr>
          <a:xfrm>
            <a:off x="5125413" y="3082054"/>
            <a:ext cx="253001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1" name="s64-text-31"/>
          <p:cNvSpPr txBox="1"/>
          <p:nvPr/>
        </p:nvSpPr>
        <p:spPr>
          <a:xfrm>
            <a:off x="5125413" y="2864274"/>
            <a:ext cx="2447467"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a:t>
            </a:r>
          </a:p>
        </p:txBody>
      </p:sp>
      <p:sp>
        <p:nvSpPr>
          <p:cNvPr id="62" name="s64-box-30"/>
          <p:cNvSpPr/>
          <p:nvPr/>
        </p:nvSpPr>
        <p:spPr>
          <a:xfrm>
            <a:off x="7655428" y="3082054"/>
            <a:ext cx="364728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3" name="s64-text-32"/>
          <p:cNvSpPr txBox="1"/>
          <p:nvPr/>
        </p:nvSpPr>
        <p:spPr>
          <a:xfrm>
            <a:off x="7655428" y="2864274"/>
            <a:ext cx="3564741"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VQT (Ch. V), NNQA</a:t>
            </a:r>
          </a:p>
        </p:txBody>
      </p:sp>
      <p:sp>
        <p:nvSpPr>
          <p:cNvPr id="64" name="s64-box-31"/>
          <p:cNvSpPr/>
          <p:nvPr/>
        </p:nvSpPr>
        <p:spPr>
          <a:xfrm>
            <a:off x="888978" y="3350633"/>
            <a:ext cx="1453221"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5" name="s64-text-33"/>
          <p:cNvSpPr txBox="1"/>
          <p:nvPr/>
        </p:nvSpPr>
        <p:spPr>
          <a:xfrm>
            <a:off x="888978" y="3132853"/>
            <a:ext cx="1370673" cy="173331"/>
          </a:xfrm>
          <a:prstGeom prst="rect">
            <a:avLst/>
          </a:prstGeom>
          <a:noFill/>
        </p:spPr>
        <p:txBody>
          <a:bodyPr wrap="none" lIns="0" tIns="0" rIns="0" bIns="0" anchor="t">
            <a:noAutofit/>
          </a:bodyPr>
          <a:lstStyle/>
          <a:p>
            <a:pPr algn="l">
              <a:lnSpc>
                <a:spcPts val="1365"/>
              </a:lnSpc>
              <a:spcBef>
                <a:spcPts val="0"/>
              </a:spcBef>
              <a:spcAft>
                <a:spcPts val="0"/>
              </a:spcAft>
            </a:pPr>
            <a:r>
              <a:rPr sz="1050" b="1" i="0">
                <a:solidFill>
                  <a:srgbClr val="0B0B0F"/>
                </a:solidFill>
                <a:latin typeface="Arial"/>
              </a:rPr>
              <a:t>IBM Miami</a:t>
            </a:r>
          </a:p>
        </p:txBody>
      </p:sp>
      <p:sp>
        <p:nvSpPr>
          <p:cNvPr id="66" name="s64-box-32"/>
          <p:cNvSpPr/>
          <p:nvPr/>
        </p:nvSpPr>
        <p:spPr>
          <a:xfrm>
            <a:off x="2342198" y="3350633"/>
            <a:ext cx="1896618"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7" name="s64-text-34"/>
          <p:cNvSpPr txBox="1"/>
          <p:nvPr/>
        </p:nvSpPr>
        <p:spPr>
          <a:xfrm>
            <a:off x="2342198" y="3132853"/>
            <a:ext cx="1814070"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Nighthawk, superconducting</a:t>
            </a:r>
          </a:p>
        </p:txBody>
      </p:sp>
      <p:sp>
        <p:nvSpPr>
          <p:cNvPr id="68" name="s64-box-33"/>
          <p:cNvSpPr/>
          <p:nvPr/>
        </p:nvSpPr>
        <p:spPr>
          <a:xfrm>
            <a:off x="4238817" y="3350633"/>
            <a:ext cx="88659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9" name="s64-text-35"/>
          <p:cNvSpPr txBox="1"/>
          <p:nvPr/>
        </p:nvSpPr>
        <p:spPr>
          <a:xfrm>
            <a:off x="4238817" y="3132853"/>
            <a:ext cx="804049" cy="173331"/>
          </a:xfrm>
          <a:prstGeom prst="rect">
            <a:avLst/>
          </a:prstGeom>
          <a:noFill/>
        </p:spPr>
        <p:txBody>
          <a:bodyPr wrap="none" lIns="0" tIns="0" rIns="0" bIns="0" anchor="t">
            <a:noAutofit/>
          </a:bodyPr>
          <a:lstStyle/>
          <a:p>
            <a:pPr algn="r">
              <a:lnSpc>
                <a:spcPts val="1365"/>
              </a:lnSpc>
              <a:spcBef>
                <a:spcPts val="0"/>
              </a:spcBef>
              <a:spcAft>
                <a:spcPts val="0"/>
              </a:spcAft>
            </a:pPr>
            <a:r>
              <a:rPr sz="1050" b="0" i="0">
                <a:solidFill>
                  <a:srgbClr val="50505B"/>
                </a:solidFill>
                <a:latin typeface="Arial"/>
              </a:rPr>
              <a:t>—</a:t>
            </a:r>
          </a:p>
        </p:txBody>
      </p:sp>
      <p:sp>
        <p:nvSpPr>
          <p:cNvPr id="70" name="s64-box-34"/>
          <p:cNvSpPr/>
          <p:nvPr/>
        </p:nvSpPr>
        <p:spPr>
          <a:xfrm>
            <a:off x="5125413" y="3350633"/>
            <a:ext cx="253001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1" name="s64-text-36"/>
          <p:cNvSpPr txBox="1"/>
          <p:nvPr/>
        </p:nvSpPr>
        <p:spPr>
          <a:xfrm>
            <a:off x="5125413" y="3132853"/>
            <a:ext cx="2447467"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a:t>
            </a:r>
          </a:p>
        </p:txBody>
      </p:sp>
      <p:sp>
        <p:nvSpPr>
          <p:cNvPr id="72" name="s64-box-35"/>
          <p:cNvSpPr/>
          <p:nvPr/>
        </p:nvSpPr>
        <p:spPr>
          <a:xfrm>
            <a:off x="7655428" y="3350633"/>
            <a:ext cx="364728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3" name="s64-text-37"/>
          <p:cNvSpPr txBox="1"/>
          <p:nvPr/>
        </p:nvSpPr>
        <p:spPr>
          <a:xfrm>
            <a:off x="7655428" y="3132853"/>
            <a:ext cx="3564741"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NNQA (Ch. V)</a:t>
            </a:r>
          </a:p>
        </p:txBody>
      </p:sp>
      <p:sp>
        <p:nvSpPr>
          <p:cNvPr id="74" name="s64-box-36"/>
          <p:cNvSpPr/>
          <p:nvPr/>
        </p:nvSpPr>
        <p:spPr>
          <a:xfrm>
            <a:off x="888978" y="3619211"/>
            <a:ext cx="1453221"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5" name="s64-text-38"/>
          <p:cNvSpPr txBox="1"/>
          <p:nvPr/>
        </p:nvSpPr>
        <p:spPr>
          <a:xfrm>
            <a:off x="888978" y="3401431"/>
            <a:ext cx="1370673" cy="173331"/>
          </a:xfrm>
          <a:prstGeom prst="rect">
            <a:avLst/>
          </a:prstGeom>
          <a:noFill/>
        </p:spPr>
        <p:txBody>
          <a:bodyPr wrap="none" lIns="0" tIns="0" rIns="0" bIns="0" anchor="t">
            <a:noAutofit/>
          </a:bodyPr>
          <a:lstStyle/>
          <a:p>
            <a:pPr algn="l">
              <a:lnSpc>
                <a:spcPts val="1365"/>
              </a:lnSpc>
              <a:spcBef>
                <a:spcPts val="0"/>
              </a:spcBef>
              <a:spcAft>
                <a:spcPts val="0"/>
              </a:spcAft>
            </a:pPr>
            <a:r>
              <a:rPr sz="1050" b="1" i="0">
                <a:solidFill>
                  <a:srgbClr val="0B0B0F"/>
                </a:solidFill>
                <a:latin typeface="Arial"/>
              </a:rPr>
              <a:t>IonQ Aria-1</a:t>
            </a:r>
          </a:p>
        </p:txBody>
      </p:sp>
      <p:sp>
        <p:nvSpPr>
          <p:cNvPr id="76" name="s64-box-37"/>
          <p:cNvSpPr/>
          <p:nvPr/>
        </p:nvSpPr>
        <p:spPr>
          <a:xfrm>
            <a:off x="2342198" y="3619211"/>
            <a:ext cx="1896618"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7" name="s64-text-39"/>
          <p:cNvSpPr txBox="1"/>
          <p:nvPr/>
        </p:nvSpPr>
        <p:spPr>
          <a:xfrm>
            <a:off x="2342198" y="3401431"/>
            <a:ext cx="1814070"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trapped ion</a:t>
            </a:r>
          </a:p>
        </p:txBody>
      </p:sp>
      <p:sp>
        <p:nvSpPr>
          <p:cNvPr id="78" name="s64-box-38"/>
          <p:cNvSpPr/>
          <p:nvPr/>
        </p:nvSpPr>
        <p:spPr>
          <a:xfrm>
            <a:off x="4238817" y="3619211"/>
            <a:ext cx="88659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9" name="s64-text-40"/>
          <p:cNvSpPr txBox="1"/>
          <p:nvPr/>
        </p:nvSpPr>
        <p:spPr>
          <a:xfrm>
            <a:off x="4238817" y="3401431"/>
            <a:ext cx="804049" cy="173331"/>
          </a:xfrm>
          <a:prstGeom prst="rect">
            <a:avLst/>
          </a:prstGeom>
          <a:noFill/>
        </p:spPr>
        <p:txBody>
          <a:bodyPr wrap="none" lIns="0" tIns="0" rIns="0" bIns="0" anchor="t">
            <a:noAutofit/>
          </a:bodyPr>
          <a:lstStyle/>
          <a:p>
            <a:pPr algn="r">
              <a:lnSpc>
                <a:spcPts val="1365"/>
              </a:lnSpc>
              <a:spcBef>
                <a:spcPts val="0"/>
              </a:spcBef>
              <a:spcAft>
                <a:spcPts val="0"/>
              </a:spcAft>
            </a:pPr>
            <a:r>
              <a:rPr sz="1050" b="0" i="0">
                <a:solidFill>
                  <a:srgbClr val="50505B"/>
                </a:solidFill>
                <a:latin typeface="Arial"/>
              </a:rPr>
              <a:t>—</a:t>
            </a:r>
          </a:p>
        </p:txBody>
      </p:sp>
      <p:sp>
        <p:nvSpPr>
          <p:cNvPr id="80" name="s64-box-39"/>
          <p:cNvSpPr/>
          <p:nvPr/>
        </p:nvSpPr>
        <p:spPr>
          <a:xfrm>
            <a:off x="5125413" y="3619211"/>
            <a:ext cx="253001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1" name="s64-text-41"/>
          <p:cNvSpPr txBox="1"/>
          <p:nvPr/>
        </p:nvSpPr>
        <p:spPr>
          <a:xfrm>
            <a:off x="5125413" y="3401431"/>
            <a:ext cx="2447467"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a:t>
            </a:r>
          </a:p>
        </p:txBody>
      </p:sp>
      <p:sp>
        <p:nvSpPr>
          <p:cNvPr id="82" name="s64-box-40"/>
          <p:cNvSpPr/>
          <p:nvPr/>
        </p:nvSpPr>
        <p:spPr>
          <a:xfrm>
            <a:off x="7655428" y="3619211"/>
            <a:ext cx="364728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3" name="s64-text-42"/>
          <p:cNvSpPr txBox="1"/>
          <p:nvPr/>
        </p:nvSpPr>
        <p:spPr>
          <a:xfrm>
            <a:off x="7655428" y="3401431"/>
            <a:ext cx="3564741"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QPIE, VQT (Ch. V)</a:t>
            </a:r>
          </a:p>
        </p:txBody>
      </p:sp>
      <p:sp>
        <p:nvSpPr>
          <p:cNvPr id="84" name="s64-box-41"/>
          <p:cNvSpPr/>
          <p:nvPr/>
        </p:nvSpPr>
        <p:spPr>
          <a:xfrm>
            <a:off x="888978" y="3887790"/>
            <a:ext cx="1453221"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5" name="s64-text-43"/>
          <p:cNvSpPr txBox="1"/>
          <p:nvPr/>
        </p:nvSpPr>
        <p:spPr>
          <a:xfrm>
            <a:off x="888978" y="3670010"/>
            <a:ext cx="1370673" cy="173331"/>
          </a:xfrm>
          <a:prstGeom prst="rect">
            <a:avLst/>
          </a:prstGeom>
          <a:noFill/>
        </p:spPr>
        <p:txBody>
          <a:bodyPr wrap="none" lIns="0" tIns="0" rIns="0" bIns="0" anchor="t">
            <a:noAutofit/>
          </a:bodyPr>
          <a:lstStyle/>
          <a:p>
            <a:pPr algn="l">
              <a:lnSpc>
                <a:spcPts val="1365"/>
              </a:lnSpc>
              <a:spcBef>
                <a:spcPts val="0"/>
              </a:spcBef>
              <a:spcAft>
                <a:spcPts val="0"/>
              </a:spcAft>
            </a:pPr>
            <a:r>
              <a:rPr sz="1050" b="1" i="0">
                <a:solidFill>
                  <a:srgbClr val="0B0B0F"/>
                </a:solidFill>
                <a:latin typeface="Arial"/>
              </a:rPr>
              <a:t>IonQ Forte / Forte-1</a:t>
            </a:r>
          </a:p>
        </p:txBody>
      </p:sp>
      <p:sp>
        <p:nvSpPr>
          <p:cNvPr id="86" name="s64-box-42"/>
          <p:cNvSpPr/>
          <p:nvPr/>
        </p:nvSpPr>
        <p:spPr>
          <a:xfrm>
            <a:off x="2342198" y="3887790"/>
            <a:ext cx="1896618"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7" name="s64-text-44"/>
          <p:cNvSpPr txBox="1"/>
          <p:nvPr/>
        </p:nvSpPr>
        <p:spPr>
          <a:xfrm>
            <a:off x="2342198" y="3670010"/>
            <a:ext cx="1814070"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trapped ion</a:t>
            </a:r>
          </a:p>
        </p:txBody>
      </p:sp>
      <p:sp>
        <p:nvSpPr>
          <p:cNvPr id="88" name="s64-box-43"/>
          <p:cNvSpPr/>
          <p:nvPr/>
        </p:nvSpPr>
        <p:spPr>
          <a:xfrm>
            <a:off x="4238817" y="3887790"/>
            <a:ext cx="88659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9" name="s64-text-45"/>
          <p:cNvSpPr txBox="1"/>
          <p:nvPr/>
        </p:nvSpPr>
        <p:spPr>
          <a:xfrm>
            <a:off x="4238817" y="3670010"/>
            <a:ext cx="804049" cy="173331"/>
          </a:xfrm>
          <a:prstGeom prst="rect">
            <a:avLst/>
          </a:prstGeom>
          <a:noFill/>
        </p:spPr>
        <p:txBody>
          <a:bodyPr wrap="none" lIns="0" tIns="0" rIns="0" bIns="0" anchor="t">
            <a:noAutofit/>
          </a:bodyPr>
          <a:lstStyle/>
          <a:p>
            <a:pPr algn="r">
              <a:lnSpc>
                <a:spcPts val="1365"/>
              </a:lnSpc>
              <a:spcBef>
                <a:spcPts val="0"/>
              </a:spcBef>
              <a:spcAft>
                <a:spcPts val="0"/>
              </a:spcAft>
            </a:pPr>
            <a:r>
              <a:rPr sz="1050" b="0" i="0">
                <a:solidFill>
                  <a:srgbClr val="50505B"/>
                </a:solidFill>
                <a:latin typeface="Arial"/>
              </a:rPr>
              <a:t>36</a:t>
            </a:r>
          </a:p>
        </p:txBody>
      </p:sp>
      <p:sp>
        <p:nvSpPr>
          <p:cNvPr id="90" name="s64-box-44"/>
          <p:cNvSpPr/>
          <p:nvPr/>
        </p:nvSpPr>
        <p:spPr>
          <a:xfrm>
            <a:off x="5125413" y="3887790"/>
            <a:ext cx="253001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1" name="s64-text-46"/>
          <p:cNvSpPr txBox="1"/>
          <p:nvPr/>
        </p:nvSpPr>
        <p:spPr>
          <a:xfrm>
            <a:off x="5125413" y="3670010"/>
            <a:ext cx="2447467"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a:t>
            </a:r>
          </a:p>
        </p:txBody>
      </p:sp>
      <p:sp>
        <p:nvSpPr>
          <p:cNvPr id="92" name="s64-box-45"/>
          <p:cNvSpPr/>
          <p:nvPr/>
        </p:nvSpPr>
        <p:spPr>
          <a:xfrm>
            <a:off x="7655428" y="3887790"/>
            <a:ext cx="364728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3" name="s64-text-47"/>
          <p:cNvSpPr txBox="1"/>
          <p:nvPr/>
        </p:nvSpPr>
        <p:spPr>
          <a:xfrm>
            <a:off x="7655428" y="3670010"/>
            <a:ext cx="3564741"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NNQA, RubriQ validation (Ch. V, VI)</a:t>
            </a:r>
          </a:p>
        </p:txBody>
      </p:sp>
      <p:sp>
        <p:nvSpPr>
          <p:cNvPr id="94" name="s64-box-46"/>
          <p:cNvSpPr/>
          <p:nvPr/>
        </p:nvSpPr>
        <p:spPr>
          <a:xfrm>
            <a:off x="888978" y="4156368"/>
            <a:ext cx="1453221"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5" name="s64-text-48"/>
          <p:cNvSpPr txBox="1"/>
          <p:nvPr/>
        </p:nvSpPr>
        <p:spPr>
          <a:xfrm>
            <a:off x="888978" y="3938588"/>
            <a:ext cx="1370673" cy="173331"/>
          </a:xfrm>
          <a:prstGeom prst="rect">
            <a:avLst/>
          </a:prstGeom>
          <a:noFill/>
        </p:spPr>
        <p:txBody>
          <a:bodyPr wrap="none" lIns="0" tIns="0" rIns="0" bIns="0" anchor="t">
            <a:noAutofit/>
          </a:bodyPr>
          <a:lstStyle/>
          <a:p>
            <a:pPr algn="l">
              <a:lnSpc>
                <a:spcPts val="1365"/>
              </a:lnSpc>
              <a:spcBef>
                <a:spcPts val="0"/>
              </a:spcBef>
              <a:spcAft>
                <a:spcPts val="0"/>
              </a:spcAft>
            </a:pPr>
            <a:r>
              <a:rPr sz="1050" b="1" i="0">
                <a:solidFill>
                  <a:srgbClr val="0B0B0F"/>
                </a:solidFill>
                <a:latin typeface="Arial"/>
              </a:rPr>
              <a:t>Amazon Braket SV1</a:t>
            </a:r>
          </a:p>
        </p:txBody>
      </p:sp>
      <p:sp>
        <p:nvSpPr>
          <p:cNvPr id="96" name="s64-box-47"/>
          <p:cNvSpPr/>
          <p:nvPr/>
        </p:nvSpPr>
        <p:spPr>
          <a:xfrm>
            <a:off x="2342198" y="4156368"/>
            <a:ext cx="1896618"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7" name="s64-text-49"/>
          <p:cNvSpPr txBox="1"/>
          <p:nvPr/>
        </p:nvSpPr>
        <p:spPr>
          <a:xfrm>
            <a:off x="2342198" y="3938588"/>
            <a:ext cx="1814070"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state-vector simulator</a:t>
            </a:r>
          </a:p>
        </p:txBody>
      </p:sp>
      <p:sp>
        <p:nvSpPr>
          <p:cNvPr id="98" name="s64-box-48"/>
          <p:cNvSpPr/>
          <p:nvPr/>
        </p:nvSpPr>
        <p:spPr>
          <a:xfrm>
            <a:off x="4238817" y="4156368"/>
            <a:ext cx="88659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9" name="s64-text-50"/>
          <p:cNvSpPr txBox="1"/>
          <p:nvPr/>
        </p:nvSpPr>
        <p:spPr>
          <a:xfrm>
            <a:off x="4238817" y="3938588"/>
            <a:ext cx="804049" cy="173331"/>
          </a:xfrm>
          <a:prstGeom prst="rect">
            <a:avLst/>
          </a:prstGeom>
          <a:noFill/>
        </p:spPr>
        <p:txBody>
          <a:bodyPr wrap="none" lIns="0" tIns="0" rIns="0" bIns="0" anchor="t">
            <a:noAutofit/>
          </a:bodyPr>
          <a:lstStyle/>
          <a:p>
            <a:pPr algn="r">
              <a:lnSpc>
                <a:spcPts val="1365"/>
              </a:lnSpc>
              <a:spcBef>
                <a:spcPts val="0"/>
              </a:spcBef>
              <a:spcAft>
                <a:spcPts val="0"/>
              </a:spcAft>
            </a:pPr>
            <a:r>
              <a:rPr sz="1050" b="0" i="0">
                <a:solidFill>
                  <a:srgbClr val="50505B"/>
                </a:solidFill>
                <a:latin typeface="Arial"/>
              </a:rPr>
              <a:t>—</a:t>
            </a:r>
          </a:p>
        </p:txBody>
      </p:sp>
      <p:sp>
        <p:nvSpPr>
          <p:cNvPr id="100" name="s64-box-49"/>
          <p:cNvSpPr/>
          <p:nvPr/>
        </p:nvSpPr>
        <p:spPr>
          <a:xfrm>
            <a:off x="5125413" y="4156368"/>
            <a:ext cx="253001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1" name="s64-text-51"/>
          <p:cNvSpPr txBox="1"/>
          <p:nvPr/>
        </p:nvSpPr>
        <p:spPr>
          <a:xfrm>
            <a:off x="5125413" y="3938588"/>
            <a:ext cx="2447467"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a:t>
            </a:r>
          </a:p>
        </p:txBody>
      </p:sp>
      <p:sp>
        <p:nvSpPr>
          <p:cNvPr id="102" name="s64-box-50"/>
          <p:cNvSpPr/>
          <p:nvPr/>
        </p:nvSpPr>
        <p:spPr>
          <a:xfrm>
            <a:off x="7655428" y="4156368"/>
            <a:ext cx="364728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3" name="s64-text-52"/>
          <p:cNvSpPr txBox="1"/>
          <p:nvPr/>
        </p:nvSpPr>
        <p:spPr>
          <a:xfrm>
            <a:off x="7655428" y="3938588"/>
            <a:ext cx="3564741"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QPIE (Ch. V)</a:t>
            </a:r>
          </a:p>
        </p:txBody>
      </p:sp>
      <p:sp>
        <p:nvSpPr>
          <p:cNvPr id="104" name="s64-box-51"/>
          <p:cNvSpPr/>
          <p:nvPr/>
        </p:nvSpPr>
        <p:spPr>
          <a:xfrm>
            <a:off x="888978" y="4424946"/>
            <a:ext cx="1453221"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5" name="s64-text-53"/>
          <p:cNvSpPr txBox="1"/>
          <p:nvPr/>
        </p:nvSpPr>
        <p:spPr>
          <a:xfrm>
            <a:off x="888978" y="4207167"/>
            <a:ext cx="1370673" cy="173331"/>
          </a:xfrm>
          <a:prstGeom prst="rect">
            <a:avLst/>
          </a:prstGeom>
          <a:noFill/>
        </p:spPr>
        <p:txBody>
          <a:bodyPr wrap="none" lIns="0" tIns="0" rIns="0" bIns="0" anchor="t">
            <a:noAutofit/>
          </a:bodyPr>
          <a:lstStyle/>
          <a:p>
            <a:pPr algn="l">
              <a:lnSpc>
                <a:spcPts val="1365"/>
              </a:lnSpc>
              <a:spcBef>
                <a:spcPts val="0"/>
              </a:spcBef>
              <a:spcAft>
                <a:spcPts val="0"/>
              </a:spcAft>
            </a:pPr>
            <a:r>
              <a:rPr sz="1050" b="1" i="0">
                <a:solidFill>
                  <a:srgbClr val="0B0B0F"/>
                </a:solidFill>
                <a:latin typeface="Arial"/>
              </a:rPr>
              <a:t>NERSC Perlmutter</a:t>
            </a:r>
          </a:p>
        </p:txBody>
      </p:sp>
      <p:sp>
        <p:nvSpPr>
          <p:cNvPr id="106" name="s64-box-52"/>
          <p:cNvSpPr/>
          <p:nvPr/>
        </p:nvSpPr>
        <p:spPr>
          <a:xfrm>
            <a:off x="2342198" y="4424946"/>
            <a:ext cx="1896618"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7" name="s64-text-54"/>
          <p:cNvSpPr txBox="1"/>
          <p:nvPr/>
        </p:nvSpPr>
        <p:spPr>
          <a:xfrm>
            <a:off x="2342198" y="4207167"/>
            <a:ext cx="1814070"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A100 40 GB / 80 GB nodes</a:t>
            </a:r>
          </a:p>
        </p:txBody>
      </p:sp>
      <p:sp>
        <p:nvSpPr>
          <p:cNvPr id="108" name="s64-box-53"/>
          <p:cNvSpPr/>
          <p:nvPr/>
        </p:nvSpPr>
        <p:spPr>
          <a:xfrm>
            <a:off x="4238817" y="4424946"/>
            <a:ext cx="88659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9" name="s64-text-55"/>
          <p:cNvSpPr txBox="1"/>
          <p:nvPr/>
        </p:nvSpPr>
        <p:spPr>
          <a:xfrm>
            <a:off x="4238817" y="4207167"/>
            <a:ext cx="804049" cy="173331"/>
          </a:xfrm>
          <a:prstGeom prst="rect">
            <a:avLst/>
          </a:prstGeom>
          <a:noFill/>
        </p:spPr>
        <p:txBody>
          <a:bodyPr wrap="none" lIns="0" tIns="0" rIns="0" bIns="0" anchor="t">
            <a:noAutofit/>
          </a:bodyPr>
          <a:lstStyle/>
          <a:p>
            <a:pPr algn="r">
              <a:lnSpc>
                <a:spcPts val="1365"/>
              </a:lnSpc>
              <a:spcBef>
                <a:spcPts val="0"/>
              </a:spcBef>
              <a:spcAft>
                <a:spcPts val="0"/>
              </a:spcAft>
            </a:pPr>
            <a:r>
              <a:rPr sz="1050" b="0" i="0">
                <a:solidFill>
                  <a:srgbClr val="50505B"/>
                </a:solidFill>
                <a:latin typeface="Arial"/>
              </a:rPr>
              <a:t>—</a:t>
            </a:r>
          </a:p>
        </p:txBody>
      </p:sp>
      <p:sp>
        <p:nvSpPr>
          <p:cNvPr id="110" name="s64-box-54"/>
          <p:cNvSpPr/>
          <p:nvPr/>
        </p:nvSpPr>
        <p:spPr>
          <a:xfrm>
            <a:off x="5125413" y="4424946"/>
            <a:ext cx="253001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1" name="s64-text-56"/>
          <p:cNvSpPr txBox="1"/>
          <p:nvPr/>
        </p:nvSpPr>
        <p:spPr>
          <a:xfrm>
            <a:off x="5125413" y="4207167"/>
            <a:ext cx="2447467"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a:t>
            </a:r>
          </a:p>
        </p:txBody>
      </p:sp>
      <p:sp>
        <p:nvSpPr>
          <p:cNvPr id="112" name="s64-box-55"/>
          <p:cNvSpPr/>
          <p:nvPr/>
        </p:nvSpPr>
        <p:spPr>
          <a:xfrm>
            <a:off x="7655428" y="4424946"/>
            <a:ext cx="364728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3" name="s64-text-57"/>
          <p:cNvSpPr txBox="1"/>
          <p:nvPr/>
        </p:nvSpPr>
        <p:spPr>
          <a:xfrm>
            <a:off x="7655428" y="4207167"/>
            <a:ext cx="3564741" cy="173331"/>
          </a:xfrm>
          <a:prstGeom prst="rect">
            <a:avLst/>
          </a:prstGeom>
          <a:noFill/>
        </p:spPr>
        <p:txBody>
          <a:bodyPr wrap="none" lIns="0" tIns="0" rIns="0" bIns="0" anchor="t">
            <a:noAutofit/>
          </a:bodyPr>
          <a:lstStyle/>
          <a:p>
            <a:pPr algn="l">
              <a:lnSpc>
                <a:spcPts val="1365"/>
              </a:lnSpc>
              <a:spcBef>
                <a:spcPts val="0"/>
              </a:spcBef>
              <a:spcAft>
                <a:spcPts val="0"/>
              </a:spcAft>
            </a:pPr>
            <a:r>
              <a:rPr sz="1050" b="0" i="0">
                <a:solidFill>
                  <a:srgbClr val="50505B"/>
                </a:solidFill>
                <a:latin typeface="Arial"/>
              </a:rPr>
              <a:t>Q-GEAR, ShardQ, NNQA training, RubriQ (Ch. III, V, VI)</a:t>
            </a:r>
          </a:p>
        </p:txBody>
      </p:sp>
      <p:sp>
        <p:nvSpPr>
          <p:cNvPr id="114" name="s64-text-58"/>
          <p:cNvSpPr txBox="1"/>
          <p:nvPr/>
        </p:nvSpPr>
        <p:spPr>
          <a:xfrm>
            <a:off x="888978" y="4510669"/>
            <a:ext cx="10432789" cy="186626"/>
          </a:xfrm>
          <a:prstGeom prst="rect">
            <a:avLst/>
          </a:prstGeom>
          <a:noFill/>
        </p:spPr>
        <p:txBody>
          <a:bodyPr wrap="none" lIns="0" tIns="0" rIns="0" bIns="0" anchor="t">
            <a:noAutofit/>
          </a:bodyPr>
          <a:lstStyle/>
          <a:p>
            <a:pPr algn="l">
              <a:lnSpc>
                <a:spcPts val="1470"/>
              </a:lnSpc>
              <a:spcBef>
                <a:spcPts val="0"/>
              </a:spcBef>
              <a:spcAft>
                <a:spcPts val="0"/>
              </a:spcAft>
            </a:pPr>
            <a:r>
              <a:rPr sz="1050" b="0" i="0">
                <a:solidFill>
                  <a:srgbClr val="7B7B86"/>
                </a:solidFill>
                <a:latin typeface="Arial"/>
              </a:rPr>
              <a:t>Per-device T1/T2 and error tables are in the individual papers; dashes mark values not reproduced here.</a:t>
            </a:r>
          </a:p>
        </p:txBody>
      </p:sp>
      <p:pic>
        <p:nvPicPr>
          <p:cNvPr id="116" name="s64-image-01" descr="Texas Tech University Double T"/>
          <p:cNvPicPr>
            <a:picLocks noChangeAspect="1"/>
          </p:cNvPicPr>
          <p:nvPr/>
        </p:nvPicPr>
        <p:blipFill>
          <a:blip r:embed="rId3"/>
          <a:stretch>
            <a:fillRect/>
          </a:stretch>
        </p:blipFill>
        <p:spPr>
          <a:xfrm>
            <a:off x="11055074" y="600060"/>
            <a:ext cx="190495" cy="222244"/>
          </a:xfrm>
          <a:prstGeom prst="rect">
            <a:avLst/>
          </a:prstGeom>
        </p:spPr>
      </p:pic>
      <p:sp>
        <p:nvSpPr>
          <p:cNvPr id="119"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120"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5F5F7"/>
        </a:solidFill>
        <a:effectLst/>
      </p:bgPr>
    </p:bg>
    <p:spTree>
      <p:nvGrpSpPr>
        <p:cNvPr id="1" name=""/>
        <p:cNvGrpSpPr/>
        <p:nvPr/>
      </p:nvGrpSpPr>
      <p:grpSpPr>
        <a:xfrm>
          <a:off x="0" y="0"/>
          <a:ext cx="0" cy="0"/>
          <a:chOff x="0" y="0"/>
          <a:chExt cx="0" cy="0"/>
        </a:xfrm>
      </p:grpSpPr>
      <p:sp>
        <p:nvSpPr>
          <p:cNvPr id="2" name="!!kicker"/>
          <p:cNvSpPr txBox="1"/>
          <p:nvPr/>
        </p:nvSpPr>
        <p:spPr>
          <a:xfrm>
            <a:off x="888978" y="609585"/>
            <a:ext cx="1334360" cy="196845"/>
          </a:xfrm>
          <a:prstGeom prst="rect">
            <a:avLst/>
          </a:prstGeom>
          <a:noFill/>
        </p:spPr>
        <p:txBody>
          <a:bodyPr wrap="none" lIns="0" tIns="0" rIns="0" bIns="0" anchor="t">
            <a:noAutofit/>
          </a:bodyPr>
          <a:lstStyle/>
          <a:p>
            <a:pPr algn="l">
              <a:lnSpc>
                <a:spcPts val="1560"/>
              </a:lnSpc>
              <a:spcBef>
                <a:spcPts val="0"/>
              </a:spcBef>
              <a:spcAft>
                <a:spcPts val="0"/>
              </a:spcAft>
            </a:pPr>
            <a:r>
              <a:rPr sz="1300" b="1" i="0" cap="all" spc="182">
                <a:solidFill>
                  <a:srgbClr val="B00000"/>
                </a:solidFill>
                <a:latin typeface="Arial"/>
              </a:rPr>
              <a:t>Backup · B2</a:t>
            </a:r>
          </a:p>
        </p:txBody>
      </p:sp>
      <p:sp>
        <p:nvSpPr>
          <p:cNvPr id="3" name="s65-text-02"/>
          <p:cNvSpPr txBox="1"/>
          <p:nvPr/>
        </p:nvSpPr>
        <p:spPr>
          <a:xfrm>
            <a:off x="888978" y="920727"/>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sz="4400" b="1" i="0" spc="-123">
                <a:solidFill>
                  <a:srgbClr val="0B0B0F"/>
                </a:solidFill>
                <a:latin typeface="Arial"/>
              </a:rPr>
              <a:t>Q-GEAR gate mapping</a:t>
            </a:r>
          </a:p>
        </p:txBody>
      </p:sp>
      <p:sp>
        <p:nvSpPr>
          <p:cNvPr id="4" name="s65-box-01"/>
          <p:cNvSpPr/>
          <p:nvPr/>
        </p:nvSpPr>
        <p:spPr>
          <a:xfrm>
            <a:off x="888978" y="1821710"/>
            <a:ext cx="1310845" cy="6350"/>
          </a:xfrm>
          <a:prstGeom prst="rect">
            <a:avLst/>
          </a:prstGeom>
          <a:solidFill>
            <a:srgbClr val="0000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s65-text-03"/>
          <p:cNvSpPr txBox="1"/>
          <p:nvPr/>
        </p:nvSpPr>
        <p:spPr>
          <a:xfrm>
            <a:off x="888978" y="1545492"/>
            <a:ext cx="1177499" cy="161921"/>
          </a:xfrm>
          <a:prstGeom prst="rect">
            <a:avLst/>
          </a:prstGeom>
          <a:noFill/>
        </p:spPr>
        <p:txBody>
          <a:bodyPr wrap="none" lIns="0" tIns="0" rIns="0" bIns="0" anchor="t">
            <a:noAutofit/>
          </a:bodyPr>
          <a:lstStyle/>
          <a:p>
            <a:pPr algn="l">
              <a:lnSpc>
                <a:spcPts val="1320"/>
              </a:lnSpc>
              <a:spcBef>
                <a:spcPts val="0"/>
              </a:spcBef>
              <a:spcAft>
                <a:spcPts val="0"/>
              </a:spcAft>
            </a:pPr>
            <a:r>
              <a:rPr sz="1100" b="1" i="0" cap="all" spc="110">
                <a:solidFill>
                  <a:srgbClr val="7B7B86"/>
                </a:solidFill>
                <a:latin typeface="Arial"/>
              </a:rPr>
              <a:t>Qiskit gate</a:t>
            </a:r>
          </a:p>
        </p:txBody>
      </p:sp>
      <p:sp>
        <p:nvSpPr>
          <p:cNvPr id="6" name="s65-box-02"/>
          <p:cNvSpPr/>
          <p:nvPr/>
        </p:nvSpPr>
        <p:spPr>
          <a:xfrm>
            <a:off x="2199823" y="1821710"/>
            <a:ext cx="1389722" cy="6350"/>
          </a:xfrm>
          <a:prstGeom prst="rect">
            <a:avLst/>
          </a:prstGeom>
          <a:solidFill>
            <a:srgbClr val="0000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s65-text-04"/>
          <p:cNvSpPr txBox="1"/>
          <p:nvPr/>
        </p:nvSpPr>
        <p:spPr>
          <a:xfrm>
            <a:off x="2199823" y="1545492"/>
            <a:ext cx="1256376" cy="161921"/>
          </a:xfrm>
          <a:prstGeom prst="rect">
            <a:avLst/>
          </a:prstGeom>
          <a:noFill/>
        </p:spPr>
        <p:txBody>
          <a:bodyPr wrap="none" lIns="0" tIns="0" rIns="0" bIns="0" anchor="t">
            <a:noAutofit/>
          </a:bodyPr>
          <a:lstStyle/>
          <a:p>
            <a:pPr algn="l">
              <a:lnSpc>
                <a:spcPts val="1320"/>
              </a:lnSpc>
              <a:spcBef>
                <a:spcPts val="0"/>
              </a:spcBef>
              <a:spcAft>
                <a:spcPts val="0"/>
              </a:spcAft>
            </a:pPr>
            <a:r>
              <a:rPr sz="1100" b="1" i="0" cap="all" spc="110">
                <a:solidFill>
                  <a:srgbClr val="7B7B86"/>
                </a:solidFill>
                <a:latin typeface="Arial"/>
              </a:rPr>
              <a:t>Parameters</a:t>
            </a:r>
          </a:p>
        </p:txBody>
      </p:sp>
      <p:sp>
        <p:nvSpPr>
          <p:cNvPr id="8" name="s65-box-03"/>
          <p:cNvSpPr/>
          <p:nvPr/>
        </p:nvSpPr>
        <p:spPr>
          <a:xfrm>
            <a:off x="3589545" y="1821710"/>
            <a:ext cx="2760296" cy="6350"/>
          </a:xfrm>
          <a:prstGeom prst="rect">
            <a:avLst/>
          </a:prstGeom>
          <a:solidFill>
            <a:srgbClr val="0000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s65-text-05"/>
          <p:cNvSpPr txBox="1"/>
          <p:nvPr/>
        </p:nvSpPr>
        <p:spPr>
          <a:xfrm>
            <a:off x="3589545" y="1545492"/>
            <a:ext cx="2626949" cy="161921"/>
          </a:xfrm>
          <a:prstGeom prst="rect">
            <a:avLst/>
          </a:prstGeom>
          <a:noFill/>
        </p:spPr>
        <p:txBody>
          <a:bodyPr wrap="none" lIns="0" tIns="0" rIns="0" bIns="0" anchor="t">
            <a:noAutofit/>
          </a:bodyPr>
          <a:lstStyle/>
          <a:p>
            <a:pPr algn="l">
              <a:lnSpc>
                <a:spcPts val="1320"/>
              </a:lnSpc>
              <a:spcBef>
                <a:spcPts val="0"/>
              </a:spcBef>
              <a:spcAft>
                <a:spcPts val="0"/>
              </a:spcAft>
            </a:pPr>
            <a:r>
              <a:rPr sz="1100" b="1" i="0" cap="all" spc="110">
                <a:solidFill>
                  <a:srgbClr val="7B7B86"/>
                </a:solidFill>
                <a:latin typeface="Arial"/>
              </a:rPr>
              <a:t>CUDA-Q kernel operation</a:t>
            </a:r>
          </a:p>
        </p:txBody>
      </p:sp>
      <p:sp>
        <p:nvSpPr>
          <p:cNvPr id="10" name="s65-box-04"/>
          <p:cNvSpPr/>
          <p:nvPr/>
        </p:nvSpPr>
        <p:spPr>
          <a:xfrm>
            <a:off x="888978" y="2158252"/>
            <a:ext cx="131084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s65-text-06"/>
          <p:cNvSpPr txBox="1"/>
          <p:nvPr/>
        </p:nvSpPr>
        <p:spPr>
          <a:xfrm>
            <a:off x="888978" y="1904258"/>
            <a:ext cx="1215598" cy="177796"/>
          </a:xfrm>
          <a:prstGeom prst="rect">
            <a:avLst/>
          </a:prstGeom>
          <a:noFill/>
        </p:spPr>
        <p:txBody>
          <a:bodyPr wrap="none" lIns="0" tIns="0" rIns="0" bIns="0" anchor="t">
            <a:noAutofit/>
          </a:bodyPr>
          <a:lstStyle/>
          <a:p>
            <a:pPr algn="l">
              <a:lnSpc>
                <a:spcPts val="1324"/>
              </a:lnSpc>
              <a:spcBef>
                <a:spcPts val="0"/>
              </a:spcBef>
              <a:spcAft>
                <a:spcPts val="0"/>
              </a:spcAft>
            </a:pPr>
            <a:r>
              <a:rPr sz="1104" b="1" i="0">
                <a:solidFill>
                  <a:srgbClr val="0B0B0F"/>
                </a:solidFill>
                <a:latin typeface="Courier New"/>
              </a:rPr>
              <a:t>h</a:t>
            </a:r>
          </a:p>
        </p:txBody>
      </p:sp>
      <p:sp>
        <p:nvSpPr>
          <p:cNvPr id="12" name="s65-box-05"/>
          <p:cNvSpPr/>
          <p:nvPr/>
        </p:nvSpPr>
        <p:spPr>
          <a:xfrm>
            <a:off x="2199823" y="2158252"/>
            <a:ext cx="1389722"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s65-text-07"/>
          <p:cNvSpPr txBox="1"/>
          <p:nvPr/>
        </p:nvSpPr>
        <p:spPr>
          <a:xfrm>
            <a:off x="2199823" y="1904258"/>
            <a:ext cx="1294475" cy="177796"/>
          </a:xfrm>
          <a:prstGeom prst="rect">
            <a:avLst/>
          </a:prstGeom>
          <a:noFill/>
        </p:spPr>
        <p:txBody>
          <a:bodyPr wrap="none" lIns="0" tIns="0" rIns="0" bIns="0" anchor="t">
            <a:noAutofit/>
          </a:bodyPr>
          <a:lstStyle/>
          <a:p>
            <a:pPr algn="l">
              <a:lnSpc>
                <a:spcPts val="1439"/>
              </a:lnSpc>
              <a:spcBef>
                <a:spcPts val="0"/>
              </a:spcBef>
              <a:spcAft>
                <a:spcPts val="0"/>
              </a:spcAft>
            </a:pPr>
            <a:r>
              <a:rPr sz="1200" b="0" i="0">
                <a:solidFill>
                  <a:srgbClr val="50505B"/>
                </a:solidFill>
                <a:latin typeface="Arial"/>
              </a:rPr>
              <a:t>—</a:t>
            </a:r>
          </a:p>
        </p:txBody>
      </p:sp>
      <p:sp>
        <p:nvSpPr>
          <p:cNvPr id="14" name="s65-box-06"/>
          <p:cNvSpPr/>
          <p:nvPr/>
        </p:nvSpPr>
        <p:spPr>
          <a:xfrm>
            <a:off x="3589545" y="2158252"/>
            <a:ext cx="2760296"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s65-text-08"/>
          <p:cNvSpPr txBox="1"/>
          <p:nvPr/>
        </p:nvSpPr>
        <p:spPr>
          <a:xfrm>
            <a:off x="3589545" y="1904258"/>
            <a:ext cx="2665048" cy="177796"/>
          </a:xfrm>
          <a:prstGeom prst="rect">
            <a:avLst/>
          </a:prstGeom>
          <a:noFill/>
        </p:spPr>
        <p:txBody>
          <a:bodyPr wrap="none" lIns="0" tIns="0" rIns="0" bIns="0" anchor="t">
            <a:noAutofit/>
          </a:bodyPr>
          <a:lstStyle/>
          <a:p>
            <a:pPr algn="l">
              <a:lnSpc>
                <a:spcPts val="1324"/>
              </a:lnSpc>
              <a:spcBef>
                <a:spcPts val="0"/>
              </a:spcBef>
              <a:spcAft>
                <a:spcPts val="0"/>
              </a:spcAft>
            </a:pPr>
            <a:r>
              <a:rPr sz="1104" b="0" i="0">
                <a:solidFill>
                  <a:srgbClr val="50505B"/>
                </a:solidFill>
                <a:latin typeface="Courier New"/>
              </a:rPr>
              <a:t>h(q)</a:t>
            </a:r>
          </a:p>
        </p:txBody>
      </p:sp>
      <p:sp>
        <p:nvSpPr>
          <p:cNvPr id="16" name="s65-box-07"/>
          <p:cNvSpPr/>
          <p:nvPr/>
        </p:nvSpPr>
        <p:spPr>
          <a:xfrm>
            <a:off x="888978" y="2494793"/>
            <a:ext cx="131084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s65-text-09"/>
          <p:cNvSpPr txBox="1"/>
          <p:nvPr/>
        </p:nvSpPr>
        <p:spPr>
          <a:xfrm>
            <a:off x="888978" y="2240799"/>
            <a:ext cx="1215598" cy="177796"/>
          </a:xfrm>
          <a:prstGeom prst="rect">
            <a:avLst/>
          </a:prstGeom>
          <a:noFill/>
        </p:spPr>
        <p:txBody>
          <a:bodyPr wrap="none" lIns="0" tIns="0" rIns="0" bIns="0" anchor="t">
            <a:noAutofit/>
          </a:bodyPr>
          <a:lstStyle/>
          <a:p>
            <a:pPr algn="l">
              <a:lnSpc>
                <a:spcPts val="1324"/>
              </a:lnSpc>
              <a:spcBef>
                <a:spcPts val="0"/>
              </a:spcBef>
              <a:spcAft>
                <a:spcPts val="0"/>
              </a:spcAft>
            </a:pPr>
            <a:r>
              <a:rPr sz="1104" b="1" i="0">
                <a:solidFill>
                  <a:srgbClr val="0B0B0F"/>
                </a:solidFill>
                <a:latin typeface="Courier New"/>
              </a:rPr>
              <a:t>ry</a:t>
            </a:r>
          </a:p>
        </p:txBody>
      </p:sp>
      <p:sp>
        <p:nvSpPr>
          <p:cNvPr id="18" name="s65-box-08"/>
          <p:cNvSpPr/>
          <p:nvPr/>
        </p:nvSpPr>
        <p:spPr>
          <a:xfrm>
            <a:off x="2199823" y="2494793"/>
            <a:ext cx="1389722"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s65-text-10"/>
          <p:cNvSpPr txBox="1"/>
          <p:nvPr/>
        </p:nvSpPr>
        <p:spPr>
          <a:xfrm>
            <a:off x="2199823" y="2240799"/>
            <a:ext cx="1294475" cy="177796"/>
          </a:xfrm>
          <a:prstGeom prst="rect">
            <a:avLst/>
          </a:prstGeom>
          <a:noFill/>
        </p:spPr>
        <p:txBody>
          <a:bodyPr wrap="none" lIns="0" tIns="0" rIns="0" bIns="0" anchor="t">
            <a:noAutofit/>
          </a:bodyPr>
          <a:lstStyle/>
          <a:p>
            <a:pPr algn="l">
              <a:lnSpc>
                <a:spcPts val="1439"/>
              </a:lnSpc>
              <a:spcBef>
                <a:spcPts val="0"/>
              </a:spcBef>
              <a:spcAft>
                <a:spcPts val="0"/>
              </a:spcAft>
            </a:pPr>
            <a:r>
              <a:rPr sz="1200" b="0" i="0">
                <a:solidFill>
                  <a:srgbClr val="50505B"/>
                </a:solidFill>
                <a:latin typeface="Arial"/>
              </a:rPr>
              <a:t>θ</a:t>
            </a:r>
          </a:p>
        </p:txBody>
      </p:sp>
      <p:sp>
        <p:nvSpPr>
          <p:cNvPr id="20" name="s65-box-09"/>
          <p:cNvSpPr/>
          <p:nvPr/>
        </p:nvSpPr>
        <p:spPr>
          <a:xfrm>
            <a:off x="3589545" y="2494793"/>
            <a:ext cx="2760296"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s65-text-11"/>
          <p:cNvSpPr txBox="1"/>
          <p:nvPr/>
        </p:nvSpPr>
        <p:spPr>
          <a:xfrm>
            <a:off x="3589545" y="2240799"/>
            <a:ext cx="2665048" cy="177796"/>
          </a:xfrm>
          <a:prstGeom prst="rect">
            <a:avLst/>
          </a:prstGeom>
          <a:noFill/>
        </p:spPr>
        <p:txBody>
          <a:bodyPr wrap="none" lIns="0" tIns="0" rIns="0" bIns="0" anchor="t">
            <a:noAutofit/>
          </a:bodyPr>
          <a:lstStyle/>
          <a:p>
            <a:pPr algn="l">
              <a:lnSpc>
                <a:spcPts val="1324"/>
              </a:lnSpc>
              <a:spcBef>
                <a:spcPts val="0"/>
              </a:spcBef>
              <a:spcAft>
                <a:spcPts val="0"/>
              </a:spcAft>
            </a:pPr>
            <a:r>
              <a:rPr sz="1104" b="0" i="0">
                <a:solidFill>
                  <a:srgbClr val="50505B"/>
                </a:solidFill>
                <a:latin typeface="Courier New"/>
              </a:rPr>
              <a:t>ry(θ, q)</a:t>
            </a:r>
          </a:p>
        </p:txBody>
      </p:sp>
      <p:sp>
        <p:nvSpPr>
          <p:cNvPr id="22" name="s65-box-10"/>
          <p:cNvSpPr/>
          <p:nvPr/>
        </p:nvSpPr>
        <p:spPr>
          <a:xfrm>
            <a:off x="888978" y="2831335"/>
            <a:ext cx="131084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s65-text-12"/>
          <p:cNvSpPr txBox="1"/>
          <p:nvPr/>
        </p:nvSpPr>
        <p:spPr>
          <a:xfrm>
            <a:off x="888978" y="2577341"/>
            <a:ext cx="1215598" cy="177796"/>
          </a:xfrm>
          <a:prstGeom prst="rect">
            <a:avLst/>
          </a:prstGeom>
          <a:noFill/>
        </p:spPr>
        <p:txBody>
          <a:bodyPr wrap="none" lIns="0" tIns="0" rIns="0" bIns="0" anchor="t">
            <a:noAutofit/>
          </a:bodyPr>
          <a:lstStyle/>
          <a:p>
            <a:pPr algn="l">
              <a:lnSpc>
                <a:spcPts val="1324"/>
              </a:lnSpc>
              <a:spcBef>
                <a:spcPts val="0"/>
              </a:spcBef>
              <a:spcAft>
                <a:spcPts val="0"/>
              </a:spcAft>
            </a:pPr>
            <a:r>
              <a:rPr sz="1104" b="1" i="0">
                <a:solidFill>
                  <a:srgbClr val="0B0B0F"/>
                </a:solidFill>
                <a:latin typeface="Courier New"/>
              </a:rPr>
              <a:t>rz</a:t>
            </a:r>
          </a:p>
        </p:txBody>
      </p:sp>
      <p:sp>
        <p:nvSpPr>
          <p:cNvPr id="24" name="s65-box-11"/>
          <p:cNvSpPr/>
          <p:nvPr/>
        </p:nvSpPr>
        <p:spPr>
          <a:xfrm>
            <a:off x="2199823" y="2831335"/>
            <a:ext cx="1389722"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s65-text-13"/>
          <p:cNvSpPr txBox="1"/>
          <p:nvPr/>
        </p:nvSpPr>
        <p:spPr>
          <a:xfrm>
            <a:off x="2199823" y="2577341"/>
            <a:ext cx="1294475" cy="177796"/>
          </a:xfrm>
          <a:prstGeom prst="rect">
            <a:avLst/>
          </a:prstGeom>
          <a:noFill/>
        </p:spPr>
        <p:txBody>
          <a:bodyPr wrap="none" lIns="0" tIns="0" rIns="0" bIns="0" anchor="t">
            <a:noAutofit/>
          </a:bodyPr>
          <a:lstStyle/>
          <a:p>
            <a:pPr algn="l">
              <a:lnSpc>
                <a:spcPts val="1439"/>
              </a:lnSpc>
              <a:spcBef>
                <a:spcPts val="0"/>
              </a:spcBef>
              <a:spcAft>
                <a:spcPts val="0"/>
              </a:spcAft>
            </a:pPr>
            <a:r>
              <a:rPr sz="1200" b="0" i="0">
                <a:solidFill>
                  <a:srgbClr val="50505B"/>
                </a:solidFill>
                <a:latin typeface="Arial"/>
              </a:rPr>
              <a:t>φ</a:t>
            </a:r>
          </a:p>
        </p:txBody>
      </p:sp>
      <p:sp>
        <p:nvSpPr>
          <p:cNvPr id="26" name="s65-box-12"/>
          <p:cNvSpPr/>
          <p:nvPr/>
        </p:nvSpPr>
        <p:spPr>
          <a:xfrm>
            <a:off x="3589545" y="2831335"/>
            <a:ext cx="2760296"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s65-text-14"/>
          <p:cNvSpPr txBox="1"/>
          <p:nvPr/>
        </p:nvSpPr>
        <p:spPr>
          <a:xfrm>
            <a:off x="3589545" y="2577341"/>
            <a:ext cx="2665048" cy="177796"/>
          </a:xfrm>
          <a:prstGeom prst="rect">
            <a:avLst/>
          </a:prstGeom>
          <a:noFill/>
        </p:spPr>
        <p:txBody>
          <a:bodyPr wrap="none" lIns="0" tIns="0" rIns="0" bIns="0" anchor="t">
            <a:noAutofit/>
          </a:bodyPr>
          <a:lstStyle/>
          <a:p>
            <a:pPr algn="l">
              <a:lnSpc>
                <a:spcPts val="1324"/>
              </a:lnSpc>
              <a:spcBef>
                <a:spcPts val="0"/>
              </a:spcBef>
              <a:spcAft>
                <a:spcPts val="0"/>
              </a:spcAft>
            </a:pPr>
            <a:r>
              <a:rPr sz="1104" b="0" i="0">
                <a:solidFill>
                  <a:srgbClr val="50505B"/>
                </a:solidFill>
                <a:latin typeface="Courier New"/>
              </a:rPr>
              <a:t>rz(φ, q)</a:t>
            </a:r>
          </a:p>
        </p:txBody>
      </p:sp>
      <p:sp>
        <p:nvSpPr>
          <p:cNvPr id="28" name="s65-box-13"/>
          <p:cNvSpPr/>
          <p:nvPr/>
        </p:nvSpPr>
        <p:spPr>
          <a:xfrm>
            <a:off x="888978" y="3167876"/>
            <a:ext cx="131084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s65-text-15"/>
          <p:cNvSpPr txBox="1"/>
          <p:nvPr/>
        </p:nvSpPr>
        <p:spPr>
          <a:xfrm>
            <a:off x="888978" y="2913883"/>
            <a:ext cx="1215598" cy="177796"/>
          </a:xfrm>
          <a:prstGeom prst="rect">
            <a:avLst/>
          </a:prstGeom>
          <a:noFill/>
        </p:spPr>
        <p:txBody>
          <a:bodyPr wrap="none" lIns="0" tIns="0" rIns="0" bIns="0" anchor="t">
            <a:noAutofit/>
          </a:bodyPr>
          <a:lstStyle/>
          <a:p>
            <a:pPr algn="l">
              <a:lnSpc>
                <a:spcPts val="1324"/>
              </a:lnSpc>
              <a:spcBef>
                <a:spcPts val="0"/>
              </a:spcBef>
              <a:spcAft>
                <a:spcPts val="0"/>
              </a:spcAft>
            </a:pPr>
            <a:r>
              <a:rPr sz="1104" b="1" i="0">
                <a:solidFill>
                  <a:srgbClr val="0B0B0F"/>
                </a:solidFill>
                <a:latin typeface="Courier New"/>
              </a:rPr>
              <a:t>u3</a:t>
            </a:r>
          </a:p>
        </p:txBody>
      </p:sp>
      <p:sp>
        <p:nvSpPr>
          <p:cNvPr id="30" name="s65-box-14"/>
          <p:cNvSpPr/>
          <p:nvPr/>
        </p:nvSpPr>
        <p:spPr>
          <a:xfrm>
            <a:off x="2199823" y="3167876"/>
            <a:ext cx="1389722"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s65-text-16"/>
          <p:cNvSpPr txBox="1"/>
          <p:nvPr/>
        </p:nvSpPr>
        <p:spPr>
          <a:xfrm>
            <a:off x="2199823" y="2913883"/>
            <a:ext cx="1294475" cy="177796"/>
          </a:xfrm>
          <a:prstGeom prst="rect">
            <a:avLst/>
          </a:prstGeom>
          <a:noFill/>
        </p:spPr>
        <p:txBody>
          <a:bodyPr wrap="none" lIns="0" tIns="0" rIns="0" bIns="0" anchor="t">
            <a:noAutofit/>
          </a:bodyPr>
          <a:lstStyle/>
          <a:p>
            <a:pPr algn="l">
              <a:lnSpc>
                <a:spcPts val="1439"/>
              </a:lnSpc>
              <a:spcBef>
                <a:spcPts val="0"/>
              </a:spcBef>
              <a:spcAft>
                <a:spcPts val="0"/>
              </a:spcAft>
            </a:pPr>
            <a:r>
              <a:rPr sz="1200" b="0" i="0">
                <a:solidFill>
                  <a:srgbClr val="50505B"/>
                </a:solidFill>
                <a:latin typeface="Arial"/>
              </a:rPr>
              <a:t>θ, φ, λ</a:t>
            </a:r>
          </a:p>
        </p:txBody>
      </p:sp>
      <p:sp>
        <p:nvSpPr>
          <p:cNvPr id="32" name="s65-box-15"/>
          <p:cNvSpPr/>
          <p:nvPr/>
        </p:nvSpPr>
        <p:spPr>
          <a:xfrm>
            <a:off x="3589545" y="3167876"/>
            <a:ext cx="2760296"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s65-text-17"/>
          <p:cNvSpPr txBox="1"/>
          <p:nvPr/>
        </p:nvSpPr>
        <p:spPr>
          <a:xfrm>
            <a:off x="3589545" y="2913883"/>
            <a:ext cx="2665048" cy="177796"/>
          </a:xfrm>
          <a:prstGeom prst="rect">
            <a:avLst/>
          </a:prstGeom>
          <a:noFill/>
        </p:spPr>
        <p:txBody>
          <a:bodyPr wrap="none" lIns="0" tIns="0" rIns="0" bIns="0" anchor="t">
            <a:noAutofit/>
          </a:bodyPr>
          <a:lstStyle/>
          <a:p>
            <a:pPr algn="l">
              <a:lnSpc>
                <a:spcPts val="1324"/>
              </a:lnSpc>
              <a:spcBef>
                <a:spcPts val="0"/>
              </a:spcBef>
              <a:spcAft>
                <a:spcPts val="0"/>
              </a:spcAft>
            </a:pPr>
            <a:r>
              <a:rPr sz="1104" b="0" i="0">
                <a:solidFill>
                  <a:srgbClr val="50505B"/>
                </a:solidFill>
                <a:latin typeface="Courier New"/>
              </a:rPr>
              <a:t>u3(θ, φ, λ, q)</a:t>
            </a:r>
          </a:p>
        </p:txBody>
      </p:sp>
      <p:sp>
        <p:nvSpPr>
          <p:cNvPr id="34" name="s65-box-16"/>
          <p:cNvSpPr/>
          <p:nvPr/>
        </p:nvSpPr>
        <p:spPr>
          <a:xfrm>
            <a:off x="888978" y="3504418"/>
            <a:ext cx="131084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s65-text-18"/>
          <p:cNvSpPr txBox="1"/>
          <p:nvPr/>
        </p:nvSpPr>
        <p:spPr>
          <a:xfrm>
            <a:off x="888978" y="3250424"/>
            <a:ext cx="1215598" cy="177796"/>
          </a:xfrm>
          <a:prstGeom prst="rect">
            <a:avLst/>
          </a:prstGeom>
          <a:noFill/>
        </p:spPr>
        <p:txBody>
          <a:bodyPr wrap="none" lIns="0" tIns="0" rIns="0" bIns="0" anchor="t">
            <a:noAutofit/>
          </a:bodyPr>
          <a:lstStyle/>
          <a:p>
            <a:pPr algn="l">
              <a:lnSpc>
                <a:spcPts val="1324"/>
              </a:lnSpc>
              <a:spcBef>
                <a:spcPts val="0"/>
              </a:spcBef>
              <a:spcAft>
                <a:spcPts val="0"/>
              </a:spcAft>
            </a:pPr>
            <a:r>
              <a:rPr sz="1104" b="1" i="0">
                <a:solidFill>
                  <a:srgbClr val="0B0B0F"/>
                </a:solidFill>
                <a:latin typeface="Courier New"/>
              </a:rPr>
              <a:t>cx</a:t>
            </a:r>
          </a:p>
        </p:txBody>
      </p:sp>
      <p:sp>
        <p:nvSpPr>
          <p:cNvPr id="36" name="s65-box-17"/>
          <p:cNvSpPr/>
          <p:nvPr/>
        </p:nvSpPr>
        <p:spPr>
          <a:xfrm>
            <a:off x="2199823" y="3504418"/>
            <a:ext cx="1389722"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7" name="s65-text-19"/>
          <p:cNvSpPr txBox="1"/>
          <p:nvPr/>
        </p:nvSpPr>
        <p:spPr>
          <a:xfrm>
            <a:off x="2199823" y="3250424"/>
            <a:ext cx="1294475" cy="177796"/>
          </a:xfrm>
          <a:prstGeom prst="rect">
            <a:avLst/>
          </a:prstGeom>
          <a:noFill/>
        </p:spPr>
        <p:txBody>
          <a:bodyPr wrap="none" lIns="0" tIns="0" rIns="0" bIns="0" anchor="t">
            <a:noAutofit/>
          </a:bodyPr>
          <a:lstStyle/>
          <a:p>
            <a:pPr algn="l">
              <a:lnSpc>
                <a:spcPts val="1439"/>
              </a:lnSpc>
              <a:spcBef>
                <a:spcPts val="0"/>
              </a:spcBef>
              <a:spcAft>
                <a:spcPts val="0"/>
              </a:spcAft>
            </a:pPr>
            <a:r>
              <a:rPr sz="1200" b="0" i="0">
                <a:solidFill>
                  <a:srgbClr val="50505B"/>
                </a:solidFill>
                <a:latin typeface="Arial"/>
              </a:rPr>
              <a:t>—</a:t>
            </a:r>
          </a:p>
        </p:txBody>
      </p:sp>
      <p:sp>
        <p:nvSpPr>
          <p:cNvPr id="38" name="s65-box-18"/>
          <p:cNvSpPr/>
          <p:nvPr/>
        </p:nvSpPr>
        <p:spPr>
          <a:xfrm>
            <a:off x="3589545" y="3504418"/>
            <a:ext cx="2760296"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9" name="s65-text-20"/>
          <p:cNvSpPr txBox="1"/>
          <p:nvPr/>
        </p:nvSpPr>
        <p:spPr>
          <a:xfrm>
            <a:off x="3589545" y="3250424"/>
            <a:ext cx="2665048" cy="177796"/>
          </a:xfrm>
          <a:prstGeom prst="rect">
            <a:avLst/>
          </a:prstGeom>
          <a:noFill/>
        </p:spPr>
        <p:txBody>
          <a:bodyPr wrap="none" lIns="0" tIns="0" rIns="0" bIns="0" anchor="t">
            <a:noAutofit/>
          </a:bodyPr>
          <a:lstStyle/>
          <a:p>
            <a:pPr algn="l">
              <a:lnSpc>
                <a:spcPts val="1324"/>
              </a:lnSpc>
              <a:spcBef>
                <a:spcPts val="0"/>
              </a:spcBef>
              <a:spcAft>
                <a:spcPts val="0"/>
              </a:spcAft>
            </a:pPr>
            <a:r>
              <a:rPr sz="1104" b="0" i="0">
                <a:solidFill>
                  <a:srgbClr val="50505B"/>
                </a:solidFill>
                <a:latin typeface="Courier New"/>
              </a:rPr>
              <a:t>x.ctrl(c, t)</a:t>
            </a:r>
          </a:p>
        </p:txBody>
      </p:sp>
      <p:sp>
        <p:nvSpPr>
          <p:cNvPr id="40" name="s65-box-19"/>
          <p:cNvSpPr/>
          <p:nvPr/>
        </p:nvSpPr>
        <p:spPr>
          <a:xfrm>
            <a:off x="888978" y="3840959"/>
            <a:ext cx="131084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1" name="s65-text-21"/>
          <p:cNvSpPr txBox="1"/>
          <p:nvPr/>
        </p:nvSpPr>
        <p:spPr>
          <a:xfrm>
            <a:off x="888978" y="3586966"/>
            <a:ext cx="1215598" cy="177796"/>
          </a:xfrm>
          <a:prstGeom prst="rect">
            <a:avLst/>
          </a:prstGeom>
          <a:noFill/>
        </p:spPr>
        <p:txBody>
          <a:bodyPr wrap="none" lIns="0" tIns="0" rIns="0" bIns="0" anchor="t">
            <a:noAutofit/>
          </a:bodyPr>
          <a:lstStyle/>
          <a:p>
            <a:pPr algn="l">
              <a:lnSpc>
                <a:spcPts val="1324"/>
              </a:lnSpc>
              <a:spcBef>
                <a:spcPts val="0"/>
              </a:spcBef>
              <a:spcAft>
                <a:spcPts val="0"/>
              </a:spcAft>
            </a:pPr>
            <a:r>
              <a:rPr sz="1104" b="1" i="0">
                <a:solidFill>
                  <a:srgbClr val="0B0B0F"/>
                </a:solidFill>
                <a:latin typeface="Courier New"/>
              </a:rPr>
              <a:t>cp</a:t>
            </a:r>
          </a:p>
        </p:txBody>
      </p:sp>
      <p:sp>
        <p:nvSpPr>
          <p:cNvPr id="42" name="s65-box-20"/>
          <p:cNvSpPr/>
          <p:nvPr/>
        </p:nvSpPr>
        <p:spPr>
          <a:xfrm>
            <a:off x="2199823" y="3840959"/>
            <a:ext cx="1389722"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3" name="s65-text-22"/>
          <p:cNvSpPr txBox="1"/>
          <p:nvPr/>
        </p:nvSpPr>
        <p:spPr>
          <a:xfrm>
            <a:off x="2199823" y="3586966"/>
            <a:ext cx="1294475" cy="177796"/>
          </a:xfrm>
          <a:prstGeom prst="rect">
            <a:avLst/>
          </a:prstGeom>
          <a:noFill/>
        </p:spPr>
        <p:txBody>
          <a:bodyPr wrap="none" lIns="0" tIns="0" rIns="0" bIns="0" anchor="t">
            <a:noAutofit/>
          </a:bodyPr>
          <a:lstStyle/>
          <a:p>
            <a:pPr algn="l">
              <a:lnSpc>
                <a:spcPts val="1439"/>
              </a:lnSpc>
              <a:spcBef>
                <a:spcPts val="0"/>
              </a:spcBef>
              <a:spcAft>
                <a:spcPts val="0"/>
              </a:spcAft>
            </a:pPr>
            <a:r>
              <a:rPr sz="1200" b="0" i="0">
                <a:solidFill>
                  <a:srgbClr val="50505B"/>
                </a:solidFill>
                <a:latin typeface="Arial"/>
              </a:rPr>
              <a:t>λ</a:t>
            </a:r>
          </a:p>
        </p:txBody>
      </p:sp>
      <p:sp>
        <p:nvSpPr>
          <p:cNvPr id="44" name="s65-box-21"/>
          <p:cNvSpPr/>
          <p:nvPr/>
        </p:nvSpPr>
        <p:spPr>
          <a:xfrm>
            <a:off x="3589545" y="3840959"/>
            <a:ext cx="2760296"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5" name="s65-text-23"/>
          <p:cNvSpPr txBox="1"/>
          <p:nvPr/>
        </p:nvSpPr>
        <p:spPr>
          <a:xfrm>
            <a:off x="3589545" y="3586966"/>
            <a:ext cx="2665048" cy="177796"/>
          </a:xfrm>
          <a:prstGeom prst="rect">
            <a:avLst/>
          </a:prstGeom>
          <a:noFill/>
        </p:spPr>
        <p:txBody>
          <a:bodyPr wrap="none" lIns="0" tIns="0" rIns="0" bIns="0" anchor="t">
            <a:noAutofit/>
          </a:bodyPr>
          <a:lstStyle/>
          <a:p>
            <a:pPr algn="l">
              <a:lnSpc>
                <a:spcPts val="1324"/>
              </a:lnSpc>
              <a:spcBef>
                <a:spcPts val="0"/>
              </a:spcBef>
              <a:spcAft>
                <a:spcPts val="0"/>
              </a:spcAft>
            </a:pPr>
            <a:r>
              <a:rPr sz="1104" b="0" i="0">
                <a:solidFill>
                  <a:srgbClr val="50505B"/>
                </a:solidFill>
                <a:latin typeface="Courier New"/>
              </a:rPr>
              <a:t>r1.ctrl(λ, c, t)</a:t>
            </a:r>
          </a:p>
        </p:txBody>
      </p:sp>
      <p:sp>
        <p:nvSpPr>
          <p:cNvPr id="46" name="s65-box-22"/>
          <p:cNvSpPr/>
          <p:nvPr/>
        </p:nvSpPr>
        <p:spPr>
          <a:xfrm>
            <a:off x="888978" y="4177501"/>
            <a:ext cx="131084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7" name="s65-text-24"/>
          <p:cNvSpPr txBox="1"/>
          <p:nvPr/>
        </p:nvSpPr>
        <p:spPr>
          <a:xfrm>
            <a:off x="888978" y="3923507"/>
            <a:ext cx="1215598" cy="177796"/>
          </a:xfrm>
          <a:prstGeom prst="rect">
            <a:avLst/>
          </a:prstGeom>
          <a:noFill/>
        </p:spPr>
        <p:txBody>
          <a:bodyPr wrap="none" lIns="0" tIns="0" rIns="0" bIns="0" anchor="t">
            <a:noAutofit/>
          </a:bodyPr>
          <a:lstStyle/>
          <a:p>
            <a:pPr algn="l">
              <a:lnSpc>
                <a:spcPts val="1324"/>
              </a:lnSpc>
              <a:spcBef>
                <a:spcPts val="0"/>
              </a:spcBef>
              <a:spcAft>
                <a:spcPts val="0"/>
              </a:spcAft>
            </a:pPr>
            <a:r>
              <a:rPr sz="1104" b="1" i="0">
                <a:solidFill>
                  <a:srgbClr val="0B0B0F"/>
                </a:solidFill>
                <a:latin typeface="Courier New"/>
              </a:rPr>
              <a:t>swap</a:t>
            </a:r>
          </a:p>
        </p:txBody>
      </p:sp>
      <p:sp>
        <p:nvSpPr>
          <p:cNvPr id="48" name="s65-box-23"/>
          <p:cNvSpPr/>
          <p:nvPr/>
        </p:nvSpPr>
        <p:spPr>
          <a:xfrm>
            <a:off x="2199823" y="4177501"/>
            <a:ext cx="1389722"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9" name="s65-text-25"/>
          <p:cNvSpPr txBox="1"/>
          <p:nvPr/>
        </p:nvSpPr>
        <p:spPr>
          <a:xfrm>
            <a:off x="2199823" y="3923507"/>
            <a:ext cx="1294475" cy="177796"/>
          </a:xfrm>
          <a:prstGeom prst="rect">
            <a:avLst/>
          </a:prstGeom>
          <a:noFill/>
        </p:spPr>
        <p:txBody>
          <a:bodyPr wrap="none" lIns="0" tIns="0" rIns="0" bIns="0" anchor="t">
            <a:noAutofit/>
          </a:bodyPr>
          <a:lstStyle/>
          <a:p>
            <a:pPr algn="l">
              <a:lnSpc>
                <a:spcPts val="1439"/>
              </a:lnSpc>
              <a:spcBef>
                <a:spcPts val="0"/>
              </a:spcBef>
              <a:spcAft>
                <a:spcPts val="0"/>
              </a:spcAft>
            </a:pPr>
            <a:r>
              <a:rPr sz="1200" b="0" i="0">
                <a:solidFill>
                  <a:srgbClr val="50505B"/>
                </a:solidFill>
                <a:latin typeface="Arial"/>
              </a:rPr>
              <a:t>—</a:t>
            </a:r>
          </a:p>
        </p:txBody>
      </p:sp>
      <p:sp>
        <p:nvSpPr>
          <p:cNvPr id="50" name="s65-box-24"/>
          <p:cNvSpPr/>
          <p:nvPr/>
        </p:nvSpPr>
        <p:spPr>
          <a:xfrm>
            <a:off x="3589545" y="4177501"/>
            <a:ext cx="2760296"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 name="s65-text-26"/>
          <p:cNvSpPr txBox="1"/>
          <p:nvPr/>
        </p:nvSpPr>
        <p:spPr>
          <a:xfrm>
            <a:off x="3589545" y="3923507"/>
            <a:ext cx="2665048" cy="177796"/>
          </a:xfrm>
          <a:prstGeom prst="rect">
            <a:avLst/>
          </a:prstGeom>
          <a:noFill/>
        </p:spPr>
        <p:txBody>
          <a:bodyPr wrap="none" lIns="0" tIns="0" rIns="0" bIns="0" anchor="t">
            <a:noAutofit/>
          </a:bodyPr>
          <a:lstStyle/>
          <a:p>
            <a:pPr algn="l">
              <a:lnSpc>
                <a:spcPts val="1324"/>
              </a:lnSpc>
              <a:spcBef>
                <a:spcPts val="0"/>
              </a:spcBef>
              <a:spcAft>
                <a:spcPts val="0"/>
              </a:spcAft>
            </a:pPr>
            <a:r>
              <a:rPr sz="1104" b="0" i="0">
                <a:solidFill>
                  <a:srgbClr val="50505B"/>
                </a:solidFill>
                <a:latin typeface="Courier New"/>
              </a:rPr>
              <a:t>swap(a, b)</a:t>
            </a:r>
          </a:p>
        </p:txBody>
      </p:sp>
      <p:sp>
        <p:nvSpPr>
          <p:cNvPr id="52" name="s65-box-25"/>
          <p:cNvSpPr/>
          <p:nvPr/>
        </p:nvSpPr>
        <p:spPr>
          <a:xfrm>
            <a:off x="888978" y="4514043"/>
            <a:ext cx="1310845"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3" name="s65-text-27"/>
          <p:cNvSpPr txBox="1"/>
          <p:nvPr/>
        </p:nvSpPr>
        <p:spPr>
          <a:xfrm>
            <a:off x="888978" y="4260049"/>
            <a:ext cx="1215598" cy="177796"/>
          </a:xfrm>
          <a:prstGeom prst="rect">
            <a:avLst/>
          </a:prstGeom>
          <a:noFill/>
        </p:spPr>
        <p:txBody>
          <a:bodyPr wrap="none" lIns="0" tIns="0" rIns="0" bIns="0" anchor="t">
            <a:noAutofit/>
          </a:bodyPr>
          <a:lstStyle/>
          <a:p>
            <a:pPr algn="l">
              <a:lnSpc>
                <a:spcPts val="1324"/>
              </a:lnSpc>
              <a:spcBef>
                <a:spcPts val="0"/>
              </a:spcBef>
              <a:spcAft>
                <a:spcPts val="0"/>
              </a:spcAft>
            </a:pPr>
            <a:r>
              <a:rPr sz="1104" b="1" i="0">
                <a:solidFill>
                  <a:srgbClr val="0B0B0F"/>
                </a:solidFill>
                <a:latin typeface="Courier New"/>
              </a:rPr>
              <a:t>measure</a:t>
            </a:r>
          </a:p>
        </p:txBody>
      </p:sp>
      <p:sp>
        <p:nvSpPr>
          <p:cNvPr id="54" name="s65-box-26"/>
          <p:cNvSpPr/>
          <p:nvPr/>
        </p:nvSpPr>
        <p:spPr>
          <a:xfrm>
            <a:off x="2199823" y="4514043"/>
            <a:ext cx="1389722"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5" name="s65-text-28"/>
          <p:cNvSpPr txBox="1"/>
          <p:nvPr/>
        </p:nvSpPr>
        <p:spPr>
          <a:xfrm>
            <a:off x="2199823" y="4260049"/>
            <a:ext cx="1294475" cy="177796"/>
          </a:xfrm>
          <a:prstGeom prst="rect">
            <a:avLst/>
          </a:prstGeom>
          <a:noFill/>
        </p:spPr>
        <p:txBody>
          <a:bodyPr wrap="none" lIns="0" tIns="0" rIns="0" bIns="0" anchor="t">
            <a:noAutofit/>
          </a:bodyPr>
          <a:lstStyle/>
          <a:p>
            <a:pPr algn="l">
              <a:lnSpc>
                <a:spcPts val="1439"/>
              </a:lnSpc>
              <a:spcBef>
                <a:spcPts val="0"/>
              </a:spcBef>
              <a:spcAft>
                <a:spcPts val="0"/>
              </a:spcAft>
            </a:pPr>
            <a:r>
              <a:rPr sz="1200" b="0" i="0">
                <a:solidFill>
                  <a:srgbClr val="50505B"/>
                </a:solidFill>
                <a:latin typeface="Arial"/>
              </a:rPr>
              <a:t>—</a:t>
            </a:r>
          </a:p>
        </p:txBody>
      </p:sp>
      <p:sp>
        <p:nvSpPr>
          <p:cNvPr id="56" name="s65-box-27"/>
          <p:cNvSpPr/>
          <p:nvPr/>
        </p:nvSpPr>
        <p:spPr>
          <a:xfrm>
            <a:off x="3589545" y="4514043"/>
            <a:ext cx="2760296"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7" name="s65-text-29"/>
          <p:cNvSpPr txBox="1"/>
          <p:nvPr/>
        </p:nvSpPr>
        <p:spPr>
          <a:xfrm>
            <a:off x="3589545" y="4260049"/>
            <a:ext cx="2665048" cy="177796"/>
          </a:xfrm>
          <a:prstGeom prst="rect">
            <a:avLst/>
          </a:prstGeom>
          <a:noFill/>
        </p:spPr>
        <p:txBody>
          <a:bodyPr wrap="none" lIns="0" tIns="0" rIns="0" bIns="0" anchor="t">
            <a:noAutofit/>
          </a:bodyPr>
          <a:lstStyle/>
          <a:p>
            <a:pPr algn="l">
              <a:lnSpc>
                <a:spcPts val="1324"/>
              </a:lnSpc>
              <a:spcBef>
                <a:spcPts val="0"/>
              </a:spcBef>
              <a:spcAft>
                <a:spcPts val="0"/>
              </a:spcAft>
            </a:pPr>
            <a:r>
              <a:rPr sz="1104" b="0" i="0">
                <a:solidFill>
                  <a:srgbClr val="50505B"/>
                </a:solidFill>
                <a:latin typeface="Courier New"/>
              </a:rPr>
              <a:t>mz(q)</a:t>
            </a:r>
          </a:p>
        </p:txBody>
      </p:sp>
      <p:sp>
        <p:nvSpPr>
          <p:cNvPr id="58" name="s65-box-28"/>
          <p:cNvSpPr/>
          <p:nvPr/>
        </p:nvSpPr>
        <p:spPr>
          <a:xfrm>
            <a:off x="6603835" y="1545492"/>
            <a:ext cx="4698883" cy="1122533"/>
          </a:xfrm>
          <a:prstGeom prst="roundRect">
            <a:avLst>
              <a:gd name="adj" fmla="val 13576"/>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9" name="s65-text-30"/>
          <p:cNvSpPr txBox="1"/>
          <p:nvPr/>
        </p:nvSpPr>
        <p:spPr>
          <a:xfrm>
            <a:off x="6794330" y="1685188"/>
            <a:ext cx="4336942"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a:solidFill>
                  <a:srgbClr val="7B7B86"/>
                </a:solidFill>
                <a:latin typeface="Courier New"/>
              </a:rPr>
              <a:t>ENCODING</a:t>
            </a:r>
          </a:p>
        </p:txBody>
      </p:sp>
      <p:sp>
        <p:nvSpPr>
          <p:cNvPr id="60" name="s65-text-31"/>
          <p:cNvSpPr txBox="1"/>
          <p:nvPr/>
        </p:nvSpPr>
        <p:spPr>
          <a:xfrm>
            <a:off x="6794330" y="1888383"/>
            <a:ext cx="4330592" cy="639945"/>
          </a:xfrm>
          <a:prstGeom prst="rect">
            <a:avLst/>
          </a:prstGeom>
          <a:noFill/>
        </p:spPr>
        <p:txBody>
          <a:bodyPr wrap="square" lIns="0" tIns="0" rIns="0" bIns="0" anchor="t">
            <a:noAutofit/>
          </a:bodyPr>
          <a:lstStyle/>
          <a:p>
            <a:pPr algn="l">
              <a:lnSpc>
                <a:spcPts val="1680"/>
              </a:lnSpc>
              <a:spcBef>
                <a:spcPts val="0"/>
              </a:spcBef>
              <a:spcAft>
                <a:spcPts val="0"/>
              </a:spcAft>
            </a:pPr>
            <a:r>
              <a:rPr sz="1200" b="0" i="0">
                <a:solidFill>
                  <a:srgbClr val="50505B"/>
                </a:solidFill>
                <a:latin typeface="Arial"/>
              </a:rPr>
              <a:t>Each gate becomes one row across the three tensors: gate id, qubit indices (control, target), and parameters. Unused parameter slots are left empty.</a:t>
            </a:r>
          </a:p>
        </p:txBody>
      </p:sp>
      <p:sp>
        <p:nvSpPr>
          <p:cNvPr id="61" name="s65-box-29"/>
          <p:cNvSpPr/>
          <p:nvPr/>
        </p:nvSpPr>
        <p:spPr>
          <a:xfrm>
            <a:off x="6603835" y="2782322"/>
            <a:ext cx="4698883" cy="1122533"/>
          </a:xfrm>
          <a:prstGeom prst="roundRect">
            <a:avLst>
              <a:gd name="adj" fmla="val 13576"/>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2" name="s65-text-32"/>
          <p:cNvSpPr txBox="1"/>
          <p:nvPr/>
        </p:nvSpPr>
        <p:spPr>
          <a:xfrm>
            <a:off x="6794330" y="2922018"/>
            <a:ext cx="4336942"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a:solidFill>
                  <a:srgbClr val="7B7B86"/>
                </a:solidFill>
                <a:latin typeface="Courier New"/>
              </a:rPr>
              <a:t>STORAGE</a:t>
            </a:r>
          </a:p>
        </p:txBody>
      </p:sp>
      <p:sp>
        <p:nvSpPr>
          <p:cNvPr id="63" name="s65-text-33"/>
          <p:cNvSpPr txBox="1"/>
          <p:nvPr/>
        </p:nvSpPr>
        <p:spPr>
          <a:xfrm>
            <a:off x="6794330" y="3125213"/>
            <a:ext cx="4330592" cy="639945"/>
          </a:xfrm>
          <a:prstGeom prst="rect">
            <a:avLst/>
          </a:prstGeom>
          <a:noFill/>
        </p:spPr>
        <p:txBody>
          <a:bodyPr wrap="square" lIns="0" tIns="0" rIns="0" bIns="0" anchor="t">
            <a:noAutofit/>
          </a:bodyPr>
          <a:lstStyle/>
          <a:p>
            <a:pPr algn="l">
              <a:lnSpc>
                <a:spcPts val="1680"/>
              </a:lnSpc>
              <a:spcBef>
                <a:spcPts val="0"/>
              </a:spcBef>
              <a:spcAft>
                <a:spcPts val="0"/>
              </a:spcAft>
            </a:pPr>
            <a:r>
              <a:rPr sz="1200" b="0" i="0">
                <a:solidFill>
                  <a:srgbClr val="50505B"/>
                </a:solidFill>
                <a:latin typeface="Arial"/>
              </a:rPr>
              <a:t>Tensors are written to HDF5 with the circuit metadata (qubit count, shots, seed) so a run is reproducible on CPU, one GPU or 1,024 GPUs.</a:t>
            </a:r>
          </a:p>
        </p:txBody>
      </p:sp>
      <p:sp>
        <p:nvSpPr>
          <p:cNvPr id="64" name="s65-box-30"/>
          <p:cNvSpPr/>
          <p:nvPr/>
        </p:nvSpPr>
        <p:spPr>
          <a:xfrm>
            <a:off x="6603835" y="4019152"/>
            <a:ext cx="4698883" cy="909218"/>
          </a:xfrm>
          <a:prstGeom prst="roundRect">
            <a:avLst>
              <a:gd name="adj" fmla="val 16761"/>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5" name="s65-text-34"/>
          <p:cNvSpPr txBox="1"/>
          <p:nvPr/>
        </p:nvSpPr>
        <p:spPr>
          <a:xfrm>
            <a:off x="6794330" y="4158848"/>
            <a:ext cx="4336942" cy="139697"/>
          </a:xfrm>
          <a:prstGeom prst="rect">
            <a:avLst/>
          </a:prstGeom>
          <a:noFill/>
        </p:spPr>
        <p:txBody>
          <a:bodyPr wrap="none" lIns="0" tIns="0" rIns="0" bIns="0" anchor="t">
            <a:noAutofit/>
          </a:bodyPr>
          <a:lstStyle/>
          <a:p>
            <a:pPr algn="l">
              <a:lnSpc>
                <a:spcPts val="1140"/>
              </a:lnSpc>
              <a:spcBef>
                <a:spcPts val="0"/>
              </a:spcBef>
              <a:spcAft>
                <a:spcPts val="0"/>
              </a:spcAft>
            </a:pPr>
            <a:r>
              <a:rPr sz="950" b="0" i="0" spc="57">
                <a:solidFill>
                  <a:srgbClr val="7B7B86"/>
                </a:solidFill>
                <a:latin typeface="Courier New"/>
              </a:rPr>
              <a:t>NOTE</a:t>
            </a:r>
          </a:p>
        </p:txBody>
      </p:sp>
      <p:sp>
        <p:nvSpPr>
          <p:cNvPr id="66" name="s65-text-35"/>
          <p:cNvSpPr txBox="1"/>
          <p:nvPr/>
        </p:nvSpPr>
        <p:spPr>
          <a:xfrm>
            <a:off x="6794330" y="4362043"/>
            <a:ext cx="4330592" cy="426630"/>
          </a:xfrm>
          <a:prstGeom prst="rect">
            <a:avLst/>
          </a:prstGeom>
          <a:noFill/>
        </p:spPr>
        <p:txBody>
          <a:bodyPr wrap="square" lIns="0" tIns="0" rIns="0" bIns="0" anchor="t">
            <a:noAutofit/>
          </a:bodyPr>
          <a:lstStyle/>
          <a:p>
            <a:pPr algn="l">
              <a:lnSpc>
                <a:spcPts val="1680"/>
              </a:lnSpc>
              <a:spcBef>
                <a:spcPts val="0"/>
              </a:spcBef>
              <a:spcAft>
                <a:spcPts val="0"/>
              </a:spcAft>
            </a:pPr>
            <a:r>
              <a:rPr sz="1200" b="0" i="0">
                <a:solidFill>
                  <a:srgbClr val="50505B"/>
                </a:solidFill>
                <a:latin typeface="Arial"/>
              </a:rPr>
              <a:t>Operation names follow the CUDA-Q Python API; the exact emitted code is in the qgear repository.</a:t>
            </a:r>
          </a:p>
        </p:txBody>
      </p:sp>
      <p:pic>
        <p:nvPicPr>
          <p:cNvPr id="68" name="s65-image-01" descr="Texas Tech University Double T"/>
          <p:cNvPicPr>
            <a:picLocks noChangeAspect="1"/>
          </p:cNvPicPr>
          <p:nvPr/>
        </p:nvPicPr>
        <p:blipFill>
          <a:blip r:embed="rId3"/>
          <a:stretch>
            <a:fillRect/>
          </a:stretch>
        </p:blipFill>
        <p:spPr>
          <a:xfrm>
            <a:off x="11055074" y="600060"/>
            <a:ext cx="190495" cy="222244"/>
          </a:xfrm>
          <a:prstGeom prst="rect">
            <a:avLst/>
          </a:prstGeom>
        </p:spPr>
      </p:pic>
      <p:sp>
        <p:nvSpPr>
          <p:cNvPr id="71"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72"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5F5F7"/>
        </a:solidFill>
        <a:effectLst/>
      </p:bgPr>
    </p:bg>
    <p:spTree>
      <p:nvGrpSpPr>
        <p:cNvPr id="1" name=""/>
        <p:cNvGrpSpPr/>
        <p:nvPr/>
      </p:nvGrpSpPr>
      <p:grpSpPr>
        <a:xfrm>
          <a:off x="0" y="0"/>
          <a:ext cx="0" cy="0"/>
          <a:chOff x="0" y="0"/>
          <a:chExt cx="0" cy="0"/>
        </a:xfrm>
      </p:grpSpPr>
      <p:sp>
        <p:nvSpPr>
          <p:cNvPr id="2" name="!!kicker"/>
          <p:cNvSpPr txBox="1"/>
          <p:nvPr/>
        </p:nvSpPr>
        <p:spPr>
          <a:xfrm>
            <a:off x="888978" y="609585"/>
            <a:ext cx="1334360" cy="196845"/>
          </a:xfrm>
          <a:prstGeom prst="rect">
            <a:avLst/>
          </a:prstGeom>
          <a:noFill/>
        </p:spPr>
        <p:txBody>
          <a:bodyPr wrap="none" lIns="0" tIns="0" rIns="0" bIns="0" anchor="t">
            <a:noAutofit/>
          </a:bodyPr>
          <a:lstStyle/>
          <a:p>
            <a:pPr algn="l">
              <a:lnSpc>
                <a:spcPts val="1560"/>
              </a:lnSpc>
              <a:spcBef>
                <a:spcPts val="0"/>
              </a:spcBef>
              <a:spcAft>
                <a:spcPts val="0"/>
              </a:spcAft>
            </a:pPr>
            <a:r>
              <a:rPr sz="1300" b="1" i="0" cap="all" spc="182">
                <a:solidFill>
                  <a:srgbClr val="B00000"/>
                </a:solidFill>
                <a:latin typeface="Arial"/>
              </a:rPr>
              <a:t>Backup · B3</a:t>
            </a:r>
          </a:p>
        </p:txBody>
      </p:sp>
      <p:sp>
        <p:nvSpPr>
          <p:cNvPr id="3" name="s66-text-02"/>
          <p:cNvSpPr txBox="1"/>
          <p:nvPr/>
        </p:nvSpPr>
        <p:spPr>
          <a:xfrm>
            <a:off x="888978" y="920727"/>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sz="4400" b="1" i="0" spc="-123">
                <a:solidFill>
                  <a:srgbClr val="0B0B0F"/>
                </a:solidFill>
                <a:latin typeface="Arial"/>
              </a:rPr>
              <a:t>DEAL, in pseudo-code</a:t>
            </a:r>
          </a:p>
        </p:txBody>
      </p:sp>
      <p:sp>
        <p:nvSpPr>
          <p:cNvPr id="4" name="s66-box-01"/>
          <p:cNvSpPr/>
          <p:nvPr/>
        </p:nvSpPr>
        <p:spPr>
          <a:xfrm>
            <a:off x="888978" y="1545492"/>
            <a:ext cx="7111822" cy="3070148"/>
          </a:xfrm>
          <a:prstGeom prst="roundRect">
            <a:avLst>
              <a:gd name="adj" fmla="val 4963"/>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s66-text-03"/>
          <p:cNvSpPr txBox="1"/>
          <p:nvPr/>
        </p:nvSpPr>
        <p:spPr>
          <a:xfrm>
            <a:off x="1174721" y="1780436"/>
            <a:ext cx="6559386" cy="2600260"/>
          </a:xfrm>
          <a:prstGeom prst="rect">
            <a:avLst/>
          </a:prstGeom>
          <a:noFill/>
        </p:spPr>
        <p:txBody>
          <a:bodyPr wrap="none" lIns="0" tIns="0" rIns="0" bIns="0" anchor="t">
            <a:noAutofit/>
          </a:bodyPr>
          <a:lstStyle/>
          <a:p>
            <a:pPr algn="l">
              <a:lnSpc>
                <a:spcPts val="1575"/>
              </a:lnSpc>
              <a:spcBef>
                <a:spcPts val="0"/>
              </a:spcBef>
              <a:spcAft>
                <a:spcPts val="0"/>
              </a:spcAft>
            </a:pPr>
            <a:r>
              <a:rPr sz="1050" b="0" i="0">
                <a:solidFill>
                  <a:srgbClr val="7B7B86"/>
                </a:solidFill>
                <a:latin typeface="Courier New"/>
              </a:rPr>
              <a:t># Direct Entanglement Ansatz Learning (DEAL) — sketch</a:t>
            </a:r>
          </a:p>
          <a:p>
            <a:pPr algn="l">
              <a:lnSpc>
                <a:spcPts val="1575"/>
              </a:lnSpc>
              <a:spcBef>
                <a:spcPts val="0"/>
              </a:spcBef>
              <a:spcAft>
                <a:spcPts val="0"/>
              </a:spcAft>
            </a:pPr>
            <a:r>
              <a:rPr sz="1050" b="0" i="0">
                <a:solidFill>
                  <a:srgbClr val="A30000"/>
                </a:solidFill>
                <a:latin typeface="Courier New"/>
              </a:rPr>
              <a:t>input</a:t>
            </a:r>
            <a:r>
              <a:rPr sz="1050" b="0" i="0">
                <a:solidFill>
                  <a:srgbClr val="0B0B0F"/>
                </a:solidFill>
                <a:latin typeface="Courier New"/>
              </a:rPr>
              <a:t>  QUBO matrix Q (n = 20), device coupling map, CZ budget ≈ 41–43</a:t>
            </a:r>
          </a:p>
          <a:p>
            <a:pPr algn="l">
              <a:lnSpc>
                <a:spcPts val="1575"/>
              </a:lnSpc>
              <a:spcBef>
                <a:spcPts val="0"/>
              </a:spcBef>
              <a:spcAft>
                <a:spcPts val="0"/>
              </a:spcAft>
            </a:pPr>
            <a:r>
              <a:rPr sz="1050" b="0" i="0">
                <a:solidFill>
                  <a:srgbClr val="A30000"/>
                </a:solidFill>
                <a:latin typeface="Courier New"/>
              </a:rPr>
              <a:t>output</a:t>
            </a:r>
            <a:r>
              <a:rPr sz="1050" b="0" i="0">
                <a:solidFill>
                  <a:srgbClr val="0B0B0F"/>
                </a:solidFill>
                <a:latin typeface="Courier New"/>
              </a:rPr>
              <a:t> bitstring x*, energy E*</a:t>
            </a:r>
          </a:p>
          <a:p>
            <a:pPr algn="l">
              <a:lnSpc>
                <a:spcPts val="1575"/>
              </a:lnSpc>
              <a:spcBef>
                <a:spcPts val="0"/>
              </a:spcBef>
              <a:spcAft>
                <a:spcPts val="0"/>
              </a:spcAft>
            </a:pPr>
            <a:endParaRPr sz="1050" b="0" i="0">
              <a:solidFill>
                <a:srgbClr val="0B0B0F"/>
              </a:solidFill>
              <a:latin typeface="Courier New"/>
            </a:endParaRPr>
          </a:p>
          <a:p>
            <a:pPr algn="l">
              <a:lnSpc>
                <a:spcPts val="1575"/>
              </a:lnSpc>
              <a:spcBef>
                <a:spcPts val="0"/>
              </a:spcBef>
              <a:spcAft>
                <a:spcPts val="0"/>
              </a:spcAft>
            </a:pPr>
            <a:r>
              <a:rPr sz="1050" b="0" i="0">
                <a:solidFill>
                  <a:srgbClr val="0B0B0F"/>
                </a:solidFill>
                <a:latin typeface="Courier New"/>
              </a:rPr>
              <a:t>γ, β ← </a:t>
            </a:r>
            <a:r>
              <a:rPr sz="1050" b="0" i="0">
                <a:solidFill>
                  <a:srgbClr val="2A78D6"/>
                </a:solidFill>
                <a:latin typeface="Courier New"/>
              </a:rPr>
              <a:t>direct_map</a:t>
            </a:r>
            <a:r>
              <a:rPr sz="1050" b="0" i="0">
                <a:solidFill>
                  <a:srgbClr val="0B0B0F"/>
                </a:solidFill>
                <a:latin typeface="Courier New"/>
              </a:rPr>
              <a:t>(Q)           </a:t>
            </a:r>
            <a:r>
              <a:rPr sz="1050" b="0" i="0">
                <a:solidFill>
                  <a:srgbClr val="7B7B86"/>
                </a:solidFill>
                <a:latin typeface="Courier New"/>
              </a:rPr>
              <a:t># angles from Qᵢᵢ, Qᵢⱼ; no optimizer</a:t>
            </a:r>
          </a:p>
          <a:p>
            <a:pPr algn="l">
              <a:lnSpc>
                <a:spcPts val="1575"/>
              </a:lnSpc>
              <a:spcBef>
                <a:spcPts val="0"/>
              </a:spcBef>
              <a:spcAft>
                <a:spcPts val="0"/>
              </a:spcAft>
            </a:pPr>
            <a:r>
              <a:rPr sz="1050" b="0" i="0">
                <a:solidFill>
                  <a:srgbClr val="0B0B0F"/>
                </a:solidFill>
                <a:latin typeface="Courier New"/>
              </a:rPr>
              <a:t>p   ← </a:t>
            </a:r>
            <a:r>
              <a:rPr sz="1050" b="0" i="0">
                <a:solidFill>
                  <a:srgbClr val="2A78D6"/>
                </a:solidFill>
                <a:latin typeface="Courier New"/>
              </a:rPr>
              <a:t>bayes_select_layers</a:t>
            </a:r>
            <a:r>
              <a:rPr sz="1050" b="0" i="0">
                <a:solidFill>
                  <a:srgbClr val="0B0B0F"/>
                </a:solidFill>
                <a:latin typeface="Courier New"/>
              </a:rPr>
              <a:t>(Q, budget)   </a:t>
            </a:r>
            <a:r>
              <a:rPr sz="1050" b="0" i="0">
                <a:solidFill>
                  <a:srgbClr val="7B7B86"/>
                </a:solidFill>
                <a:latin typeface="Courier New"/>
              </a:rPr>
              <a:t># 7 layers ≈ QAOA at 9</a:t>
            </a:r>
          </a:p>
          <a:p>
            <a:pPr algn="l">
              <a:lnSpc>
                <a:spcPts val="1575"/>
              </a:lnSpc>
              <a:spcBef>
                <a:spcPts val="0"/>
              </a:spcBef>
              <a:spcAft>
                <a:spcPts val="0"/>
              </a:spcAft>
            </a:pPr>
            <a:r>
              <a:rPr sz="1050" b="0" i="0">
                <a:solidFill>
                  <a:srgbClr val="A30000"/>
                </a:solidFill>
                <a:latin typeface="Courier New"/>
              </a:rPr>
              <a:t>for</a:t>
            </a:r>
            <a:r>
              <a:rPr sz="1050" b="0" i="0">
                <a:solidFill>
                  <a:srgbClr val="0B0B0F"/>
                </a:solidFill>
                <a:latin typeface="Courier New"/>
              </a:rPr>
              <a:t> λ </a:t>
            </a:r>
            <a:r>
              <a:rPr sz="1050" b="0" i="0">
                <a:solidFill>
                  <a:srgbClr val="A30000"/>
                </a:solidFill>
                <a:latin typeface="Courier New"/>
              </a:rPr>
              <a:t>in</a:t>
            </a:r>
            <a:r>
              <a:rPr sz="1050" b="0" i="0">
                <a:solidFill>
                  <a:srgbClr val="0B0B0F"/>
                </a:solidFill>
                <a:latin typeface="Courier New"/>
              </a:rPr>
              <a:t> noise_scales:                  </a:t>
            </a:r>
            <a:r>
              <a:rPr sz="1050" b="0" i="0">
                <a:solidFill>
                  <a:srgbClr val="7B7B86"/>
                </a:solidFill>
                <a:latin typeface="Courier New"/>
              </a:rPr>
              <a:t># adaptive digital ZNE</a:t>
            </a:r>
          </a:p>
          <a:p>
            <a:pPr algn="l">
              <a:lnSpc>
                <a:spcPts val="1575"/>
              </a:lnSpc>
              <a:spcBef>
                <a:spcPts val="0"/>
              </a:spcBef>
              <a:spcAft>
                <a:spcPts val="0"/>
              </a:spcAft>
            </a:pPr>
            <a:r>
              <a:rPr sz="1050" b="0" i="0">
                <a:solidFill>
                  <a:srgbClr val="0B0B0F"/>
                </a:solidFill>
                <a:latin typeface="Courier New"/>
              </a:rPr>
              <a:t>    C ← </a:t>
            </a:r>
            <a:r>
              <a:rPr sz="1050" b="0" i="0">
                <a:solidFill>
                  <a:srgbClr val="2A78D6"/>
                </a:solidFill>
                <a:latin typeface="Courier New"/>
              </a:rPr>
              <a:t>entangling_ansatz</a:t>
            </a:r>
            <a:r>
              <a:rPr sz="1050" b="0" i="0">
                <a:solidFill>
                  <a:srgbClr val="0B0B0F"/>
                </a:solidFill>
                <a:latin typeface="Courier New"/>
              </a:rPr>
              <a:t>(γ, β, p, coupling_map)   </a:t>
            </a:r>
            <a:r>
              <a:rPr sz="1050" b="0" i="0">
                <a:solidFill>
                  <a:srgbClr val="7B7B86"/>
                </a:solidFill>
                <a:latin typeface="Courier New"/>
              </a:rPr>
              <a:t># echoed cross-resonance</a:t>
            </a:r>
          </a:p>
          <a:p>
            <a:pPr algn="l">
              <a:lnSpc>
                <a:spcPts val="1575"/>
              </a:lnSpc>
              <a:spcBef>
                <a:spcPts val="0"/>
              </a:spcBef>
              <a:spcAft>
                <a:spcPts val="0"/>
              </a:spcAft>
            </a:pPr>
            <a:r>
              <a:rPr sz="1050" b="0" i="0">
                <a:solidFill>
                  <a:srgbClr val="0B0B0F"/>
                </a:solidFill>
                <a:latin typeface="Courier New"/>
              </a:rPr>
              <a:t>    C ← </a:t>
            </a:r>
            <a:r>
              <a:rPr sz="1050" b="0" i="0">
                <a:solidFill>
                  <a:srgbClr val="2A78D6"/>
                </a:solidFill>
                <a:latin typeface="Courier New"/>
              </a:rPr>
              <a:t>insert_delays</a:t>
            </a:r>
            <a:r>
              <a:rPr sz="1050" b="0" i="0">
                <a:solidFill>
                  <a:srgbClr val="0B0B0F"/>
                </a:solidFill>
                <a:latin typeface="Courier New"/>
              </a:rPr>
              <a:t>(C, λ)               </a:t>
            </a:r>
            <a:r>
              <a:rPr sz="1050" b="0" i="0">
                <a:solidFill>
                  <a:srgbClr val="7B7B86"/>
                </a:solidFill>
                <a:latin typeface="Courier New"/>
              </a:rPr>
              <a:t># crosstalk / coherence control</a:t>
            </a:r>
          </a:p>
          <a:p>
            <a:pPr algn="l">
              <a:lnSpc>
                <a:spcPts val="1575"/>
              </a:lnSpc>
              <a:spcBef>
                <a:spcPts val="0"/>
              </a:spcBef>
              <a:spcAft>
                <a:spcPts val="0"/>
              </a:spcAft>
            </a:pPr>
            <a:r>
              <a:rPr sz="1050" b="0" i="0">
                <a:solidFill>
                  <a:srgbClr val="0B0B0F"/>
                </a:solidFill>
                <a:latin typeface="Courier New"/>
              </a:rPr>
              <a:t>    E[λ] ← </a:t>
            </a:r>
            <a:r>
              <a:rPr sz="1050" b="0" i="0">
                <a:solidFill>
                  <a:srgbClr val="2A78D6"/>
                </a:solidFill>
                <a:latin typeface="Courier New"/>
              </a:rPr>
              <a:t>run</a:t>
            </a:r>
            <a:r>
              <a:rPr sz="1050" b="0" i="0">
                <a:solidFill>
                  <a:srgbClr val="0B0B0F"/>
                </a:solidFill>
                <a:latin typeface="Courier New"/>
              </a:rPr>
              <a:t>(C, shots)</a:t>
            </a:r>
          </a:p>
          <a:p>
            <a:pPr algn="l">
              <a:lnSpc>
                <a:spcPts val="1575"/>
              </a:lnSpc>
              <a:spcBef>
                <a:spcPts val="0"/>
              </a:spcBef>
              <a:spcAft>
                <a:spcPts val="0"/>
              </a:spcAft>
            </a:pPr>
            <a:r>
              <a:rPr sz="1050" b="0" i="0">
                <a:solidFill>
                  <a:srgbClr val="0B0B0F"/>
                </a:solidFill>
                <a:latin typeface="Courier New"/>
              </a:rPr>
              <a:t>E*  ← </a:t>
            </a:r>
            <a:r>
              <a:rPr sz="1050" b="0" i="0">
                <a:solidFill>
                  <a:srgbClr val="2A78D6"/>
                </a:solidFill>
                <a:latin typeface="Courier New"/>
              </a:rPr>
              <a:t>extrapolate</a:t>
            </a:r>
            <a:r>
              <a:rPr sz="1050" b="0" i="0">
                <a:solidFill>
                  <a:srgbClr val="0B0B0F"/>
                </a:solidFill>
                <a:latin typeface="Courier New"/>
              </a:rPr>
              <a:t>(E, λ → 0)</a:t>
            </a:r>
          </a:p>
          <a:p>
            <a:pPr algn="l">
              <a:lnSpc>
                <a:spcPts val="1575"/>
              </a:lnSpc>
              <a:spcBef>
                <a:spcPts val="0"/>
              </a:spcBef>
              <a:spcAft>
                <a:spcPts val="0"/>
              </a:spcAft>
            </a:pPr>
            <a:r>
              <a:rPr sz="1050" b="0" i="0">
                <a:solidFill>
                  <a:srgbClr val="0B0B0F"/>
                </a:solidFill>
                <a:latin typeface="Courier New"/>
              </a:rPr>
              <a:t>x*  ← </a:t>
            </a:r>
            <a:r>
              <a:rPr sz="1050" b="0" i="0">
                <a:solidFill>
                  <a:srgbClr val="2A78D6"/>
                </a:solidFill>
                <a:latin typeface="Courier New"/>
              </a:rPr>
              <a:t>argmin_sample</a:t>
            </a:r>
            <a:r>
              <a:rPr sz="1050" b="0" i="0">
                <a:solidFill>
                  <a:srgbClr val="0B0B0F"/>
                </a:solidFill>
                <a:latin typeface="Courier New"/>
              </a:rPr>
              <a:t>(C)</a:t>
            </a:r>
          </a:p>
          <a:p>
            <a:pPr algn="l">
              <a:lnSpc>
                <a:spcPts val="1575"/>
              </a:lnSpc>
              <a:spcBef>
                <a:spcPts val="0"/>
              </a:spcBef>
              <a:spcAft>
                <a:spcPts val="0"/>
              </a:spcAft>
            </a:pPr>
            <a:r>
              <a:rPr sz="1050" b="0" i="0">
                <a:solidFill>
                  <a:srgbClr val="0B0B0F"/>
                </a:solidFill>
                <a:latin typeface="Courier New"/>
              </a:rPr>
              <a:t>QNRE ← |E* − E_exact| / noise_limit           </a:t>
            </a:r>
            <a:r>
              <a:rPr sz="1050" b="0" i="0">
                <a:solidFill>
                  <a:srgbClr val="7B7B86"/>
                </a:solidFill>
                <a:latin typeface="Courier New"/>
              </a:rPr>
              <a:t># reported metric</a:t>
            </a:r>
          </a:p>
        </p:txBody>
      </p:sp>
      <p:sp>
        <p:nvSpPr>
          <p:cNvPr id="6" name="s66-box-02"/>
          <p:cNvSpPr/>
          <p:nvPr/>
        </p:nvSpPr>
        <p:spPr>
          <a:xfrm>
            <a:off x="8254794" y="1545492"/>
            <a:ext cx="3047924" cy="1750969"/>
          </a:xfrm>
          <a:prstGeom prst="roundRect">
            <a:avLst>
              <a:gd name="adj" fmla="val 8703"/>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s66-text-04"/>
          <p:cNvSpPr txBox="1"/>
          <p:nvPr/>
        </p:nvSpPr>
        <p:spPr>
          <a:xfrm>
            <a:off x="8508787" y="1774086"/>
            <a:ext cx="2558986" cy="158746"/>
          </a:xfrm>
          <a:prstGeom prst="rect">
            <a:avLst/>
          </a:prstGeom>
          <a:noFill/>
        </p:spPr>
        <p:txBody>
          <a:bodyPr wrap="none" lIns="0" tIns="0" rIns="0" bIns="0" anchor="t">
            <a:noAutofit/>
          </a:bodyPr>
          <a:lstStyle/>
          <a:p>
            <a:pPr algn="l">
              <a:lnSpc>
                <a:spcPts val="1320"/>
              </a:lnSpc>
              <a:spcBef>
                <a:spcPts val="0"/>
              </a:spcBef>
              <a:spcAft>
                <a:spcPts val="0"/>
              </a:spcAft>
            </a:pPr>
            <a:r>
              <a:rPr sz="1100" b="0" i="0" spc="66">
                <a:solidFill>
                  <a:srgbClr val="7B7B86"/>
                </a:solidFill>
                <a:latin typeface="Courier New"/>
              </a:rPr>
              <a:t>INSTANCES</a:t>
            </a:r>
          </a:p>
        </p:txBody>
      </p:sp>
      <p:sp>
        <p:nvSpPr>
          <p:cNvPr id="8" name="s66-text-05"/>
          <p:cNvSpPr txBox="1"/>
          <p:nvPr/>
        </p:nvSpPr>
        <p:spPr>
          <a:xfrm>
            <a:off x="8508787" y="2072529"/>
            <a:ext cx="2552636" cy="995338"/>
          </a:xfrm>
          <a:prstGeom prst="rect">
            <a:avLst/>
          </a:prstGeom>
          <a:noFill/>
        </p:spPr>
        <p:txBody>
          <a:bodyPr wrap="square" lIns="0" tIns="0" rIns="0" bIns="0" anchor="t">
            <a:noAutofit/>
          </a:bodyPr>
          <a:lstStyle/>
          <a:p>
            <a:pPr algn="l">
              <a:lnSpc>
                <a:spcPts val="1960"/>
              </a:lnSpc>
              <a:spcBef>
                <a:spcPts val="0"/>
              </a:spcBef>
              <a:spcAft>
                <a:spcPts val="0"/>
              </a:spcAft>
            </a:pPr>
            <a:r>
              <a:rPr sz="1400" b="0" i="0">
                <a:solidFill>
                  <a:srgbClr val="50505B"/>
                </a:solidFill>
                <a:latin typeface="Arial"/>
              </a:rPr>
              <a:t>Travelling salesman, knapsack and MaxCut; Table II optima 8.795 / 7.468, 39.167 and 14.184.</a:t>
            </a:r>
          </a:p>
        </p:txBody>
      </p:sp>
      <p:sp>
        <p:nvSpPr>
          <p:cNvPr id="9" name="s66-box-03"/>
          <p:cNvSpPr/>
          <p:nvPr/>
        </p:nvSpPr>
        <p:spPr>
          <a:xfrm>
            <a:off x="8254794" y="3410758"/>
            <a:ext cx="3047924" cy="1750969"/>
          </a:xfrm>
          <a:prstGeom prst="roundRect">
            <a:avLst>
              <a:gd name="adj" fmla="val 8703"/>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s66-text-06"/>
          <p:cNvSpPr txBox="1"/>
          <p:nvPr/>
        </p:nvSpPr>
        <p:spPr>
          <a:xfrm>
            <a:off x="8508787" y="3639352"/>
            <a:ext cx="2558986" cy="158746"/>
          </a:xfrm>
          <a:prstGeom prst="rect">
            <a:avLst/>
          </a:prstGeom>
          <a:noFill/>
        </p:spPr>
        <p:txBody>
          <a:bodyPr wrap="none" lIns="0" tIns="0" rIns="0" bIns="0" anchor="t">
            <a:noAutofit/>
          </a:bodyPr>
          <a:lstStyle/>
          <a:p>
            <a:pPr algn="l">
              <a:lnSpc>
                <a:spcPts val="1320"/>
              </a:lnSpc>
              <a:spcBef>
                <a:spcPts val="0"/>
              </a:spcBef>
              <a:spcAft>
                <a:spcPts val="0"/>
              </a:spcAft>
            </a:pPr>
            <a:r>
              <a:rPr sz="1100" b="0" i="0" spc="66">
                <a:solidFill>
                  <a:srgbClr val="7B7B86"/>
                </a:solidFill>
                <a:latin typeface="Courier New"/>
              </a:rPr>
              <a:t>VALIDATION</a:t>
            </a:r>
          </a:p>
        </p:txBody>
      </p:sp>
      <p:sp>
        <p:nvSpPr>
          <p:cNvPr id="11" name="s66-text-07"/>
          <p:cNvSpPr txBox="1"/>
          <p:nvPr/>
        </p:nvSpPr>
        <p:spPr>
          <a:xfrm>
            <a:off x="8508787" y="3937795"/>
            <a:ext cx="2552636" cy="995338"/>
          </a:xfrm>
          <a:prstGeom prst="rect">
            <a:avLst/>
          </a:prstGeom>
          <a:noFill/>
        </p:spPr>
        <p:txBody>
          <a:bodyPr wrap="square" lIns="0" tIns="0" rIns="0" bIns="0" anchor="t">
            <a:noAutofit/>
          </a:bodyPr>
          <a:lstStyle/>
          <a:p>
            <a:pPr algn="l">
              <a:lnSpc>
                <a:spcPts val="1960"/>
              </a:lnSpc>
              <a:spcBef>
                <a:spcPts val="0"/>
              </a:spcBef>
              <a:spcAft>
                <a:spcPts val="0"/>
              </a:spcAft>
            </a:pPr>
            <a:r>
              <a:rPr sz="1400" b="0" i="0">
                <a:solidFill>
                  <a:srgbClr val="50505B"/>
                </a:solidFill>
                <a:latin typeface="Arial"/>
              </a:rPr>
              <a:t>20-qubit circuits were simulated with the Q-GEAR GPU path before submission to IBM Torino and Marrakesh.</a:t>
            </a:r>
          </a:p>
        </p:txBody>
      </p:sp>
      <p:sp>
        <p:nvSpPr>
          <p:cNvPr id="12" name="s66-box-04"/>
          <p:cNvSpPr/>
          <p:nvPr/>
        </p:nvSpPr>
        <p:spPr>
          <a:xfrm>
            <a:off x="8254794" y="5276024"/>
            <a:ext cx="3047924" cy="1004466"/>
          </a:xfrm>
          <a:prstGeom prst="roundRect">
            <a:avLst>
              <a:gd name="adj" fmla="val 15171"/>
            </a:avLst>
          </a:prstGeom>
          <a:solidFill>
            <a:srgbClr val="000000">
              <a:alpha val="3500"/>
            </a:srgbClr>
          </a:solidFill>
          <a:ln w="6350">
            <a:solidFill>
              <a:srgbClr val="000000">
                <a:alpha val="12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s66-text-08"/>
          <p:cNvSpPr txBox="1"/>
          <p:nvPr/>
        </p:nvSpPr>
        <p:spPr>
          <a:xfrm>
            <a:off x="8508787" y="5504618"/>
            <a:ext cx="2558986" cy="158746"/>
          </a:xfrm>
          <a:prstGeom prst="rect">
            <a:avLst/>
          </a:prstGeom>
          <a:noFill/>
        </p:spPr>
        <p:txBody>
          <a:bodyPr wrap="none" lIns="0" tIns="0" rIns="0" bIns="0" anchor="t">
            <a:noAutofit/>
          </a:bodyPr>
          <a:lstStyle/>
          <a:p>
            <a:pPr algn="l">
              <a:lnSpc>
                <a:spcPts val="1320"/>
              </a:lnSpc>
              <a:spcBef>
                <a:spcPts val="0"/>
              </a:spcBef>
              <a:spcAft>
                <a:spcPts val="0"/>
              </a:spcAft>
            </a:pPr>
            <a:r>
              <a:rPr sz="1100" b="0" i="0" spc="66">
                <a:solidFill>
                  <a:srgbClr val="7B7B86"/>
                </a:solidFill>
                <a:latin typeface="Courier New"/>
              </a:rPr>
              <a:t>CODE</a:t>
            </a:r>
          </a:p>
        </p:txBody>
      </p:sp>
      <p:sp>
        <p:nvSpPr>
          <p:cNvPr id="14" name="s66-text-09"/>
          <p:cNvSpPr txBox="1"/>
          <p:nvPr/>
        </p:nvSpPr>
        <p:spPr>
          <a:xfrm>
            <a:off x="8508787" y="5803060"/>
            <a:ext cx="2558986" cy="248834"/>
          </a:xfrm>
          <a:prstGeom prst="rect">
            <a:avLst/>
          </a:prstGeom>
          <a:noFill/>
        </p:spPr>
        <p:txBody>
          <a:bodyPr wrap="none" lIns="0" tIns="0" rIns="0" bIns="0" anchor="t">
            <a:noAutofit/>
          </a:bodyPr>
          <a:lstStyle/>
          <a:p>
            <a:pPr algn="l">
              <a:lnSpc>
                <a:spcPts val="1960"/>
              </a:lnSpc>
              <a:spcBef>
                <a:spcPts val="0"/>
              </a:spcBef>
              <a:spcAft>
                <a:spcPts val="0"/>
              </a:spcAft>
            </a:pPr>
            <a:r>
              <a:rPr sz="1400" b="0" i="0">
                <a:solidFill>
                  <a:srgbClr val="50505B"/>
                </a:solidFill>
                <a:latin typeface="Courier New"/>
              </a:rPr>
              <a:t>github.com/gzquse/DEAL_QUBO</a:t>
            </a:r>
          </a:p>
        </p:txBody>
      </p:sp>
      <p:pic>
        <p:nvPicPr>
          <p:cNvPr id="16" name="s66-image-01" descr="Texas Tech University Double T"/>
          <p:cNvPicPr>
            <a:picLocks noChangeAspect="1"/>
          </p:cNvPicPr>
          <p:nvPr/>
        </p:nvPicPr>
        <p:blipFill>
          <a:blip r:embed="rId3"/>
          <a:stretch>
            <a:fillRect/>
          </a:stretch>
        </p:blipFill>
        <p:spPr>
          <a:xfrm>
            <a:off x="11055074" y="600060"/>
            <a:ext cx="190495" cy="222244"/>
          </a:xfrm>
          <a:prstGeom prst="rect">
            <a:avLst/>
          </a:prstGeom>
        </p:spPr>
      </p:pic>
      <p:sp>
        <p:nvSpPr>
          <p:cNvPr id="19"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20"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5F5F7"/>
        </a:solidFill>
        <a:effectLst/>
      </p:bgPr>
    </p:bg>
    <p:spTree>
      <p:nvGrpSpPr>
        <p:cNvPr id="1" name=""/>
        <p:cNvGrpSpPr/>
        <p:nvPr/>
      </p:nvGrpSpPr>
      <p:grpSpPr>
        <a:xfrm>
          <a:off x="0" y="0"/>
          <a:ext cx="0" cy="0"/>
          <a:chOff x="0" y="0"/>
          <a:chExt cx="0" cy="0"/>
        </a:xfrm>
      </p:grpSpPr>
      <p:sp>
        <p:nvSpPr>
          <p:cNvPr id="2" name="!!kicker"/>
          <p:cNvSpPr txBox="1"/>
          <p:nvPr/>
        </p:nvSpPr>
        <p:spPr>
          <a:xfrm>
            <a:off x="888978" y="609585"/>
            <a:ext cx="1334360" cy="196845"/>
          </a:xfrm>
          <a:prstGeom prst="rect">
            <a:avLst/>
          </a:prstGeom>
          <a:noFill/>
        </p:spPr>
        <p:txBody>
          <a:bodyPr wrap="none" lIns="0" tIns="0" rIns="0" bIns="0" anchor="t">
            <a:noAutofit/>
          </a:bodyPr>
          <a:lstStyle/>
          <a:p>
            <a:pPr algn="l">
              <a:lnSpc>
                <a:spcPts val="1560"/>
              </a:lnSpc>
              <a:spcBef>
                <a:spcPts val="0"/>
              </a:spcBef>
              <a:spcAft>
                <a:spcPts val="0"/>
              </a:spcAft>
            </a:pPr>
            <a:r>
              <a:rPr sz="1300" b="1" i="0" cap="all" spc="182">
                <a:solidFill>
                  <a:srgbClr val="B00000"/>
                </a:solidFill>
                <a:latin typeface="Arial"/>
              </a:rPr>
              <a:t>Backup · B5</a:t>
            </a:r>
          </a:p>
        </p:txBody>
      </p:sp>
      <p:sp>
        <p:nvSpPr>
          <p:cNvPr id="3" name="s68-text-02"/>
          <p:cNvSpPr txBox="1"/>
          <p:nvPr/>
        </p:nvSpPr>
        <p:spPr>
          <a:xfrm>
            <a:off x="888978" y="920727"/>
            <a:ext cx="10432789" cy="586666"/>
          </a:xfrm>
          <a:prstGeom prst="rect">
            <a:avLst/>
          </a:prstGeom>
          <a:noFill/>
        </p:spPr>
        <p:txBody>
          <a:bodyPr wrap="none" lIns="0" tIns="0" rIns="0" bIns="0" anchor="t">
            <a:noAutofit/>
          </a:bodyPr>
          <a:lstStyle/>
          <a:p>
            <a:pPr algn="l">
              <a:lnSpc>
                <a:spcPts val="4620"/>
              </a:lnSpc>
              <a:spcBef>
                <a:spcPts val="0"/>
              </a:spcBef>
              <a:spcAft>
                <a:spcPts val="0"/>
              </a:spcAft>
            </a:pPr>
            <a:r>
              <a:rPr sz="4400" b="1" i="0" spc="-123">
                <a:solidFill>
                  <a:srgbClr val="0B0B0F"/>
                </a:solidFill>
                <a:latin typeface="Arial"/>
              </a:rPr>
              <a:t>Reproducibility and artifacts</a:t>
            </a:r>
          </a:p>
        </p:txBody>
      </p:sp>
      <p:sp>
        <p:nvSpPr>
          <p:cNvPr id="4" name="s68-box-01"/>
          <p:cNvSpPr/>
          <p:nvPr/>
        </p:nvSpPr>
        <p:spPr>
          <a:xfrm>
            <a:off x="888978" y="1821710"/>
            <a:ext cx="1284454" cy="6350"/>
          </a:xfrm>
          <a:prstGeom prst="rect">
            <a:avLst/>
          </a:prstGeom>
          <a:solidFill>
            <a:srgbClr val="0000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s68-text-03"/>
          <p:cNvSpPr txBox="1"/>
          <p:nvPr/>
        </p:nvSpPr>
        <p:spPr>
          <a:xfrm>
            <a:off x="888978" y="1545492"/>
            <a:ext cx="1151107" cy="161921"/>
          </a:xfrm>
          <a:prstGeom prst="rect">
            <a:avLst/>
          </a:prstGeom>
          <a:noFill/>
        </p:spPr>
        <p:txBody>
          <a:bodyPr wrap="none" lIns="0" tIns="0" rIns="0" bIns="0" anchor="t">
            <a:noAutofit/>
          </a:bodyPr>
          <a:lstStyle/>
          <a:p>
            <a:pPr algn="l">
              <a:lnSpc>
                <a:spcPts val="1320"/>
              </a:lnSpc>
              <a:spcBef>
                <a:spcPts val="0"/>
              </a:spcBef>
              <a:spcAft>
                <a:spcPts val="0"/>
              </a:spcAft>
            </a:pPr>
            <a:r>
              <a:rPr sz="1100" b="1" i="0" cap="all" spc="110">
                <a:solidFill>
                  <a:srgbClr val="7B7B86"/>
                </a:solidFill>
                <a:latin typeface="Arial"/>
              </a:rPr>
              <a:t>Work</a:t>
            </a:r>
          </a:p>
        </p:txBody>
      </p:sp>
      <p:sp>
        <p:nvSpPr>
          <p:cNvPr id="6" name="s68-box-02"/>
          <p:cNvSpPr/>
          <p:nvPr/>
        </p:nvSpPr>
        <p:spPr>
          <a:xfrm>
            <a:off x="2173432" y="1821710"/>
            <a:ext cx="5745317" cy="6350"/>
          </a:xfrm>
          <a:prstGeom prst="rect">
            <a:avLst/>
          </a:prstGeom>
          <a:solidFill>
            <a:srgbClr val="0000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s68-text-04"/>
          <p:cNvSpPr txBox="1"/>
          <p:nvPr/>
        </p:nvSpPr>
        <p:spPr>
          <a:xfrm>
            <a:off x="2173432" y="1545492"/>
            <a:ext cx="5611970" cy="161921"/>
          </a:xfrm>
          <a:prstGeom prst="rect">
            <a:avLst/>
          </a:prstGeom>
          <a:noFill/>
        </p:spPr>
        <p:txBody>
          <a:bodyPr wrap="none" lIns="0" tIns="0" rIns="0" bIns="0" anchor="t">
            <a:noAutofit/>
          </a:bodyPr>
          <a:lstStyle/>
          <a:p>
            <a:pPr algn="l">
              <a:lnSpc>
                <a:spcPts val="1320"/>
              </a:lnSpc>
              <a:spcBef>
                <a:spcPts val="0"/>
              </a:spcBef>
              <a:spcAft>
                <a:spcPts val="0"/>
              </a:spcAft>
            </a:pPr>
            <a:r>
              <a:rPr sz="1100" b="1" i="0" cap="all" spc="110">
                <a:solidFill>
                  <a:srgbClr val="7B7B86"/>
                </a:solidFill>
                <a:latin typeface="Arial"/>
              </a:rPr>
              <a:t>Repository / archive</a:t>
            </a:r>
          </a:p>
        </p:txBody>
      </p:sp>
      <p:sp>
        <p:nvSpPr>
          <p:cNvPr id="8" name="s68-box-03"/>
          <p:cNvSpPr/>
          <p:nvPr/>
        </p:nvSpPr>
        <p:spPr>
          <a:xfrm>
            <a:off x="7918748" y="1821710"/>
            <a:ext cx="3383969" cy="6350"/>
          </a:xfrm>
          <a:prstGeom prst="rect">
            <a:avLst/>
          </a:prstGeom>
          <a:solidFill>
            <a:srgbClr val="000000">
              <a:alpha val="3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s68-text-05"/>
          <p:cNvSpPr txBox="1"/>
          <p:nvPr/>
        </p:nvSpPr>
        <p:spPr>
          <a:xfrm>
            <a:off x="7918748" y="1545492"/>
            <a:ext cx="3250623" cy="161921"/>
          </a:xfrm>
          <a:prstGeom prst="rect">
            <a:avLst/>
          </a:prstGeom>
          <a:noFill/>
        </p:spPr>
        <p:txBody>
          <a:bodyPr wrap="none" lIns="0" tIns="0" rIns="0" bIns="0" anchor="t">
            <a:noAutofit/>
          </a:bodyPr>
          <a:lstStyle/>
          <a:p>
            <a:pPr algn="l">
              <a:lnSpc>
                <a:spcPts val="1320"/>
              </a:lnSpc>
              <a:spcBef>
                <a:spcPts val="0"/>
              </a:spcBef>
              <a:spcAft>
                <a:spcPts val="0"/>
              </a:spcAft>
            </a:pPr>
            <a:r>
              <a:rPr sz="1100" b="1" i="0" cap="all" spc="110">
                <a:solidFill>
                  <a:srgbClr val="7B7B86"/>
                </a:solidFill>
                <a:latin typeface="Arial"/>
              </a:rPr>
              <a:t>Contents</a:t>
            </a:r>
          </a:p>
        </p:txBody>
      </p:sp>
      <p:sp>
        <p:nvSpPr>
          <p:cNvPr id="10" name="s68-box-04"/>
          <p:cNvSpPr/>
          <p:nvPr/>
        </p:nvSpPr>
        <p:spPr>
          <a:xfrm>
            <a:off x="888978" y="2336047"/>
            <a:ext cx="1284454"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s68-text-06"/>
          <p:cNvSpPr txBox="1"/>
          <p:nvPr/>
        </p:nvSpPr>
        <p:spPr>
          <a:xfrm>
            <a:off x="888978" y="1904258"/>
            <a:ext cx="1182856" cy="355591"/>
          </a:xfrm>
          <a:prstGeom prst="rect">
            <a:avLst/>
          </a:prstGeom>
          <a:noFill/>
        </p:spPr>
        <p:txBody>
          <a:bodyPr wrap="square" lIns="0" tIns="0" rIns="0" bIns="0" anchor="t">
            <a:noAutofit/>
          </a:bodyPr>
          <a:lstStyle/>
          <a:p>
            <a:pPr algn="l">
              <a:lnSpc>
                <a:spcPts val="1439"/>
              </a:lnSpc>
              <a:spcBef>
                <a:spcPts val="0"/>
              </a:spcBef>
              <a:spcAft>
                <a:spcPts val="0"/>
              </a:spcAft>
            </a:pPr>
            <a:r>
              <a:rPr sz="1200" b="1" i="0">
                <a:solidFill>
                  <a:srgbClr val="0B0B0F"/>
                </a:solidFill>
                <a:latin typeface="Arial"/>
              </a:rPr>
              <a:t>Q-GEAR</a:t>
            </a:r>
          </a:p>
        </p:txBody>
      </p:sp>
      <p:sp>
        <p:nvSpPr>
          <p:cNvPr id="12" name="s68-box-05"/>
          <p:cNvSpPr/>
          <p:nvPr/>
        </p:nvSpPr>
        <p:spPr>
          <a:xfrm>
            <a:off x="2173432" y="2336047"/>
            <a:ext cx="574531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s68-text-07"/>
          <p:cNvSpPr txBox="1"/>
          <p:nvPr/>
        </p:nvSpPr>
        <p:spPr>
          <a:xfrm>
            <a:off x="2173432" y="1904258"/>
            <a:ext cx="5643719" cy="355591"/>
          </a:xfrm>
          <a:prstGeom prst="rect">
            <a:avLst/>
          </a:prstGeom>
          <a:noFill/>
        </p:spPr>
        <p:txBody>
          <a:bodyPr wrap="square" lIns="0" tIns="0" rIns="0" bIns="0" anchor="t">
            <a:noAutofit/>
          </a:bodyPr>
          <a:lstStyle/>
          <a:p>
            <a:pPr algn="l">
              <a:lnSpc>
                <a:spcPts val="1324"/>
              </a:lnSpc>
              <a:spcBef>
                <a:spcPts val="0"/>
              </a:spcBef>
              <a:spcAft>
                <a:spcPts val="0"/>
              </a:spcAft>
            </a:pPr>
            <a:r>
              <a:rPr sz="1104" b="0" i="0">
                <a:solidFill>
                  <a:srgbClr val="50505B"/>
                </a:solidFill>
                <a:latin typeface="Courier New"/>
              </a:rPr>
              <a:t>github.com/gzquse/qgear · gzquse/cudaq-perlmutter</a:t>
            </a:r>
          </a:p>
        </p:txBody>
      </p:sp>
      <p:sp>
        <p:nvSpPr>
          <p:cNvPr id="14" name="s68-box-06"/>
          <p:cNvSpPr/>
          <p:nvPr/>
        </p:nvSpPr>
        <p:spPr>
          <a:xfrm>
            <a:off x="7918748" y="2336047"/>
            <a:ext cx="338396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s68-text-08"/>
          <p:cNvSpPr txBox="1"/>
          <p:nvPr/>
        </p:nvSpPr>
        <p:spPr>
          <a:xfrm>
            <a:off x="7918748" y="1904258"/>
            <a:ext cx="3282372" cy="355591"/>
          </a:xfrm>
          <a:prstGeom prst="rect">
            <a:avLst/>
          </a:prstGeom>
          <a:noFill/>
        </p:spPr>
        <p:txBody>
          <a:bodyPr wrap="square" lIns="0" tIns="0" rIns="0" bIns="0" anchor="t">
            <a:noAutofit/>
          </a:bodyPr>
          <a:lstStyle/>
          <a:p>
            <a:pPr algn="l">
              <a:lnSpc>
                <a:spcPts val="1439"/>
              </a:lnSpc>
              <a:spcBef>
                <a:spcPts val="0"/>
              </a:spcBef>
              <a:spcAft>
                <a:spcPts val="0"/>
              </a:spcAft>
            </a:pPr>
            <a:r>
              <a:rPr sz="1200" b="0" i="0">
                <a:solidFill>
                  <a:srgbClr val="50505B"/>
                </a:solidFill>
                <a:latin typeface="Arial"/>
              </a:rPr>
              <a:t>nbdev package, Apache-2.0, 241 commits; multi-node CUDA-Q scripts for Perlmutter</a:t>
            </a:r>
          </a:p>
        </p:txBody>
      </p:sp>
      <p:sp>
        <p:nvSpPr>
          <p:cNvPr id="16" name="s68-box-07"/>
          <p:cNvSpPr/>
          <p:nvPr/>
        </p:nvSpPr>
        <p:spPr>
          <a:xfrm>
            <a:off x="888978" y="2850384"/>
            <a:ext cx="1284454"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s68-text-09"/>
          <p:cNvSpPr txBox="1"/>
          <p:nvPr/>
        </p:nvSpPr>
        <p:spPr>
          <a:xfrm>
            <a:off x="888978" y="2418595"/>
            <a:ext cx="1182856" cy="355591"/>
          </a:xfrm>
          <a:prstGeom prst="rect">
            <a:avLst/>
          </a:prstGeom>
          <a:noFill/>
        </p:spPr>
        <p:txBody>
          <a:bodyPr wrap="square" lIns="0" tIns="0" rIns="0" bIns="0" anchor="t">
            <a:noAutofit/>
          </a:bodyPr>
          <a:lstStyle/>
          <a:p>
            <a:pPr algn="l">
              <a:lnSpc>
                <a:spcPts val="1439"/>
              </a:lnSpc>
              <a:spcBef>
                <a:spcPts val="0"/>
              </a:spcBef>
              <a:spcAft>
                <a:spcPts val="0"/>
              </a:spcAft>
            </a:pPr>
            <a:r>
              <a:rPr sz="1200" b="1" i="0">
                <a:solidFill>
                  <a:srgbClr val="0B0B0F"/>
                </a:solidFill>
                <a:latin typeface="Arial"/>
              </a:rPr>
              <a:t>QPIE</a:t>
            </a:r>
          </a:p>
        </p:txBody>
      </p:sp>
      <p:sp>
        <p:nvSpPr>
          <p:cNvPr id="18" name="s68-box-08"/>
          <p:cNvSpPr/>
          <p:nvPr/>
        </p:nvSpPr>
        <p:spPr>
          <a:xfrm>
            <a:off x="2173432" y="2850384"/>
            <a:ext cx="574531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s68-text-10"/>
          <p:cNvSpPr txBox="1"/>
          <p:nvPr/>
        </p:nvSpPr>
        <p:spPr>
          <a:xfrm>
            <a:off x="2173432" y="2418595"/>
            <a:ext cx="5643719" cy="355591"/>
          </a:xfrm>
          <a:prstGeom prst="rect">
            <a:avLst/>
          </a:prstGeom>
          <a:noFill/>
        </p:spPr>
        <p:txBody>
          <a:bodyPr wrap="square" lIns="0" tIns="0" rIns="0" bIns="0" anchor="t">
            <a:noAutofit/>
          </a:bodyPr>
          <a:lstStyle/>
          <a:p>
            <a:pPr algn="l">
              <a:lnSpc>
                <a:spcPts val="1324"/>
              </a:lnSpc>
              <a:spcBef>
                <a:spcPts val="0"/>
              </a:spcBef>
              <a:spcAft>
                <a:spcPts val="0"/>
              </a:spcAft>
            </a:pPr>
            <a:r>
              <a:rPr sz="1104" b="0" i="0">
                <a:solidFill>
                  <a:srgbClr val="50505B"/>
                </a:solidFill>
                <a:latin typeface="Courier New"/>
              </a:rPr>
              <a:t>github.com/gzquse/QPIE_datacircuit</a:t>
            </a:r>
          </a:p>
        </p:txBody>
      </p:sp>
      <p:sp>
        <p:nvSpPr>
          <p:cNvPr id="20" name="s68-box-09"/>
          <p:cNvSpPr/>
          <p:nvPr/>
        </p:nvSpPr>
        <p:spPr>
          <a:xfrm>
            <a:off x="7918748" y="2850384"/>
            <a:ext cx="338396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s68-text-11"/>
          <p:cNvSpPr txBox="1"/>
          <p:nvPr/>
        </p:nvSpPr>
        <p:spPr>
          <a:xfrm>
            <a:off x="7918748" y="2418595"/>
            <a:ext cx="3282372" cy="355591"/>
          </a:xfrm>
          <a:prstGeom prst="rect">
            <a:avLst/>
          </a:prstGeom>
          <a:noFill/>
        </p:spPr>
        <p:txBody>
          <a:bodyPr wrap="square" lIns="0" tIns="0" rIns="0" bIns="0" anchor="t">
            <a:noAutofit/>
          </a:bodyPr>
          <a:lstStyle/>
          <a:p>
            <a:pPr algn="l">
              <a:lnSpc>
                <a:spcPts val="1439"/>
              </a:lnSpc>
              <a:spcBef>
                <a:spcPts val="0"/>
              </a:spcBef>
              <a:spcAft>
                <a:spcPts val="0"/>
              </a:spcAft>
            </a:pPr>
            <a:r>
              <a:rPr sz="1200" b="0" i="0">
                <a:solidFill>
                  <a:srgbClr val="50505B"/>
                </a:solidFill>
                <a:latin typeface="Arial"/>
              </a:rPr>
              <a:t>PennyLane Dockerfile, PyTorch 24.06 Shifter container, inference scripts</a:t>
            </a:r>
          </a:p>
        </p:txBody>
      </p:sp>
      <p:sp>
        <p:nvSpPr>
          <p:cNvPr id="22" name="s68-box-10"/>
          <p:cNvSpPr/>
          <p:nvPr/>
        </p:nvSpPr>
        <p:spPr>
          <a:xfrm>
            <a:off x="888978" y="3364721"/>
            <a:ext cx="1284454"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s68-text-12"/>
          <p:cNvSpPr txBox="1"/>
          <p:nvPr/>
        </p:nvSpPr>
        <p:spPr>
          <a:xfrm>
            <a:off x="888978" y="2932932"/>
            <a:ext cx="1182856" cy="355591"/>
          </a:xfrm>
          <a:prstGeom prst="rect">
            <a:avLst/>
          </a:prstGeom>
          <a:noFill/>
        </p:spPr>
        <p:txBody>
          <a:bodyPr wrap="square" lIns="0" tIns="0" rIns="0" bIns="0" anchor="t">
            <a:noAutofit/>
          </a:bodyPr>
          <a:lstStyle/>
          <a:p>
            <a:pPr algn="l">
              <a:lnSpc>
                <a:spcPts val="1439"/>
              </a:lnSpc>
              <a:spcBef>
                <a:spcPts val="0"/>
              </a:spcBef>
              <a:spcAft>
                <a:spcPts val="0"/>
              </a:spcAft>
            </a:pPr>
            <a:r>
              <a:rPr sz="1200" b="1" i="0">
                <a:solidFill>
                  <a:srgbClr val="0B0B0F"/>
                </a:solidFill>
                <a:latin typeface="Arial"/>
              </a:rPr>
              <a:t>DEAL</a:t>
            </a:r>
          </a:p>
        </p:txBody>
      </p:sp>
      <p:sp>
        <p:nvSpPr>
          <p:cNvPr id="24" name="s68-box-11"/>
          <p:cNvSpPr/>
          <p:nvPr/>
        </p:nvSpPr>
        <p:spPr>
          <a:xfrm>
            <a:off x="2173432" y="3364721"/>
            <a:ext cx="574531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s68-text-13"/>
          <p:cNvSpPr txBox="1"/>
          <p:nvPr/>
        </p:nvSpPr>
        <p:spPr>
          <a:xfrm>
            <a:off x="2173432" y="2932932"/>
            <a:ext cx="5643719" cy="355591"/>
          </a:xfrm>
          <a:prstGeom prst="rect">
            <a:avLst/>
          </a:prstGeom>
          <a:noFill/>
        </p:spPr>
        <p:txBody>
          <a:bodyPr wrap="square" lIns="0" tIns="0" rIns="0" bIns="0" anchor="t">
            <a:noAutofit/>
          </a:bodyPr>
          <a:lstStyle/>
          <a:p>
            <a:pPr algn="l">
              <a:lnSpc>
                <a:spcPts val="1324"/>
              </a:lnSpc>
              <a:spcBef>
                <a:spcPts val="0"/>
              </a:spcBef>
              <a:spcAft>
                <a:spcPts val="0"/>
              </a:spcAft>
            </a:pPr>
            <a:r>
              <a:rPr sz="1104" b="0" i="0">
                <a:solidFill>
                  <a:srgbClr val="50505B"/>
                </a:solidFill>
                <a:latin typeface="Courier New"/>
              </a:rPr>
              <a:t>github.com/gzquse/DEAL_QUBO</a:t>
            </a:r>
          </a:p>
        </p:txBody>
      </p:sp>
      <p:sp>
        <p:nvSpPr>
          <p:cNvPr id="26" name="s68-box-12"/>
          <p:cNvSpPr/>
          <p:nvPr/>
        </p:nvSpPr>
        <p:spPr>
          <a:xfrm>
            <a:off x="7918748" y="3364721"/>
            <a:ext cx="338396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s68-text-14"/>
          <p:cNvSpPr txBox="1"/>
          <p:nvPr/>
        </p:nvSpPr>
        <p:spPr>
          <a:xfrm>
            <a:off x="7918748" y="2932932"/>
            <a:ext cx="3282372" cy="355591"/>
          </a:xfrm>
          <a:prstGeom prst="rect">
            <a:avLst/>
          </a:prstGeom>
          <a:noFill/>
        </p:spPr>
        <p:txBody>
          <a:bodyPr wrap="square" lIns="0" tIns="0" rIns="0" bIns="0" anchor="t">
            <a:noAutofit/>
          </a:bodyPr>
          <a:lstStyle/>
          <a:p>
            <a:pPr algn="l">
              <a:lnSpc>
                <a:spcPts val="1439"/>
              </a:lnSpc>
              <a:spcBef>
                <a:spcPts val="0"/>
              </a:spcBef>
              <a:spcAft>
                <a:spcPts val="0"/>
              </a:spcAft>
            </a:pPr>
            <a:r>
              <a:rPr sz="1200" b="0" i="0">
                <a:solidFill>
                  <a:srgbClr val="50505B"/>
                </a:solidFill>
                <a:latin typeface="Arial"/>
              </a:rPr>
              <a:t>distributed training, D-Wave Leap baseline, Qiskit GPU kernel, IBM job tracking</a:t>
            </a:r>
          </a:p>
        </p:txBody>
      </p:sp>
      <p:sp>
        <p:nvSpPr>
          <p:cNvPr id="28" name="s68-box-13"/>
          <p:cNvSpPr/>
          <p:nvPr/>
        </p:nvSpPr>
        <p:spPr>
          <a:xfrm>
            <a:off x="888978" y="3879058"/>
            <a:ext cx="1284454"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s68-text-15"/>
          <p:cNvSpPr txBox="1"/>
          <p:nvPr/>
        </p:nvSpPr>
        <p:spPr>
          <a:xfrm>
            <a:off x="888978" y="3447269"/>
            <a:ext cx="1182856" cy="355591"/>
          </a:xfrm>
          <a:prstGeom prst="rect">
            <a:avLst/>
          </a:prstGeom>
          <a:noFill/>
        </p:spPr>
        <p:txBody>
          <a:bodyPr wrap="square" lIns="0" tIns="0" rIns="0" bIns="0" anchor="t">
            <a:noAutofit/>
          </a:bodyPr>
          <a:lstStyle/>
          <a:p>
            <a:pPr algn="l">
              <a:lnSpc>
                <a:spcPts val="1439"/>
              </a:lnSpc>
              <a:spcBef>
                <a:spcPts val="0"/>
              </a:spcBef>
              <a:spcAft>
                <a:spcPts val="0"/>
              </a:spcAft>
            </a:pPr>
            <a:r>
              <a:rPr sz="1200" b="1" i="0">
                <a:solidFill>
                  <a:srgbClr val="0B0B0F"/>
                </a:solidFill>
                <a:latin typeface="Arial"/>
              </a:rPr>
              <a:t>VQT</a:t>
            </a:r>
          </a:p>
        </p:txBody>
      </p:sp>
      <p:sp>
        <p:nvSpPr>
          <p:cNvPr id="30" name="s68-box-14"/>
          <p:cNvSpPr/>
          <p:nvPr/>
        </p:nvSpPr>
        <p:spPr>
          <a:xfrm>
            <a:off x="2173432" y="3879058"/>
            <a:ext cx="574531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s68-text-16"/>
          <p:cNvSpPr txBox="1"/>
          <p:nvPr/>
        </p:nvSpPr>
        <p:spPr>
          <a:xfrm>
            <a:off x="2173432" y="3447269"/>
            <a:ext cx="5643719" cy="355591"/>
          </a:xfrm>
          <a:prstGeom prst="rect">
            <a:avLst/>
          </a:prstGeom>
          <a:noFill/>
        </p:spPr>
        <p:txBody>
          <a:bodyPr wrap="square" lIns="0" tIns="0" rIns="0" bIns="0" anchor="t">
            <a:noAutofit/>
          </a:bodyPr>
          <a:lstStyle/>
          <a:p>
            <a:pPr algn="l">
              <a:lnSpc>
                <a:spcPts val="1324"/>
              </a:lnSpc>
              <a:spcBef>
                <a:spcPts val="0"/>
              </a:spcBef>
              <a:spcAft>
                <a:spcPts val="0"/>
              </a:spcAft>
            </a:pPr>
            <a:r>
              <a:rPr sz="1104" b="0" i="0">
                <a:solidFill>
                  <a:srgbClr val="50505B"/>
                </a:solidFill>
                <a:latin typeface="Courier New"/>
              </a:rPr>
              <a:t>github.com/gzquse/quantum-transformer · gzquse/paper_AAAI2025-quantum · gzquse/vectorized_encoding</a:t>
            </a:r>
          </a:p>
        </p:txBody>
      </p:sp>
      <p:sp>
        <p:nvSpPr>
          <p:cNvPr id="32" name="s68-box-15"/>
          <p:cNvSpPr/>
          <p:nvPr/>
        </p:nvSpPr>
        <p:spPr>
          <a:xfrm>
            <a:off x="7918748" y="3879058"/>
            <a:ext cx="338396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s68-text-17"/>
          <p:cNvSpPr txBox="1"/>
          <p:nvPr/>
        </p:nvSpPr>
        <p:spPr>
          <a:xfrm>
            <a:off x="7918748" y="3447269"/>
            <a:ext cx="3282372" cy="355591"/>
          </a:xfrm>
          <a:prstGeom prst="rect">
            <a:avLst/>
          </a:prstGeom>
          <a:noFill/>
        </p:spPr>
        <p:txBody>
          <a:bodyPr wrap="square" lIns="0" tIns="0" rIns="0" bIns="0" anchor="t">
            <a:noAutofit/>
          </a:bodyPr>
          <a:lstStyle/>
          <a:p>
            <a:pPr algn="l">
              <a:lnSpc>
                <a:spcPts val="1439"/>
              </a:lnSpc>
              <a:spcBef>
                <a:spcPts val="0"/>
              </a:spcBef>
              <a:spcAft>
                <a:spcPts val="0"/>
              </a:spcAft>
            </a:pPr>
            <a:r>
              <a:rPr sz="1200" b="0" i="0">
                <a:solidFill>
                  <a:srgbClr val="50505B"/>
                </a:solidFill>
                <a:latin typeface="Arial"/>
              </a:rPr>
              <a:t>model code, figure reproduction, Mathematica derivations</a:t>
            </a:r>
          </a:p>
        </p:txBody>
      </p:sp>
      <p:sp>
        <p:nvSpPr>
          <p:cNvPr id="34" name="s68-box-16"/>
          <p:cNvSpPr/>
          <p:nvPr/>
        </p:nvSpPr>
        <p:spPr>
          <a:xfrm>
            <a:off x="888978" y="4393396"/>
            <a:ext cx="1284454"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s68-text-18"/>
          <p:cNvSpPr txBox="1"/>
          <p:nvPr/>
        </p:nvSpPr>
        <p:spPr>
          <a:xfrm>
            <a:off x="888978" y="3961606"/>
            <a:ext cx="1182856" cy="355591"/>
          </a:xfrm>
          <a:prstGeom prst="rect">
            <a:avLst/>
          </a:prstGeom>
          <a:noFill/>
        </p:spPr>
        <p:txBody>
          <a:bodyPr wrap="square" lIns="0" tIns="0" rIns="0" bIns="0" anchor="t">
            <a:noAutofit/>
          </a:bodyPr>
          <a:lstStyle/>
          <a:p>
            <a:pPr algn="l">
              <a:lnSpc>
                <a:spcPts val="1439"/>
              </a:lnSpc>
              <a:spcBef>
                <a:spcPts val="0"/>
              </a:spcBef>
              <a:spcAft>
                <a:spcPts val="0"/>
              </a:spcAft>
            </a:pPr>
            <a:r>
              <a:rPr sz="1200" b="1" i="0">
                <a:solidFill>
                  <a:srgbClr val="0B0B0F"/>
                </a:solidFill>
                <a:latin typeface="Arial"/>
              </a:rPr>
              <a:t>ShardQ · QAWA · NNQA</a:t>
            </a:r>
          </a:p>
        </p:txBody>
      </p:sp>
      <p:sp>
        <p:nvSpPr>
          <p:cNvPr id="36" name="s68-box-17"/>
          <p:cNvSpPr/>
          <p:nvPr/>
        </p:nvSpPr>
        <p:spPr>
          <a:xfrm>
            <a:off x="2173432" y="4393396"/>
            <a:ext cx="574531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7" name="s68-text-19"/>
          <p:cNvSpPr txBox="1"/>
          <p:nvPr/>
        </p:nvSpPr>
        <p:spPr>
          <a:xfrm>
            <a:off x="2173432" y="3961606"/>
            <a:ext cx="5643719" cy="355591"/>
          </a:xfrm>
          <a:prstGeom prst="rect">
            <a:avLst/>
          </a:prstGeom>
          <a:noFill/>
        </p:spPr>
        <p:txBody>
          <a:bodyPr wrap="square" lIns="0" tIns="0" rIns="0" bIns="0" anchor="t">
            <a:noAutofit/>
          </a:bodyPr>
          <a:lstStyle/>
          <a:p>
            <a:pPr algn="l">
              <a:lnSpc>
                <a:spcPts val="1324"/>
              </a:lnSpc>
              <a:spcBef>
                <a:spcPts val="0"/>
              </a:spcBef>
              <a:spcAft>
                <a:spcPts val="0"/>
              </a:spcAft>
            </a:pPr>
            <a:r>
              <a:rPr sz="1104" b="0" i="0">
                <a:solidFill>
                  <a:srgbClr val="50505B"/>
                </a:solidFill>
                <a:latin typeface="Courier New"/>
              </a:rPr>
              <a:t>github.com/gzquse/ShardQ_v2 · gzquse/qawa_data_circ · gzquse/nnqa</a:t>
            </a:r>
          </a:p>
        </p:txBody>
      </p:sp>
      <p:sp>
        <p:nvSpPr>
          <p:cNvPr id="38" name="s68-box-18"/>
          <p:cNvSpPr/>
          <p:nvPr/>
        </p:nvSpPr>
        <p:spPr>
          <a:xfrm>
            <a:off x="7918748" y="4393396"/>
            <a:ext cx="338396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9" name="s68-text-20"/>
          <p:cNvSpPr txBox="1"/>
          <p:nvPr/>
        </p:nvSpPr>
        <p:spPr>
          <a:xfrm>
            <a:off x="7918748" y="3961606"/>
            <a:ext cx="3282372" cy="355591"/>
          </a:xfrm>
          <a:prstGeom prst="rect">
            <a:avLst/>
          </a:prstGeom>
          <a:noFill/>
        </p:spPr>
        <p:txBody>
          <a:bodyPr wrap="square" lIns="0" tIns="0" rIns="0" bIns="0" anchor="t">
            <a:noAutofit/>
          </a:bodyPr>
          <a:lstStyle/>
          <a:p>
            <a:pPr algn="l">
              <a:lnSpc>
                <a:spcPts val="1439"/>
              </a:lnSpc>
              <a:spcBef>
                <a:spcPts val="0"/>
              </a:spcBef>
              <a:spcAft>
                <a:spcPts val="0"/>
              </a:spcAft>
            </a:pPr>
            <a:r>
              <a:rPr sz="1200" b="0" i="0">
                <a:solidFill>
                  <a:srgbClr val="50505B"/>
                </a:solidFill>
                <a:latin typeface="Arial"/>
              </a:rPr>
              <a:t>SparseCut and MPS knitting (MIT); QAWA_v2.py; NNQA toolkit and cloud jobs</a:t>
            </a:r>
          </a:p>
        </p:txBody>
      </p:sp>
      <p:sp>
        <p:nvSpPr>
          <p:cNvPr id="40" name="s68-box-19"/>
          <p:cNvSpPr/>
          <p:nvPr/>
        </p:nvSpPr>
        <p:spPr>
          <a:xfrm>
            <a:off x="888978" y="4907733"/>
            <a:ext cx="1284454"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1" name="s68-text-21"/>
          <p:cNvSpPr txBox="1"/>
          <p:nvPr/>
        </p:nvSpPr>
        <p:spPr>
          <a:xfrm>
            <a:off x="888978" y="4475944"/>
            <a:ext cx="1182856" cy="355591"/>
          </a:xfrm>
          <a:prstGeom prst="rect">
            <a:avLst/>
          </a:prstGeom>
          <a:noFill/>
        </p:spPr>
        <p:txBody>
          <a:bodyPr wrap="square" lIns="0" tIns="0" rIns="0" bIns="0" anchor="t">
            <a:noAutofit/>
          </a:bodyPr>
          <a:lstStyle/>
          <a:p>
            <a:pPr algn="l">
              <a:lnSpc>
                <a:spcPts val="1439"/>
              </a:lnSpc>
              <a:spcBef>
                <a:spcPts val="0"/>
              </a:spcBef>
              <a:spcAft>
                <a:spcPts val="0"/>
              </a:spcAft>
            </a:pPr>
            <a:r>
              <a:rPr sz="1200" b="1" i="0">
                <a:solidFill>
                  <a:srgbClr val="0B0B0F"/>
                </a:solidFill>
                <a:latin typeface="Arial"/>
              </a:rPr>
              <a:t>RubriQ</a:t>
            </a:r>
          </a:p>
        </p:txBody>
      </p:sp>
      <p:sp>
        <p:nvSpPr>
          <p:cNvPr id="42" name="s68-box-20"/>
          <p:cNvSpPr/>
          <p:nvPr/>
        </p:nvSpPr>
        <p:spPr>
          <a:xfrm>
            <a:off x="2173432" y="4907733"/>
            <a:ext cx="574531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3" name="s68-text-22"/>
          <p:cNvSpPr txBox="1"/>
          <p:nvPr/>
        </p:nvSpPr>
        <p:spPr>
          <a:xfrm>
            <a:off x="2173432" y="4475944"/>
            <a:ext cx="5643719" cy="355591"/>
          </a:xfrm>
          <a:prstGeom prst="rect">
            <a:avLst/>
          </a:prstGeom>
          <a:noFill/>
        </p:spPr>
        <p:txBody>
          <a:bodyPr wrap="square" lIns="0" tIns="0" rIns="0" bIns="0" anchor="t">
            <a:noAutofit/>
          </a:bodyPr>
          <a:lstStyle/>
          <a:p>
            <a:pPr algn="l">
              <a:lnSpc>
                <a:spcPts val="1324"/>
              </a:lnSpc>
              <a:spcBef>
                <a:spcPts val="0"/>
              </a:spcBef>
              <a:spcAft>
                <a:spcPts val="0"/>
              </a:spcAft>
            </a:pPr>
            <a:r>
              <a:rPr sz="1104" b="0" i="0" dirty="0" err="1">
                <a:solidFill>
                  <a:srgbClr val="50505B"/>
                </a:solidFill>
                <a:latin typeface="Courier New"/>
              </a:rPr>
              <a:t>github.com</a:t>
            </a:r>
            <a:r>
              <a:rPr sz="1104" b="0" i="0" dirty="0">
                <a:solidFill>
                  <a:srgbClr val="50505B"/>
                </a:solidFill>
                <a:latin typeface="Courier New"/>
              </a:rPr>
              <a:t>/</a:t>
            </a:r>
            <a:r>
              <a:rPr sz="1104" b="0" i="0" dirty="0" err="1">
                <a:solidFill>
                  <a:srgbClr val="50505B"/>
                </a:solidFill>
                <a:latin typeface="Courier New"/>
              </a:rPr>
              <a:t>gzquse</a:t>
            </a:r>
            <a:r>
              <a:rPr sz="1104" b="0" i="0" dirty="0">
                <a:solidFill>
                  <a:srgbClr val="50505B"/>
                </a:solidFill>
                <a:latin typeface="Courier New"/>
              </a:rPr>
              <a:t>/</a:t>
            </a:r>
            <a:r>
              <a:rPr sz="1104" b="0" i="0" dirty="0" err="1">
                <a:solidFill>
                  <a:srgbClr val="50505B"/>
                </a:solidFill>
                <a:latin typeface="Courier New"/>
              </a:rPr>
              <a:t>rubriq</a:t>
            </a:r>
            <a:r>
              <a:rPr sz="1104" b="0" i="0" dirty="0">
                <a:solidFill>
                  <a:srgbClr val="50505B"/>
                </a:solidFill>
                <a:latin typeface="Courier New"/>
              </a:rPr>
              <a:t>-artifact · </a:t>
            </a:r>
            <a:r>
              <a:rPr sz="1104" b="0" i="0" dirty="0" err="1">
                <a:solidFill>
                  <a:srgbClr val="50505B"/>
                </a:solidFill>
                <a:latin typeface="Courier New"/>
              </a:rPr>
              <a:t>Zenodo</a:t>
            </a:r>
            <a:r>
              <a:rPr sz="1104" b="0" i="0" dirty="0">
                <a:solidFill>
                  <a:srgbClr val="50505B"/>
                </a:solidFill>
                <a:latin typeface="Courier New"/>
              </a:rPr>
              <a:t> 10.5281/zenodo.21284556</a:t>
            </a:r>
          </a:p>
        </p:txBody>
      </p:sp>
      <p:sp>
        <p:nvSpPr>
          <p:cNvPr id="44" name="s68-box-21"/>
          <p:cNvSpPr/>
          <p:nvPr/>
        </p:nvSpPr>
        <p:spPr>
          <a:xfrm>
            <a:off x="7918748" y="4907733"/>
            <a:ext cx="338396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5" name="s68-text-23"/>
          <p:cNvSpPr txBox="1"/>
          <p:nvPr/>
        </p:nvSpPr>
        <p:spPr>
          <a:xfrm>
            <a:off x="7918748" y="4475944"/>
            <a:ext cx="3282372" cy="355591"/>
          </a:xfrm>
          <a:prstGeom prst="rect">
            <a:avLst/>
          </a:prstGeom>
          <a:noFill/>
        </p:spPr>
        <p:txBody>
          <a:bodyPr wrap="square" lIns="0" tIns="0" rIns="0" bIns="0" anchor="t">
            <a:noAutofit/>
          </a:bodyPr>
          <a:lstStyle/>
          <a:p>
            <a:pPr algn="l">
              <a:lnSpc>
                <a:spcPts val="1439"/>
              </a:lnSpc>
              <a:spcBef>
                <a:spcPts val="0"/>
              </a:spcBef>
              <a:spcAft>
                <a:spcPts val="0"/>
              </a:spcAft>
            </a:pPr>
            <a:r>
              <a:rPr sz="1200" b="0" i="0">
                <a:solidFill>
                  <a:srgbClr val="50505B"/>
                </a:solidFill>
                <a:latin typeface="Arial"/>
              </a:rPr>
              <a:t>GRPO fine-tuning, 21 evaluator tests; archived artifact, CC-BY-4.0</a:t>
            </a:r>
          </a:p>
        </p:txBody>
      </p:sp>
      <p:sp>
        <p:nvSpPr>
          <p:cNvPr id="46" name="s68-box-22"/>
          <p:cNvSpPr/>
          <p:nvPr/>
        </p:nvSpPr>
        <p:spPr>
          <a:xfrm>
            <a:off x="888978" y="5422070"/>
            <a:ext cx="1284454"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7" name="s68-text-24"/>
          <p:cNvSpPr txBox="1"/>
          <p:nvPr/>
        </p:nvSpPr>
        <p:spPr>
          <a:xfrm>
            <a:off x="888978" y="4990281"/>
            <a:ext cx="1182856" cy="355591"/>
          </a:xfrm>
          <a:prstGeom prst="rect">
            <a:avLst/>
          </a:prstGeom>
          <a:noFill/>
        </p:spPr>
        <p:txBody>
          <a:bodyPr wrap="square" lIns="0" tIns="0" rIns="0" bIns="0" anchor="t">
            <a:noAutofit/>
          </a:bodyPr>
          <a:lstStyle/>
          <a:p>
            <a:pPr algn="l">
              <a:lnSpc>
                <a:spcPts val="1439"/>
              </a:lnSpc>
              <a:spcBef>
                <a:spcPts val="0"/>
              </a:spcBef>
              <a:spcAft>
                <a:spcPts val="0"/>
              </a:spcAft>
            </a:pPr>
            <a:r>
              <a:rPr sz="1200" b="1" i="0">
                <a:solidFill>
                  <a:srgbClr val="0B0B0F"/>
                </a:solidFill>
                <a:latin typeface="Arial"/>
              </a:rPr>
              <a:t>Nonlinear waves</a:t>
            </a:r>
          </a:p>
        </p:txBody>
      </p:sp>
      <p:sp>
        <p:nvSpPr>
          <p:cNvPr id="48" name="s68-box-23"/>
          <p:cNvSpPr/>
          <p:nvPr/>
        </p:nvSpPr>
        <p:spPr>
          <a:xfrm>
            <a:off x="2173432" y="5422070"/>
            <a:ext cx="574531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9" name="s68-text-25"/>
          <p:cNvSpPr txBox="1"/>
          <p:nvPr/>
        </p:nvSpPr>
        <p:spPr>
          <a:xfrm>
            <a:off x="2173432" y="4990281"/>
            <a:ext cx="5643719" cy="355591"/>
          </a:xfrm>
          <a:prstGeom prst="rect">
            <a:avLst/>
          </a:prstGeom>
          <a:noFill/>
        </p:spPr>
        <p:txBody>
          <a:bodyPr wrap="square" lIns="0" tIns="0" rIns="0" bIns="0" anchor="t">
            <a:noAutofit/>
          </a:bodyPr>
          <a:lstStyle/>
          <a:p>
            <a:pPr algn="l">
              <a:lnSpc>
                <a:spcPts val="1324"/>
              </a:lnSpc>
              <a:spcBef>
                <a:spcPts val="0"/>
              </a:spcBef>
              <a:spcAft>
                <a:spcPts val="0"/>
              </a:spcAft>
            </a:pPr>
            <a:r>
              <a:rPr sz="1104" b="0" i="0">
                <a:solidFill>
                  <a:srgbClr val="50505B"/>
                </a:solidFill>
                <a:latin typeface="Courier New"/>
              </a:rPr>
              <a:t>Zenodo 10.5281/zenodo.21245905 (SplitStepQUDE)</a:t>
            </a:r>
          </a:p>
        </p:txBody>
      </p:sp>
      <p:sp>
        <p:nvSpPr>
          <p:cNvPr id="50" name="s68-box-24"/>
          <p:cNvSpPr/>
          <p:nvPr/>
        </p:nvSpPr>
        <p:spPr>
          <a:xfrm>
            <a:off x="7918748" y="5422070"/>
            <a:ext cx="338396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 name="s68-text-26"/>
          <p:cNvSpPr txBox="1"/>
          <p:nvPr/>
        </p:nvSpPr>
        <p:spPr>
          <a:xfrm>
            <a:off x="7918748" y="4990281"/>
            <a:ext cx="3282372" cy="355591"/>
          </a:xfrm>
          <a:prstGeom prst="rect">
            <a:avLst/>
          </a:prstGeom>
          <a:noFill/>
        </p:spPr>
        <p:txBody>
          <a:bodyPr wrap="square" lIns="0" tIns="0" rIns="0" bIns="0" anchor="t">
            <a:noAutofit/>
          </a:bodyPr>
          <a:lstStyle/>
          <a:p>
            <a:pPr algn="l">
              <a:lnSpc>
                <a:spcPts val="1439"/>
              </a:lnSpc>
              <a:spcBef>
                <a:spcPts val="0"/>
              </a:spcBef>
              <a:spcAft>
                <a:spcPts val="0"/>
              </a:spcAft>
            </a:pPr>
            <a:r>
              <a:rPr sz="1200" b="0" i="0">
                <a:solidFill>
                  <a:srgbClr val="50505B"/>
                </a:solidFill>
                <a:latin typeface="Arial"/>
              </a:rPr>
              <a:t>code and data for the split-step solver, CC-BY-4.0 / Apache-2.0</a:t>
            </a:r>
          </a:p>
        </p:txBody>
      </p:sp>
      <p:sp>
        <p:nvSpPr>
          <p:cNvPr id="52" name="s68-box-25"/>
          <p:cNvSpPr/>
          <p:nvPr/>
        </p:nvSpPr>
        <p:spPr>
          <a:xfrm>
            <a:off x="888978" y="5936407"/>
            <a:ext cx="1284454"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3" name="s68-text-27"/>
          <p:cNvSpPr txBox="1"/>
          <p:nvPr/>
        </p:nvSpPr>
        <p:spPr>
          <a:xfrm>
            <a:off x="888978" y="5504618"/>
            <a:ext cx="1182856" cy="355591"/>
          </a:xfrm>
          <a:prstGeom prst="rect">
            <a:avLst/>
          </a:prstGeom>
          <a:noFill/>
        </p:spPr>
        <p:txBody>
          <a:bodyPr wrap="square" lIns="0" tIns="0" rIns="0" bIns="0" anchor="t">
            <a:noAutofit/>
          </a:bodyPr>
          <a:lstStyle/>
          <a:p>
            <a:pPr algn="l">
              <a:lnSpc>
                <a:spcPts val="1439"/>
              </a:lnSpc>
              <a:spcBef>
                <a:spcPts val="0"/>
              </a:spcBef>
              <a:spcAft>
                <a:spcPts val="0"/>
              </a:spcAft>
            </a:pPr>
            <a:r>
              <a:rPr sz="1200" b="1" i="0">
                <a:solidFill>
                  <a:srgbClr val="0B0B0F"/>
                </a:solidFill>
                <a:latin typeface="Arial"/>
              </a:rPr>
              <a:t>QEC audit</a:t>
            </a:r>
          </a:p>
        </p:txBody>
      </p:sp>
      <p:sp>
        <p:nvSpPr>
          <p:cNvPr id="54" name="s68-box-26"/>
          <p:cNvSpPr/>
          <p:nvPr/>
        </p:nvSpPr>
        <p:spPr>
          <a:xfrm>
            <a:off x="2173432" y="5936407"/>
            <a:ext cx="574531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5" name="s68-text-28"/>
          <p:cNvSpPr txBox="1"/>
          <p:nvPr/>
        </p:nvSpPr>
        <p:spPr>
          <a:xfrm>
            <a:off x="2173432" y="5504618"/>
            <a:ext cx="5643719" cy="355591"/>
          </a:xfrm>
          <a:prstGeom prst="rect">
            <a:avLst/>
          </a:prstGeom>
          <a:noFill/>
        </p:spPr>
        <p:txBody>
          <a:bodyPr wrap="square" lIns="0" tIns="0" rIns="0" bIns="0" anchor="t">
            <a:noAutofit/>
          </a:bodyPr>
          <a:lstStyle/>
          <a:p>
            <a:pPr algn="l">
              <a:lnSpc>
                <a:spcPts val="1324"/>
              </a:lnSpc>
              <a:spcBef>
                <a:spcPts val="0"/>
              </a:spcBef>
              <a:spcAft>
                <a:spcPts val="0"/>
              </a:spcAft>
            </a:pPr>
            <a:r>
              <a:rPr sz="1104" b="0" i="0">
                <a:solidFill>
                  <a:srgbClr val="50505B"/>
                </a:solidFill>
                <a:latin typeface="Courier New"/>
              </a:rPr>
              <a:t>anonymous.4open.science/r/usenix_qec_hse-32FE · gzquse/ExploreQEC_mar</a:t>
            </a:r>
          </a:p>
        </p:txBody>
      </p:sp>
      <p:sp>
        <p:nvSpPr>
          <p:cNvPr id="56" name="s68-box-27"/>
          <p:cNvSpPr/>
          <p:nvPr/>
        </p:nvSpPr>
        <p:spPr>
          <a:xfrm>
            <a:off x="7918748" y="5936407"/>
            <a:ext cx="338396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7" name="s68-text-29"/>
          <p:cNvSpPr txBox="1"/>
          <p:nvPr/>
        </p:nvSpPr>
        <p:spPr>
          <a:xfrm>
            <a:off x="7918748" y="5504618"/>
            <a:ext cx="3282372" cy="355591"/>
          </a:xfrm>
          <a:prstGeom prst="rect">
            <a:avLst/>
          </a:prstGeom>
          <a:noFill/>
        </p:spPr>
        <p:txBody>
          <a:bodyPr wrap="square" lIns="0" tIns="0" rIns="0" bIns="0" anchor="t">
            <a:noAutofit/>
          </a:bodyPr>
          <a:lstStyle/>
          <a:p>
            <a:pPr algn="l">
              <a:lnSpc>
                <a:spcPts val="1439"/>
              </a:lnSpc>
              <a:spcBef>
                <a:spcPts val="0"/>
              </a:spcBef>
              <a:spcAft>
                <a:spcPts val="0"/>
              </a:spcAft>
            </a:pPr>
            <a:r>
              <a:rPr sz="1200" b="0" i="0">
                <a:solidFill>
                  <a:srgbClr val="50505B"/>
                </a:solidFill>
                <a:latin typeface="Arial"/>
              </a:rPr>
              <a:t>containerized, seeded, deterministic audit; Stim/Qiskit/Guppy toolboxes</a:t>
            </a:r>
          </a:p>
        </p:txBody>
      </p:sp>
      <p:sp>
        <p:nvSpPr>
          <p:cNvPr id="58" name="s68-box-28"/>
          <p:cNvSpPr/>
          <p:nvPr/>
        </p:nvSpPr>
        <p:spPr>
          <a:xfrm>
            <a:off x="888978" y="6272949"/>
            <a:ext cx="1284454"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9" name="s68-text-30"/>
          <p:cNvSpPr txBox="1"/>
          <p:nvPr/>
        </p:nvSpPr>
        <p:spPr>
          <a:xfrm>
            <a:off x="888978" y="6018955"/>
            <a:ext cx="1189206" cy="177796"/>
          </a:xfrm>
          <a:prstGeom prst="rect">
            <a:avLst/>
          </a:prstGeom>
          <a:noFill/>
        </p:spPr>
        <p:txBody>
          <a:bodyPr wrap="none" lIns="0" tIns="0" rIns="0" bIns="0" anchor="t">
            <a:noAutofit/>
          </a:bodyPr>
          <a:lstStyle/>
          <a:p>
            <a:pPr algn="l">
              <a:lnSpc>
                <a:spcPts val="1439"/>
              </a:lnSpc>
              <a:spcBef>
                <a:spcPts val="0"/>
              </a:spcBef>
              <a:spcAft>
                <a:spcPts val="0"/>
              </a:spcAft>
            </a:pPr>
            <a:r>
              <a:rPr sz="1200" b="1" i="0">
                <a:solidFill>
                  <a:srgbClr val="0B0B0F"/>
                </a:solidFill>
                <a:latin typeface="Arial"/>
              </a:rPr>
              <a:t>QPC SDK</a:t>
            </a:r>
          </a:p>
        </p:txBody>
      </p:sp>
      <p:sp>
        <p:nvSpPr>
          <p:cNvPr id="60" name="s68-box-29"/>
          <p:cNvSpPr/>
          <p:nvPr/>
        </p:nvSpPr>
        <p:spPr>
          <a:xfrm>
            <a:off x="2173432" y="6272949"/>
            <a:ext cx="5745317"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1" name="s68-text-31"/>
          <p:cNvSpPr txBox="1"/>
          <p:nvPr/>
        </p:nvSpPr>
        <p:spPr>
          <a:xfrm>
            <a:off x="2173432" y="6018955"/>
            <a:ext cx="5650069" cy="177796"/>
          </a:xfrm>
          <a:prstGeom prst="rect">
            <a:avLst/>
          </a:prstGeom>
          <a:noFill/>
        </p:spPr>
        <p:txBody>
          <a:bodyPr wrap="none" lIns="0" tIns="0" rIns="0" bIns="0" anchor="t">
            <a:noAutofit/>
          </a:bodyPr>
          <a:lstStyle/>
          <a:p>
            <a:pPr algn="l">
              <a:lnSpc>
                <a:spcPts val="1324"/>
              </a:lnSpc>
              <a:spcBef>
                <a:spcPts val="0"/>
              </a:spcBef>
              <a:spcAft>
                <a:spcPts val="0"/>
              </a:spcAft>
            </a:pPr>
            <a:r>
              <a:rPr sz="1104" b="0" i="0">
                <a:solidFill>
                  <a:srgbClr val="50505B"/>
                </a:solidFill>
                <a:latin typeface="Courier New"/>
              </a:rPr>
              <a:t>Zenodo 10.5281/zenodo.21895102</a:t>
            </a:r>
          </a:p>
        </p:txBody>
      </p:sp>
      <p:sp>
        <p:nvSpPr>
          <p:cNvPr id="62" name="s68-box-30"/>
          <p:cNvSpPr/>
          <p:nvPr/>
        </p:nvSpPr>
        <p:spPr>
          <a:xfrm>
            <a:off x="7918748" y="6272949"/>
            <a:ext cx="3383969" cy="6350"/>
          </a:xfrm>
          <a:prstGeom prst="rect">
            <a:avLst/>
          </a:prstGeom>
          <a:solidFill>
            <a:srgbClr val="000000">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3" name="s68-text-32"/>
          <p:cNvSpPr txBox="1"/>
          <p:nvPr/>
        </p:nvSpPr>
        <p:spPr>
          <a:xfrm>
            <a:off x="7918748" y="6018955"/>
            <a:ext cx="3288722" cy="177796"/>
          </a:xfrm>
          <a:prstGeom prst="rect">
            <a:avLst/>
          </a:prstGeom>
          <a:noFill/>
        </p:spPr>
        <p:txBody>
          <a:bodyPr wrap="none" lIns="0" tIns="0" rIns="0" bIns="0" anchor="t">
            <a:noAutofit/>
          </a:bodyPr>
          <a:lstStyle/>
          <a:p>
            <a:pPr algn="l">
              <a:lnSpc>
                <a:spcPts val="1439"/>
              </a:lnSpc>
              <a:spcBef>
                <a:spcPts val="0"/>
              </a:spcBef>
              <a:spcAft>
                <a:spcPts val="0"/>
              </a:spcAft>
            </a:pPr>
            <a:r>
              <a:rPr sz="1200" b="0" i="0">
                <a:solidFill>
                  <a:srgbClr val="50505B"/>
                </a:solidFill>
                <a:latin typeface="Arial"/>
              </a:rPr>
              <a:t>v1.0.0, Linux x86_64, 1.1 MB, CC-BY-4.0</a:t>
            </a:r>
          </a:p>
        </p:txBody>
      </p:sp>
      <p:pic>
        <p:nvPicPr>
          <p:cNvPr id="65" name="s68-image-01" descr="Texas Tech University Double T"/>
          <p:cNvPicPr>
            <a:picLocks noChangeAspect="1"/>
          </p:cNvPicPr>
          <p:nvPr/>
        </p:nvPicPr>
        <p:blipFill>
          <a:blip r:embed="rId3"/>
          <a:stretch>
            <a:fillRect/>
          </a:stretch>
        </p:blipFill>
        <p:spPr>
          <a:xfrm>
            <a:off x="11055074" y="600060"/>
            <a:ext cx="190495" cy="222244"/>
          </a:xfrm>
          <a:prstGeom prst="rect">
            <a:avLst/>
          </a:prstGeom>
        </p:spPr>
      </p:pic>
      <p:sp>
        <p:nvSpPr>
          <p:cNvPr id="68" name="Defense footer - name"/>
          <p:cNvSpPr txBox="1"/>
          <p:nvPr/>
        </p:nvSpPr>
        <p:spPr>
          <a:xfrm>
            <a:off x="533400" y="6553200"/>
            <a:ext cx="3048000" cy="285750"/>
          </a:xfrm>
          <a:prstGeom prst="rect">
            <a:avLst/>
          </a:prstGeom>
          <a:noFill/>
          <a:ln>
            <a:noFill/>
          </a:ln>
        </p:spPr>
        <p:txBody>
          <a:bodyPr wrap="none" lIns="0" tIns="0" rIns="0" bIns="0" anchor="ctr">
            <a:noAutofit/>
          </a:bodyPr>
          <a:lstStyle/>
          <a:p>
            <a:pPr algn="l">
              <a:lnSpc>
                <a:spcPts val="2200"/>
              </a:lnSpc>
              <a:spcBef>
                <a:spcPts val="0"/>
              </a:spcBef>
              <a:spcAft>
                <a:spcPts val="0"/>
              </a:spcAft>
            </a:pPr>
            <a:r>
              <a:rPr lang="en-US" sz="2000" b="0" i="0">
                <a:solidFill>
                  <a:srgbClr val="7B7B86"/>
                </a:solidFill>
                <a:latin typeface="Arial"/>
              </a:rPr>
              <a:t>Ziqing Guo</a:t>
            </a:r>
          </a:p>
        </p:txBody>
      </p:sp>
      <p:sp>
        <p:nvSpPr>
          <p:cNvPr id="69" name="Defense footer - department"/>
          <p:cNvSpPr txBox="1"/>
          <p:nvPr/>
        </p:nvSpPr>
        <p:spPr>
          <a:xfrm>
            <a:off x="3810000" y="6553200"/>
            <a:ext cx="4572000" cy="285750"/>
          </a:xfrm>
          <a:prstGeom prst="rect">
            <a:avLst/>
          </a:prstGeom>
          <a:noFill/>
          <a:ln>
            <a:noFill/>
          </a:ln>
        </p:spPr>
        <p:txBody>
          <a:bodyPr wrap="none" lIns="0" tIns="0" rIns="0" bIns="0" anchor="ctr">
            <a:noAutofit/>
          </a:bodyPr>
          <a:lstStyle/>
          <a:p>
            <a:pPr algn="ctr">
              <a:lnSpc>
                <a:spcPts val="2200"/>
              </a:lnSpc>
              <a:spcBef>
                <a:spcPts val="0"/>
              </a:spcBef>
              <a:spcAft>
                <a:spcPts val="0"/>
              </a:spcAft>
            </a:pPr>
            <a:r>
              <a:rPr lang="en-US" sz="2000" b="0" i="0">
                <a:solidFill>
                  <a:srgbClr val="7B7B86"/>
                </a:solidFill>
                <a:latin typeface="Arial"/>
              </a:rPr>
              <a:t>TTU CS Department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97BACF0-65B9-6F4C-BA74-2CBFAC8E4110}">
  <we:reference id="wa200005566" version="3.0.1.2" store="en-US" storeType="OMEX"/>
  <we:alternateReferences>
    <we:reference id="wa200005566" version="3.0.1.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9484</TotalTime>
  <Words>6847</Words>
  <Application>Microsoft Macintosh PowerPoint</Application>
  <PresentationFormat>Widescreen</PresentationFormat>
  <Paragraphs>909</Paragraphs>
  <Slides>81</Slides>
  <Notes>33</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81</vt:i4>
      </vt:variant>
    </vt:vector>
  </HeadingPairs>
  <TitlesOfParts>
    <vt:vector size="87" baseType="lpstr">
      <vt:lpstr>Arial</vt:lpstr>
      <vt:lpstr>Calibri</vt:lpstr>
      <vt:lpstr>Cambria Math</vt:lpstr>
      <vt:lpstr>Courier New</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Defense — Quantum Computing and Circuit Simulation</dc:title>
  <dc:subject>Ph.D. defense, Texas Tech University, October 9, 2026</dc:subject>
  <dc:creator>Ziqing Guo</dc:creator>
  <cp:keywords/>
  <dc:description>generated using python-pptx</dc:description>
  <cp:lastModifiedBy>Martin Guo</cp:lastModifiedBy>
  <cp:revision>5</cp:revision>
  <dcterms:created xsi:type="dcterms:W3CDTF">2013-01-27T09:14:16Z</dcterms:created>
  <dcterms:modified xsi:type="dcterms:W3CDTF">2026-09-30T04:14:31Z</dcterms:modified>
  <cp:category/>
</cp:coreProperties>
</file>